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57" r:id="rId4"/>
    <p:sldId id="260" r:id="rId5"/>
    <p:sldId id="258" r:id="rId6"/>
    <p:sldId id="259" r:id="rId7"/>
    <p:sldId id="263" r:id="rId8"/>
    <p:sldId id="262" r:id="rId9"/>
    <p:sldId id="267" r:id="rId10"/>
    <p:sldId id="264" r:id="rId11"/>
    <p:sldId id="266" r:id="rId12"/>
    <p:sldId id="265" r:id="rId13"/>
    <p:sldId id="268" r:id="rId14"/>
    <p:sldId id="269" r:id="rId15"/>
    <p:sldId id="270" r:id="rId16"/>
    <p:sldId id="272" r:id="rId17"/>
    <p:sldId id="274" r:id="rId18"/>
    <p:sldId id="273" r:id="rId19"/>
    <p:sldId id="276" r:id="rId20"/>
    <p:sldId id="275" r:id="rId21"/>
    <p:sldId id="277" r:id="rId22"/>
    <p:sldId id="261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92575-205D-4D08-A0F6-B671F382A3D0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5E234-7689-45B9-86E7-69B876957A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2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可以舉例：如果一間公司借了</a:t>
            </a:r>
            <a:r>
              <a:rPr lang="en-US" altLang="zh-TW" dirty="0" smtClean="0"/>
              <a:t>loan</a:t>
            </a:r>
            <a:r>
              <a:rPr lang="zh-TW" altLang="en-US" dirty="0" smtClean="0"/>
              <a:t>，支付的利息為</a:t>
            </a:r>
            <a:r>
              <a:rPr lang="en-US" altLang="zh-TW" dirty="0" smtClean="0"/>
              <a:t>floating rate</a:t>
            </a:r>
            <a:r>
              <a:rPr lang="zh-TW" altLang="en-US" dirty="0" smtClean="0"/>
              <a:t>，則可以藉由</a:t>
            </a:r>
            <a:r>
              <a:rPr lang="en-US" altLang="zh-TW" dirty="0" smtClean="0"/>
              <a:t>IRS</a:t>
            </a:r>
            <a:r>
              <a:rPr lang="zh-TW" altLang="en-US" dirty="0" smtClean="0"/>
              <a:t>將浮動利息支出轉為固定利息支出，藉此規避利率上升的風險。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3534-185D-4458-BE81-C3FA464A0BC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076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解決之道：改用</a:t>
            </a:r>
            <a:r>
              <a:rPr lang="en-US" altLang="zh-TW" dirty="0" smtClean="0"/>
              <a:t>backward</a:t>
            </a:r>
            <a:r>
              <a:rPr lang="zh-TW" altLang="en-US" dirty="0" smtClean="0"/>
              <a:t>的方式，不用從前往後推</a:t>
            </a:r>
            <a:r>
              <a:rPr lang="en-US" altLang="zh-TW" dirty="0" smtClean="0"/>
              <a:t>forward</a:t>
            </a:r>
            <a:r>
              <a:rPr lang="zh-TW" altLang="en-US" dirty="0" smtClean="0"/>
              <a:t> </a:t>
            </a:r>
            <a:r>
              <a:rPr lang="en-US" altLang="zh-TW" dirty="0" smtClean="0"/>
              <a:t>rate</a:t>
            </a:r>
            <a:r>
              <a:rPr lang="zh-TW" altLang="en-US" dirty="0" smtClean="0"/>
              <a:t>的</a:t>
            </a:r>
            <a:r>
              <a:rPr lang="zh-TW" altLang="en-US" dirty="0" smtClean="0"/>
              <a:t>方式，避免去計算</a:t>
            </a:r>
            <a:r>
              <a:rPr lang="en-US" altLang="zh-TW" dirty="0" smtClean="0"/>
              <a:t>float</a:t>
            </a:r>
            <a:r>
              <a:rPr lang="zh-TW" altLang="en-US" smtClean="0"/>
              <a:t>部分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3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可能會遇到</a:t>
            </a:r>
            <a:r>
              <a:rPr lang="en-US" altLang="zh-TW" dirty="0" smtClean="0"/>
              <a:t>exercise</a:t>
            </a:r>
            <a:r>
              <a:rPr lang="en-US" altLang="zh-TW" baseline="0" dirty="0" smtClean="0"/>
              <a:t> date</a:t>
            </a:r>
            <a:r>
              <a:rPr lang="zh-TW" altLang="en-US" baseline="0" dirty="0" smtClean="0"/>
              <a:t>與固定配息日不一致的時候，若是先碰到配息日則是加上</a:t>
            </a:r>
            <a:r>
              <a:rPr lang="en-US" altLang="zh-TW" baseline="0" dirty="0" smtClean="0"/>
              <a:t>S</a:t>
            </a:r>
            <a:r>
              <a:rPr lang="zh-TW" altLang="en-US" baseline="0" dirty="0" smtClean="0"/>
              <a:t>*</a:t>
            </a:r>
            <a:r>
              <a:rPr lang="en-US" altLang="zh-TW" baseline="0" dirty="0" smtClean="0"/>
              <a:t>1</a:t>
            </a:r>
            <a:r>
              <a:rPr lang="zh-TW" altLang="en-US" baseline="0" dirty="0" smtClean="0"/>
              <a:t>往前折現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16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CIRS:Cancellable</a:t>
            </a:r>
            <a:r>
              <a:rPr lang="en-US" altLang="zh-TW" dirty="0" smtClean="0"/>
              <a:t> IRS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0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可重申，在本研究中，是由</a:t>
            </a:r>
            <a:r>
              <a:rPr lang="en-US" altLang="zh-TW" dirty="0" smtClean="0"/>
              <a:t>Swap</a:t>
            </a:r>
            <a:r>
              <a:rPr lang="en-US" altLang="zh-TW" baseline="0" dirty="0" smtClean="0"/>
              <a:t> bank</a:t>
            </a:r>
            <a:r>
              <a:rPr lang="zh-TW" altLang="en-US" baseline="0" dirty="0" smtClean="0"/>
              <a:t>握有</a:t>
            </a:r>
            <a:r>
              <a:rPr lang="en-US" altLang="zh-TW" baseline="0" dirty="0" smtClean="0"/>
              <a:t>cancel</a:t>
            </a:r>
            <a:r>
              <a:rPr lang="zh-TW" altLang="en-US" baseline="0" dirty="0" smtClean="0"/>
              <a:t>的權利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3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雖然說一個</a:t>
            </a:r>
            <a:r>
              <a:rPr lang="en-US" altLang="zh-TW" dirty="0" smtClean="0"/>
              <a:t>Cancellable IRS</a:t>
            </a:r>
            <a:r>
              <a:rPr lang="zh-TW" altLang="en-US" dirty="0" smtClean="0"/>
              <a:t>也可以被拆解為，一個</a:t>
            </a:r>
            <a:r>
              <a:rPr lang="en-US" altLang="zh-TW" dirty="0" smtClean="0"/>
              <a:t>Swap</a:t>
            </a:r>
            <a:r>
              <a:rPr lang="zh-TW" altLang="en-US" dirty="0" smtClean="0"/>
              <a:t>加上許多不同到期日的</a:t>
            </a:r>
            <a:r>
              <a:rPr lang="en-US" altLang="zh-TW" dirty="0" smtClean="0"/>
              <a:t>European </a:t>
            </a:r>
            <a:r>
              <a:rPr lang="en-US" altLang="zh-TW" dirty="0" err="1" smtClean="0"/>
              <a:t>swaptions</a:t>
            </a:r>
            <a:endParaRPr lang="en-US" altLang="zh-TW" dirty="0" smtClean="0"/>
          </a:p>
          <a:p>
            <a:r>
              <a:rPr lang="zh-TW" altLang="en-US" dirty="0" smtClean="0"/>
              <a:t>但在評價的時候，不能單純將</a:t>
            </a:r>
            <a:r>
              <a:rPr lang="en-US" altLang="zh-TW" dirty="0" smtClean="0"/>
              <a:t>Swap</a:t>
            </a:r>
            <a:r>
              <a:rPr lang="zh-TW" altLang="en-US" dirty="0" smtClean="0"/>
              <a:t>價格加上</a:t>
            </a:r>
            <a:r>
              <a:rPr lang="en-US" altLang="zh-TW" dirty="0" err="1" smtClean="0"/>
              <a:t>Swaptions</a:t>
            </a:r>
            <a:r>
              <a:rPr lang="zh-TW" altLang="en-US" dirty="0" smtClean="0"/>
              <a:t>的價格，因為當一個</a:t>
            </a:r>
            <a:r>
              <a:rPr lang="en-US" altLang="zh-TW" dirty="0" err="1" smtClean="0"/>
              <a:t>swaption</a:t>
            </a:r>
            <a:r>
              <a:rPr lang="zh-TW" altLang="en-US" dirty="0" smtClean="0"/>
              <a:t>被履約，那其後到期日的</a:t>
            </a:r>
            <a:endParaRPr lang="en-US" altLang="zh-TW" dirty="0" smtClean="0"/>
          </a:p>
          <a:p>
            <a:r>
              <a:rPr lang="en-US" altLang="zh-TW" dirty="0" smtClean="0"/>
              <a:t>Swaption</a:t>
            </a:r>
            <a:r>
              <a:rPr lang="zh-TW" altLang="en-US" dirty="0" smtClean="0"/>
              <a:t>便沒有價值了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03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floating and</a:t>
            </a:r>
            <a:r>
              <a:rPr lang="en-US" altLang="zh-TW" baseline="0" dirty="0" smtClean="0"/>
              <a:t> the fixed interest rate payments must not be made at the same frequency.(</a:t>
            </a:r>
            <a:r>
              <a:rPr lang="zh-TW" altLang="en-US" baseline="0" dirty="0" smtClean="0"/>
              <a:t>根據論文得知</a:t>
            </a:r>
            <a:r>
              <a:rPr lang="en-US" altLang="zh-TW" baseline="0" dirty="0" smtClean="0"/>
              <a:t>)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37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24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解釋為何</a:t>
            </a:r>
            <a:r>
              <a:rPr lang="en-US" altLang="zh-TW" dirty="0" smtClean="0"/>
              <a:t>FRN</a:t>
            </a:r>
            <a:r>
              <a:rPr lang="zh-TW" altLang="en-US" dirty="0" smtClean="0"/>
              <a:t>現值為</a:t>
            </a:r>
            <a:r>
              <a:rPr lang="en-US" altLang="zh-TW" dirty="0" smtClean="0"/>
              <a:t>Par</a:t>
            </a:r>
            <a:r>
              <a:rPr lang="zh-TW" altLang="en-US" dirty="0" smtClean="0"/>
              <a:t>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future</a:t>
            </a:r>
            <a:r>
              <a:rPr lang="en-US" altLang="zh-TW" baseline="0" dirty="0" smtClean="0"/>
              <a:t> spot rate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6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類似在找殖利率的概念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97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困難點在於，</a:t>
            </a:r>
            <a:r>
              <a:rPr lang="en-US" altLang="zh-TW" dirty="0" smtClean="0"/>
              <a:t>floating rate</a:t>
            </a:r>
            <a:r>
              <a:rPr lang="zh-TW" altLang="en-US" dirty="0" smtClean="0"/>
              <a:t>必須視為隨機過程，然後呈現在</a:t>
            </a:r>
            <a:r>
              <a:rPr lang="en-US" altLang="zh-TW" dirty="0" smtClean="0"/>
              <a:t>Hull</a:t>
            </a:r>
            <a:r>
              <a:rPr lang="zh-TW" altLang="en-US" dirty="0" smtClean="0"/>
              <a:t> </a:t>
            </a:r>
            <a:r>
              <a:rPr lang="en-US" altLang="zh-TW" dirty="0" smtClean="0"/>
              <a:t>White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</a:t>
            </a:r>
            <a:r>
              <a:rPr lang="zh-TW" altLang="en-US" dirty="0" smtClean="0"/>
              <a:t>的節點上，才能拿來評價</a:t>
            </a:r>
            <a:r>
              <a:rPr lang="en-US" altLang="zh-TW" dirty="0" err="1" smtClean="0"/>
              <a:t>swaption</a:t>
            </a:r>
            <a:r>
              <a:rPr lang="zh-TW" altLang="en-US" dirty="0" smtClean="0"/>
              <a:t>，因為當此類節點存在</a:t>
            </a:r>
            <a:endParaRPr lang="en-US" altLang="zh-TW" dirty="0" smtClean="0"/>
          </a:p>
          <a:p>
            <a:r>
              <a:rPr lang="zh-TW" altLang="en-US" dirty="0" smtClean="0"/>
              <a:t>時，用</a:t>
            </a:r>
            <a:r>
              <a:rPr lang="en-US" altLang="zh-TW" dirty="0" smtClean="0"/>
              <a:t>backward </a:t>
            </a:r>
            <a:r>
              <a:rPr lang="en-US" altLang="zh-TW" dirty="0" err="1" smtClean="0"/>
              <a:t>inductio</a:t>
            </a:r>
            <a:r>
              <a:rPr lang="zh-TW" altLang="en-US" dirty="0" smtClean="0"/>
              <a:t>碰到節點時，可以判斷</a:t>
            </a:r>
            <a:r>
              <a:rPr lang="en-US" altLang="zh-TW" dirty="0" err="1" smtClean="0"/>
              <a:t>swaption</a:t>
            </a:r>
            <a:r>
              <a:rPr lang="zh-TW" altLang="en-US" dirty="0" smtClean="0"/>
              <a:t>是否</a:t>
            </a:r>
            <a:r>
              <a:rPr lang="en-US" altLang="zh-TW" dirty="0" smtClean="0"/>
              <a:t>exercise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3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C=S*N(d</a:t>
            </a:r>
            <a:r>
              <a:rPr lang="en-US" altLang="zh-TW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)-K(1+r)</a:t>
            </a:r>
            <a:r>
              <a:rPr lang="en-US" altLang="zh-TW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N(d</a:t>
            </a:r>
            <a:r>
              <a:rPr lang="en-US" altLang="zh-TW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＝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K(1+r)</a:t>
            </a:r>
            <a:r>
              <a:rPr lang="en-US" altLang="zh-TW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5E234-7689-45B9-86E7-69B876957AA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79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31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03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64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99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5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17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86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54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11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8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1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E546-AB80-4653-878D-0E9C1818BC34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DF2E-ECB6-4443-BB0C-B039BA334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81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9.png"/><Relationship Id="rId4" Type="http://schemas.openxmlformats.org/officeDocument/2006/relationships/image" Target="../media/image6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0.png"/><Relationship Id="rId3" Type="http://schemas.openxmlformats.org/officeDocument/2006/relationships/image" Target="../media/image120.png"/><Relationship Id="rId7" Type="http://schemas.openxmlformats.org/officeDocument/2006/relationships/image" Target="../media/image24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1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Relationship Id="rId1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image" Target="../media/image1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25.png"/><Relationship Id="rId10" Type="http://schemas.openxmlformats.org/officeDocument/2006/relationships/image" Target="../media/image40.png"/><Relationship Id="rId19" Type="http://schemas.openxmlformats.org/officeDocument/2006/relationships/image" Target="../media/image10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slide" Target="slide11.xml"/><Relationship Id="rId2" Type="http://schemas.openxmlformats.org/officeDocument/2006/relationships/image" Target="../media/image30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0.png"/><Relationship Id="rId18" Type="http://schemas.openxmlformats.org/officeDocument/2006/relationships/image" Target="../media/image580.png"/><Relationship Id="rId26" Type="http://schemas.openxmlformats.org/officeDocument/2006/relationships/image" Target="../media/image65.png"/><Relationship Id="rId3" Type="http://schemas.openxmlformats.org/officeDocument/2006/relationships/image" Target="../media/image301.png"/><Relationship Id="rId21" Type="http://schemas.openxmlformats.org/officeDocument/2006/relationships/image" Target="../media/image61.png"/><Relationship Id="rId34" Type="http://schemas.openxmlformats.org/officeDocument/2006/relationships/image" Target="../media/image73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0.png"/><Relationship Id="rId20" Type="http://schemas.openxmlformats.org/officeDocument/2006/relationships/image" Target="../media/image60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23" Type="http://schemas.openxmlformats.org/officeDocument/2006/relationships/image" Target="../media/image620.png"/><Relationship Id="rId28" Type="http://schemas.openxmlformats.org/officeDocument/2006/relationships/image" Target="../media/image67.png"/><Relationship Id="rId10" Type="http://schemas.openxmlformats.org/officeDocument/2006/relationships/image" Target="../media/image500.png"/><Relationship Id="rId19" Type="http://schemas.openxmlformats.org/officeDocument/2006/relationships/image" Target="../media/image59.png"/><Relationship Id="rId31" Type="http://schemas.openxmlformats.org/officeDocument/2006/relationships/image" Target="../media/image70.png"/><Relationship Id="rId4" Type="http://schemas.openxmlformats.org/officeDocument/2006/relationships/image" Target="../media/image320.png"/><Relationship Id="rId9" Type="http://schemas.openxmlformats.org/officeDocument/2006/relationships/image" Target="../media/image490.png"/><Relationship Id="rId14" Type="http://schemas.openxmlformats.org/officeDocument/2006/relationships/image" Target="../media/image540.png"/><Relationship Id="rId22" Type="http://schemas.openxmlformats.org/officeDocument/2006/relationships/image" Target="../media/image62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8" Type="http://schemas.openxmlformats.org/officeDocument/2006/relationships/image" Target="../media/image4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Pricing Cancellable IRS Under Hull-White model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7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04922" y="1940524"/>
            <a:ext cx="5689600" cy="644414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00619" y="2663712"/>
            <a:ext cx="1547090" cy="557469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05165" y="309263"/>
                <a:ext cx="10557162" cy="6817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dirty="0" smtClean="0">
                    <a:ea typeface="標楷體" panose="03000509000000000000" pitchFamily="65" charset="-120"/>
                  </a:rPr>
                  <a:t>假設現在進入一個</a:t>
                </a:r>
                <a:r>
                  <a:rPr lang="en-US" altLang="zh-TW" sz="2400" dirty="0" smtClean="0">
                    <a:ea typeface="標楷體" panose="03000509000000000000" pitchFamily="65" charset="-120"/>
                  </a:rPr>
                  <a:t>n</a:t>
                </a:r>
                <a:r>
                  <a:rPr lang="zh-TW" altLang="en-US" sz="2400" dirty="0" smtClean="0">
                    <a:ea typeface="標楷體" panose="03000509000000000000" pitchFamily="65" charset="-120"/>
                  </a:rPr>
                  <a:t>年後到期</a:t>
                </a:r>
                <a:r>
                  <a:rPr lang="en-US" altLang="zh-TW" sz="2400" dirty="0" smtClean="0">
                    <a:ea typeface="標楷體" panose="03000509000000000000" pitchFamily="65" charset="-120"/>
                  </a:rPr>
                  <a:t>Swap</a:t>
                </a:r>
                <a:r>
                  <a:rPr lang="zh-TW" altLang="en-US" sz="2400" dirty="0" smtClean="0">
                    <a:ea typeface="標楷體" panose="03000509000000000000" pitchFamily="65" charset="-120"/>
                  </a:rPr>
                  <a:t>契約，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令不同到期日的零息利率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,…,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sz="2800" i="1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endParaRPr lang="en-US" altLang="zh-TW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zh-TW" altLang="en-US" sz="2000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已知：</a:t>
                </a:r>
                <a14:m>
                  <m:oMath xmlns:m="http://schemas.openxmlformats.org/officeDocument/2006/math">
                    <m:r>
                      <a:rPr lang="zh-TW" alt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固定端現值</m:t>
                    </m:r>
                    <m:r>
                      <a:rPr lang="en-US" altLang="zh-TW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浮動端現值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𝑷𝒂𝒓𝒗𝒂𝒍𝒖𝒆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zh-TW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altLang="zh-TW" sz="2000" i="1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𝐴𝑠𝑠𝑢𝑚𝑒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  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𝑆𝑤𝑎𝑝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𝑆𝑤𝑎𝑝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 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𝑟𝑎𝑡𝑒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∗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𝑷𝒂𝒓𝒗𝒂𝒍𝒖𝒆</m:t>
                      </m:r>
                    </m:oMath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zh-TW" alt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固定端現值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𝑆𝑤𝑎𝑝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sSub>
                            <m:sSubPr>
                              <m:ctrlPr>
                                <a:rPr lang="en-US" altLang="zh-TW" sz="20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i="1" dirty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)</m:t>
                          </m:r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𝑆𝑤𝑎𝑝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sSub>
                                <m:sSubPr>
                                  <m:ctrlP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i="1" dirty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𝑆𝑤𝑎𝑝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𝑷𝒂𝒓𝒗𝒂𝒍𝒖𝒆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𝑆𝑤𝑎𝑝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𝑦</m:t>
                          </m:r>
                          <m:r>
                            <a:rPr lang="en-US" altLang="zh-TW" sz="2000" i="1" dirty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)</m:t>
                          </m:r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𝑆𝑤𝑎𝑝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altLang="zh-TW" sz="2000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𝑦</m:t>
                              </m:r>
                              <m:r>
                                <a:rPr lang="en-US" altLang="zh-TW" sz="20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𝑆𝑤𝑎𝑝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𝑃𝑎𝑟𝑣𝑎𝑙𝑢𝑒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TW" sz="2000" b="0" i="1" dirty="0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𝑷𝒂𝒓𝒗𝒂𝒍𝒖𝒆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, 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swap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rate</m:t>
                      </m:r>
                    </m:oMath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等號兩端同減</m:t>
                      </m:r>
                      <m:f>
                        <m:f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𝑷𝒂𝒓𝒗𝒂𝒍𝒖𝒆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𝑆𝑤𝑎𝑝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𝑷𝒂𝒓𝒗𝒂𝒍𝒖𝒆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𝑷𝒂𝒓𝒗𝒂𝒍𝒖𝒆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𝑆𝑤𝑎𝑝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𝑟𝑎𝑡𝑒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𝑷𝒂𝒓𝒗𝒂𝒍𝒖𝒆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𝑷𝒂𝒓𝒗𝒂𝒍𝒖𝒆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𝑷𝒂𝒓𝒗𝒂𝒍𝒖𝒆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等號兩端同除以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𝑷𝒂𝒓𝒗𝒂𝒍𝒖𝒆</m:t>
                      </m:r>
                    </m:oMath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𝑺𝒘𝒂𝒑</m:t>
                      </m:r>
                      <m:r>
                        <a:rPr lang="en-US" altLang="zh-T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𝒓𝒂𝒕𝒆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 dirty="0">
                                              <a:latin typeface="Cambria Math" panose="02040503050406030204" pitchFamily="18" charset="0"/>
                                              <a:ea typeface="標楷體" panose="03000509000000000000" pitchFamily="65" charset="-12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altLang="zh-TW" sz="2000" dirty="0" smtClean="0">
                  <a:latin typeface="標楷體" panose="03000509000000000000" pitchFamily="65" charset="-120"/>
                  <a:ea typeface="Cambria Math" panose="02040503050406030204" pitchFamily="18" charset="0"/>
                </a:endParaRPr>
              </a:p>
              <a:p>
                <a:r>
                  <a:rPr lang="en-US" altLang="zh-TW" sz="2400" dirty="0" smtClean="0"/>
                  <a:t>	       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65" y="309263"/>
                <a:ext cx="10557162" cy="6817379"/>
              </a:xfrm>
              <a:prstGeom prst="rect">
                <a:avLst/>
              </a:prstGeom>
              <a:blipFill>
                <a:blip r:embed="rId3"/>
                <a:stretch>
                  <a:fillRect l="-866" t="-8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8651631" y="100232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浮動端與固定端配息頻率一致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8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單箭頭接點 28"/>
          <p:cNvCxnSpPr/>
          <p:nvPr/>
        </p:nvCxnSpPr>
        <p:spPr>
          <a:xfrm rot="10800000" flipV="1">
            <a:off x="10725855" y="2718782"/>
            <a:ext cx="0" cy="13211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10725855" y="1424294"/>
            <a:ext cx="0" cy="13211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 flipV="1">
            <a:off x="3525855" y="2718782"/>
            <a:ext cx="7200000" cy="0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4882008" y="2046501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5705617" y="2046501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551922" y="2046501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7398229" y="2046501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8215353" y="2046501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9051931" y="2046501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9878782" y="2046501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58036" y="2134007"/>
            <a:ext cx="164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Fixed leg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10725855" y="2046501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向右箭號 13"/>
          <p:cNvSpPr/>
          <p:nvPr/>
        </p:nvSpPr>
        <p:spPr>
          <a:xfrm>
            <a:off x="2287155" y="2249363"/>
            <a:ext cx="1095375" cy="4694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3525855" y="2718782"/>
            <a:ext cx="7200000" cy="0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81065" y="2689535"/>
            <a:ext cx="2106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</a:rPr>
              <a:t>Floating leg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2287155" y="2804891"/>
            <a:ext cx="1095375" cy="4694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 rot="10800000" flipV="1">
            <a:off x="4882008" y="2718782"/>
            <a:ext cx="0" cy="67228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705617" y="2718782"/>
            <a:ext cx="0" cy="469419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6551922" y="2718782"/>
            <a:ext cx="0" cy="88467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7398229" y="2718782"/>
            <a:ext cx="0" cy="67228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8215353" y="2718782"/>
            <a:ext cx="0" cy="312015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9051931" y="2718782"/>
            <a:ext cx="0" cy="570633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9878782" y="2745480"/>
            <a:ext cx="0" cy="737899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10725855" y="2718782"/>
            <a:ext cx="0" cy="67228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563418" y="2863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示意圖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088876" y="4368258"/>
            <a:ext cx="291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在最後一期各加入</a:t>
            </a:r>
            <a:r>
              <a:rPr lang="en-US" altLang="zh-TW" b="1" dirty="0" smtClean="0"/>
              <a:t>Par value</a:t>
            </a:r>
            <a:endParaRPr lang="zh-TW" altLang="en-US" b="1" dirty="0"/>
          </a:p>
        </p:txBody>
      </p:sp>
      <p:cxnSp>
        <p:nvCxnSpPr>
          <p:cNvPr id="31" name="直線單箭頭接點 30"/>
          <p:cNvCxnSpPr/>
          <p:nvPr/>
        </p:nvCxnSpPr>
        <p:spPr>
          <a:xfrm flipV="1">
            <a:off x="3941746" y="1397595"/>
            <a:ext cx="0" cy="13211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rot="10800000" flipV="1">
            <a:off x="3941746" y="2718782"/>
            <a:ext cx="0" cy="13211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2324099" y="438004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利用零息利率折現到起始點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4578061" y="4710783"/>
                <a:ext cx="3035878" cy="110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 smtClean="0"/>
                  <a:t>可以寫成一般通式：</a:t>
                </a:r>
                <a:endParaRPr lang="en-US" altLang="zh-TW" sz="2400" b="1" dirty="0" smtClean="0"/>
              </a:p>
              <a:p>
                <a:r>
                  <a:rPr lang="en-US" altLang="zh-TW" sz="2400" b="1" dirty="0" smtClean="0">
                    <a:solidFill>
                      <a:srgbClr val="FF0000"/>
                    </a:solidFill>
                  </a:rPr>
                  <a:t>Swap rate </a:t>
                </a:r>
                <a:r>
                  <a:rPr lang="en-US" altLang="zh-TW" sz="2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061" y="4710783"/>
                <a:ext cx="3035878" cy="1107867"/>
              </a:xfrm>
              <a:prstGeom prst="rect">
                <a:avLst/>
              </a:prstGeom>
              <a:blipFill>
                <a:blip r:embed="rId2"/>
                <a:stretch>
                  <a:fillRect l="-3213" t="-49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2833536" y="5936466"/>
                <a:ext cx="6524928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rgbClr val="FF0000"/>
                    </a:solidFill>
                  </a:rPr>
                  <a:t>Forward Swap rate </a:t>
                </a:r>
                <a:r>
                  <a:rPr lang="en-US" altLang="zh-TW" sz="2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536" y="5936466"/>
                <a:ext cx="6524928" cy="701602"/>
              </a:xfrm>
              <a:prstGeom prst="rect">
                <a:avLst/>
              </a:prstGeom>
              <a:blipFill>
                <a:blip r:embed="rId3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805105" y="4020952"/>
                <a:ext cx="27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105" y="4020952"/>
                <a:ext cx="273280" cy="276999"/>
              </a:xfrm>
              <a:prstGeom prst="rect">
                <a:avLst/>
              </a:prstGeom>
              <a:blipFill>
                <a:blip r:embed="rId4"/>
                <a:stretch>
                  <a:fillRect l="-20000" r="-8889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0589215" y="4026295"/>
                <a:ext cx="280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215" y="4026295"/>
                <a:ext cx="280654" cy="276999"/>
              </a:xfrm>
              <a:prstGeom prst="rect">
                <a:avLst/>
              </a:prstGeom>
              <a:blipFill>
                <a:blip r:embed="rId5"/>
                <a:stretch>
                  <a:fillRect l="-19565" r="-4348" b="-10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/>
          <p:cNvSpPr txBox="1"/>
          <p:nvPr/>
        </p:nvSpPr>
        <p:spPr>
          <a:xfrm>
            <a:off x="9615551" y="4555515"/>
            <a:ext cx="22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顯示隱含的</a:t>
            </a:r>
            <a:r>
              <a:rPr lang="en-US" altLang="zh-TW" b="1" dirty="0" smtClean="0"/>
              <a:t>Par value</a:t>
            </a:r>
            <a:endParaRPr lang="zh-TW" altLang="en-US" b="1" dirty="0"/>
          </a:p>
        </p:txBody>
      </p:sp>
      <p:sp>
        <p:nvSpPr>
          <p:cNvPr id="3" name="弧形箭號 (下彎) 2">
            <a:hlinkClick r:id="rId6" action="ppaction://hlinksldjump"/>
          </p:cNvPr>
          <p:cNvSpPr/>
          <p:nvPr/>
        </p:nvSpPr>
        <p:spPr>
          <a:xfrm>
            <a:off x="439615" y="5818650"/>
            <a:ext cx="870439" cy="5997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2.70833E-6 0.0965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1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-0.0962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2"/>
      <p:bldP spid="33" grpId="0"/>
      <p:bldP spid="33" grpId="3"/>
      <p:bldP spid="68" grpId="0"/>
      <p:bldP spid="69" grpId="0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22515" cy="1325563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2473"/>
                <a:ext cx="10515600" cy="49322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依前述步驟在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定好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rate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S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表示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A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的觀點來看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，隨著時間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移動，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A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價值為：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	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𝑃𝑉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𝑓𝑙𝑜𝑎𝑡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𝑃𝑉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𝑓𝑖𝑥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2473"/>
                <a:ext cx="10515600" cy="4932218"/>
              </a:xfrm>
              <a:blipFill rotWithShape="0">
                <a:blip r:embed="rId2"/>
                <a:stretch>
                  <a:fillRect l="-1043" t="-29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74" y="2133302"/>
            <a:ext cx="9742252" cy="2937462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6668655" y="785091"/>
            <a:ext cx="3749963" cy="0"/>
          </a:xfrm>
          <a:prstGeom prst="line">
            <a:avLst/>
          </a:prstGeom>
          <a:ln w="317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548664" y="575946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8070715" y="575946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3311" y="575946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9056451" y="575946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608974" y="822860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974" y="822860"/>
                <a:ext cx="226023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/>
          <p:cNvCxnSpPr/>
          <p:nvPr/>
        </p:nvCxnSpPr>
        <p:spPr>
          <a:xfrm>
            <a:off x="10418618" y="575946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415362" y="1025283"/>
                <a:ext cx="27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362" y="1025283"/>
                <a:ext cx="273280" cy="276999"/>
              </a:xfrm>
              <a:prstGeom prst="rect">
                <a:avLst/>
              </a:prstGeom>
              <a:blipFill>
                <a:blip r:embed="rId5"/>
                <a:stretch>
                  <a:fillRect l="-20000" r="-8889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281978" y="1061192"/>
                <a:ext cx="280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978" y="1061192"/>
                <a:ext cx="280654" cy="276999"/>
              </a:xfrm>
              <a:prstGeom prst="rect">
                <a:avLst/>
              </a:prstGeom>
              <a:blipFill>
                <a:blip r:embed="rId6"/>
                <a:stretch>
                  <a:fillRect l="-21739" r="-2174" b="-10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967884" y="1044167"/>
                <a:ext cx="2679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84" y="1044167"/>
                <a:ext cx="267957" cy="276999"/>
              </a:xfrm>
              <a:prstGeom prst="rect">
                <a:avLst/>
              </a:prstGeom>
              <a:blipFill>
                <a:blip r:embed="rId7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456347" y="1049786"/>
                <a:ext cx="27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347" y="1049786"/>
                <a:ext cx="273280" cy="276999"/>
              </a:xfrm>
              <a:prstGeom prst="rect">
                <a:avLst/>
              </a:prstGeom>
              <a:blipFill>
                <a:blip r:embed="rId8"/>
                <a:stretch>
                  <a:fillRect l="-20000" r="-8889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8975564" y="1071423"/>
                <a:ext cx="27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564" y="1071423"/>
                <a:ext cx="273280" cy="276999"/>
              </a:xfrm>
              <a:prstGeom prst="rect">
                <a:avLst/>
              </a:prstGeom>
              <a:blipFill>
                <a:blip r:embed="rId9"/>
                <a:stretch>
                  <a:fillRect l="-20000" r="-8889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/>
          <p:cNvSpPr/>
          <p:nvPr/>
        </p:nvSpPr>
        <p:spPr>
          <a:xfrm>
            <a:off x="7718198" y="729375"/>
            <a:ext cx="97613" cy="120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703948" y="470324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948" y="470324"/>
                <a:ext cx="149913" cy="276999"/>
              </a:xfrm>
              <a:prstGeom prst="rect">
                <a:avLst/>
              </a:prstGeom>
              <a:blipFill>
                <a:blip r:embed="rId10"/>
                <a:stretch>
                  <a:fillRect l="-37500" r="-29167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65591" y="6530242"/>
                <a:ext cx="27099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m:t>以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S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TW" altLang="en-US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為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fix</m:t>
                    </m:r>
                    <m:r>
                      <a:rPr lang="en-US" altLang="zh-TW" b="0" i="0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leg</m:t>
                    </m:r>
                    <m:r>
                      <a:rPr lang="zh-TW" altLang="en-US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利率</m:t>
                    </m:r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591" y="6530242"/>
                <a:ext cx="2709973" cy="276999"/>
              </a:xfrm>
              <a:prstGeom prst="rect">
                <a:avLst/>
              </a:prstGeom>
              <a:blipFill>
                <a:blip r:embed="rId11"/>
                <a:stretch>
                  <a:fillRect l="-2928" t="-4348" r="-1577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上箭號 5"/>
          <p:cNvSpPr/>
          <p:nvPr/>
        </p:nvSpPr>
        <p:spPr>
          <a:xfrm>
            <a:off x="6973455" y="6206969"/>
            <a:ext cx="193963" cy="32327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7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用</a:t>
            </a:r>
            <a:r>
              <a:rPr lang="en-US" altLang="zh-TW" dirty="0" smtClean="0"/>
              <a:t>Forward rate</a:t>
            </a:r>
            <a:r>
              <a:rPr lang="zh-TW" altLang="en-US" dirty="0" smtClean="0"/>
              <a:t>估計</a:t>
            </a:r>
            <a:r>
              <a:rPr lang="en-US" altLang="zh-TW" dirty="0" smtClean="0"/>
              <a:t>floating rate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給一組零息利率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26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sz="26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,…,</m:t>
                    </m:r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  <m:r>
                          <a:rPr lang="en-US" altLang="zh-TW" sz="26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sz="26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，總共</a:t>
                </a:r>
                <a:r>
                  <a:rPr lang="en-US" altLang="zh-TW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n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個不同到期日的零息利率。在無套利且利率連續複利情況下，我們便可以利用零息利率來找出</a:t>
                </a:r>
                <a:r>
                  <a:rPr lang="zh-TW" altLang="en-US" sz="26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遠期利率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r>
                  <a:rPr lang="zh-TW" altLang="en-US" sz="2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endParaRPr lang="en-US" altLang="zh-TW" sz="26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600" dirty="0" smtClean="0">
                    <a:ea typeface="標楷體" panose="03000509000000000000" pitchFamily="65" charset="-120"/>
                  </a:rPr>
                  <a:t>令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𝑓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,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𝑠</m:t>
                        </m:r>
                      </m:e>
                    </m:d>
                    <m:r>
                      <a:rPr lang="zh-TW" altLang="en-US" sz="26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為時間</m:t>
                    </m:r>
                    <m:r>
                      <a:rPr lang="zh-TW" altLang="en-US" sz="26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點</m:t>
                    </m:r>
                    <m:r>
                      <m:rPr>
                        <m:sty m:val="p"/>
                      </m:rPr>
                      <a:rPr lang="en-US" altLang="zh-TW" sz="2600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t</m:t>
                    </m:r>
                    <m:r>
                      <a:rPr lang="zh-TW" altLang="en-US" sz="26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到</m:t>
                    </m:r>
                    <m:r>
                      <m:rPr>
                        <m:sty m:val="p"/>
                      </m:rPr>
                      <a:rPr lang="en-US" altLang="zh-TW" sz="2600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s</m:t>
                    </m:r>
                    <m:r>
                      <a:rPr lang="zh-TW" altLang="en-US" sz="26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的遠期利率，</m:t>
                    </m:r>
                    <m:r>
                      <a:rPr lang="en-US" altLang="zh-TW" sz="2600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0</m:t>
                    </m:r>
                    <m:r>
                      <a:rPr lang="en-US" altLang="zh-TW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sz="26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  <a:blipFill rotWithShape="0">
                <a:blip r:embed="rId3"/>
                <a:stretch>
                  <a:fillRect l="-928" t="-19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 flipV="1">
            <a:off x="1468581" y="3794765"/>
            <a:ext cx="9042400" cy="0"/>
          </a:xfrm>
          <a:prstGeom prst="line">
            <a:avLst/>
          </a:prstGeom>
          <a:ln w="317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4923927" y="3585620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443453" y="3577503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5941073" y="3585620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451786" y="3577504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67373" y="3888250"/>
                <a:ext cx="2260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373" y="3888250"/>
                <a:ext cx="226023" cy="276999"/>
              </a:xfrm>
              <a:prstGeom prst="rect">
                <a:avLst/>
              </a:prstGeom>
              <a:blipFill>
                <a:blip r:embed="rId4"/>
                <a:stretch>
                  <a:fillRect l="-8108" r="-75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/>
          <p:cNvCxnSpPr/>
          <p:nvPr/>
        </p:nvCxnSpPr>
        <p:spPr>
          <a:xfrm>
            <a:off x="10492508" y="3577505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354960" y="4074554"/>
                <a:ext cx="2806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960" y="4074554"/>
                <a:ext cx="280654" cy="276999"/>
              </a:xfrm>
              <a:prstGeom prst="rect">
                <a:avLst/>
              </a:prstGeom>
              <a:blipFill>
                <a:blip r:embed="rId5"/>
                <a:stretch>
                  <a:fillRect l="-21739" r="-2174" b="-10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817261" y="4153125"/>
                <a:ext cx="2679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261" y="4153125"/>
                <a:ext cx="267957" cy="276999"/>
              </a:xfrm>
              <a:prstGeom prst="rect">
                <a:avLst/>
              </a:prstGeom>
              <a:blipFill>
                <a:blip r:embed="rId6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306813" y="4171603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813" y="4171603"/>
                <a:ext cx="273280" cy="276999"/>
              </a:xfrm>
              <a:prstGeom prst="rect">
                <a:avLst/>
              </a:prstGeom>
              <a:blipFill>
                <a:blip r:embed="rId7"/>
                <a:stretch>
                  <a:fillRect l="-22727" r="-9091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804433" y="4153125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433" y="4153125"/>
                <a:ext cx="273280" cy="276999"/>
              </a:xfrm>
              <a:prstGeom prst="rect">
                <a:avLst/>
              </a:prstGeom>
              <a:blipFill>
                <a:blip r:embed="rId8"/>
                <a:stretch>
                  <a:fillRect l="-20000" r="-8889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橢圓 15"/>
          <p:cNvSpPr/>
          <p:nvPr/>
        </p:nvSpPr>
        <p:spPr>
          <a:xfrm>
            <a:off x="2848610" y="3740720"/>
            <a:ext cx="97613" cy="120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695889" y="4059625"/>
                <a:ext cx="555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889" y="4059625"/>
                <a:ext cx="555349" cy="276999"/>
              </a:xfrm>
              <a:prstGeom prst="rect">
                <a:avLst/>
              </a:prstGeom>
              <a:blipFill>
                <a:blip r:embed="rId9"/>
                <a:stretch>
                  <a:fillRect l="-13187" t="-28889" r="-6593" b="-5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772465" y="3906379"/>
                <a:ext cx="2260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465" y="3906379"/>
                <a:ext cx="226023" cy="276999"/>
              </a:xfrm>
              <a:prstGeom prst="rect">
                <a:avLst/>
              </a:prstGeom>
              <a:blipFill>
                <a:blip r:embed="rId10"/>
                <a:stretch>
                  <a:fillRect l="-5405" r="-783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接點 25"/>
          <p:cNvCxnSpPr/>
          <p:nvPr/>
        </p:nvCxnSpPr>
        <p:spPr>
          <a:xfrm>
            <a:off x="9873868" y="3581151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9733541" y="4083791"/>
                <a:ext cx="2806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1" y="4083791"/>
                <a:ext cx="280654" cy="276999"/>
              </a:xfrm>
              <a:prstGeom prst="rect">
                <a:avLst/>
              </a:prstGeom>
              <a:blipFill>
                <a:blip r:embed="rId11"/>
                <a:stretch>
                  <a:fillRect l="-30435" r="-5434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281081" y="4582803"/>
                <a:ext cx="5629837" cy="18807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</m:t>
                          </m:r>
                          <m:sSub>
                            <m:sSub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  <m:oMath xmlns:m="http://schemas.openxmlformats.org/officeDocument/2006/math">
                      <m:r>
                        <a:rPr lang="en-US" altLang="zh-TW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altLang="zh-TW" sz="2800" dirty="0" smtClean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81" y="4582803"/>
                <a:ext cx="5629837" cy="18807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315146" y="4160159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146" y="4160159"/>
                <a:ext cx="273280" cy="276999"/>
              </a:xfrm>
              <a:prstGeom prst="rect">
                <a:avLst/>
              </a:prstGeom>
              <a:blipFill>
                <a:blip r:embed="rId13"/>
                <a:stretch>
                  <a:fillRect l="-20000" r="-6667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手繪多邊形 34"/>
          <p:cNvSpPr/>
          <p:nvPr/>
        </p:nvSpPr>
        <p:spPr>
          <a:xfrm>
            <a:off x="4926518" y="3380020"/>
            <a:ext cx="502595" cy="434175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692169" y="3103022"/>
                <a:ext cx="971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169" y="3103022"/>
                <a:ext cx="97129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8176" t="-2222" r="-8805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手繪多邊形 29"/>
          <p:cNvSpPr/>
          <p:nvPr/>
        </p:nvSpPr>
        <p:spPr>
          <a:xfrm rot="10800000">
            <a:off x="2914054" y="3786909"/>
            <a:ext cx="1983282" cy="281294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786568" y="4092240"/>
                <a:ext cx="282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68" y="4092240"/>
                <a:ext cx="282065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3043" r="-10870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8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European Swaption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4058"/>
                <a:ext cx="10515600" cy="55139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定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義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一歐式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Receiver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Swaption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，執行價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，到期日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wap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契約從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開始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結束。假設名目本金為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𝑳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，付息間隔為</a:t>
                </a:r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𝝎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。</m:t>
                    </m:r>
                  </m:oMath>
                </a14:m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在到期日時，每一個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付息日的報酬為：</a:t>
                </a:r>
                <a:r>
                  <a:rPr lang="en-US" altLang="zh-TW" b="0" i="1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∗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max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⁡(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𝑆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,0)</m:t>
                    </m:r>
                  </m:oMath>
                </a14:m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𝑆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服從一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log normal process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，依照賣權的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BS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公式得到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Swaption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價格為：</a:t>
                </a:r>
                <a:endParaRPr lang="en-US" altLang="zh-TW" i="1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𝐿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∗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𝜔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∗[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𝑁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𝑆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(−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)]</m:t>
                        </m:r>
                      </m:e>
                    </m:nary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</m:oMath>
                </a14:m>
                <a:r>
                  <a:rPr lang="zh-TW" altLang="en-US" b="0" i="1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endParaRPr lang="en-US" altLang="zh-TW" b="0" i="1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b="0" dirty="0" smtClean="0">
                    <a:ea typeface="標楷體" panose="03000509000000000000" pitchFamily="65" charset="-12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𝑤h𝑒𝑟𝑒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0,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標楷體" panose="03000509000000000000" pitchFamily="65" charset="-12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標楷體" panose="03000509000000000000" pitchFamily="65" charset="-12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標楷體" panose="03000509000000000000" pitchFamily="65" charset="-12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標楷體" panose="03000509000000000000" pitchFamily="65" charset="-12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標楷體" panose="03000509000000000000" pitchFamily="65" charset="-12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標楷體" panose="03000509000000000000" pitchFamily="65" charset="-12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+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Sup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2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𝑠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𝑠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altLang="zh-TW" b="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4058"/>
                <a:ext cx="10515600" cy="5513942"/>
              </a:xfrm>
              <a:blipFill>
                <a:blip r:embed="rId3"/>
                <a:stretch>
                  <a:fillRect l="-928" t="-24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/>
          <p:nvPr/>
        </p:nvCxnSpPr>
        <p:spPr>
          <a:xfrm flipV="1">
            <a:off x="1468581" y="2968499"/>
            <a:ext cx="9042400" cy="0"/>
          </a:xfrm>
          <a:prstGeom prst="line">
            <a:avLst/>
          </a:prstGeom>
          <a:ln w="317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923927" y="2759354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443453" y="2751237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941073" y="2759354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451786" y="2751238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967373" y="3061984"/>
                <a:ext cx="2260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373" y="3061984"/>
                <a:ext cx="2260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108" r="-75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/>
          <p:nvPr/>
        </p:nvCxnSpPr>
        <p:spPr>
          <a:xfrm>
            <a:off x="10492508" y="2751239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0354960" y="3248288"/>
                <a:ext cx="2806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960" y="3248288"/>
                <a:ext cx="28065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1739" r="-217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817261" y="3326859"/>
                <a:ext cx="2679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261" y="3326859"/>
                <a:ext cx="26795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455" r="-11364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306813" y="3345337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813" y="3345337"/>
                <a:ext cx="27328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0455" r="-9091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804433" y="3326859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433" y="3326859"/>
                <a:ext cx="27328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0" r="-8889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橢圓 29"/>
          <p:cNvSpPr/>
          <p:nvPr/>
        </p:nvSpPr>
        <p:spPr>
          <a:xfrm>
            <a:off x="2848610" y="2914454"/>
            <a:ext cx="97613" cy="120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2695889" y="3233359"/>
                <a:ext cx="555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889" y="3233359"/>
                <a:ext cx="55534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187" t="-28261" r="-6593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8772465" y="3080113"/>
                <a:ext cx="2260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465" y="3080113"/>
                <a:ext cx="22602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405" r="-783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接點 32"/>
          <p:cNvCxnSpPr/>
          <p:nvPr/>
        </p:nvCxnSpPr>
        <p:spPr>
          <a:xfrm>
            <a:off x="9873868" y="2754885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9733541" y="3257525"/>
                <a:ext cx="2806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1" y="3257525"/>
                <a:ext cx="28065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0435" r="-78261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315146" y="3333893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146" y="3333893"/>
                <a:ext cx="273280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2222" r="-6667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手繪多邊形 37"/>
          <p:cNvSpPr/>
          <p:nvPr/>
        </p:nvSpPr>
        <p:spPr>
          <a:xfrm rot="10800000">
            <a:off x="2914054" y="2960643"/>
            <a:ext cx="1983282" cy="490440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330196" y="3451083"/>
                <a:ext cx="1187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𝑜𝑝𝑡𝑖𝑜𝑛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部分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96" y="3451083"/>
                <a:ext cx="118782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6667" t="-6522" r="-7179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手繪多邊形 40"/>
          <p:cNvSpPr/>
          <p:nvPr/>
        </p:nvSpPr>
        <p:spPr>
          <a:xfrm>
            <a:off x="4923928" y="2351786"/>
            <a:ext cx="5568580" cy="612785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7281531" y="2063197"/>
                <a:ext cx="1062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𝑆𝑤𝑎𝑝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部分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531" y="2063197"/>
                <a:ext cx="1062791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6857" t="-6522" r="-7429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手繪多邊形 42"/>
          <p:cNvSpPr/>
          <p:nvPr/>
        </p:nvSpPr>
        <p:spPr>
          <a:xfrm flipV="1">
            <a:off x="5951628" y="2964571"/>
            <a:ext cx="502595" cy="213072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080777" y="3104998"/>
                <a:ext cx="2679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77" y="3104998"/>
                <a:ext cx="26795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4651" r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840371" y="2221871"/>
                <a:ext cx="1206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𝐹𝑖𝑟𝑠𝑡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𝑝𝑎𝑦𝑚𝑒𝑛𝑡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371" y="2221871"/>
                <a:ext cx="1206164" cy="215444"/>
              </a:xfrm>
              <a:prstGeom prst="rect">
                <a:avLst/>
              </a:prstGeom>
              <a:blipFill>
                <a:blip r:embed="rId16"/>
                <a:stretch>
                  <a:fillRect l="-3030" r="-3535" b="-2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下箭號 3"/>
          <p:cNvSpPr/>
          <p:nvPr/>
        </p:nvSpPr>
        <p:spPr>
          <a:xfrm>
            <a:off x="5306813" y="2494495"/>
            <a:ext cx="273280" cy="235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Bermudan Swaption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4058"/>
                <a:ext cx="10515600" cy="5513942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定義百慕達式</a:t>
                </a:r>
                <a:r>
                  <a:rPr lang="en-US" altLang="zh-TW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Receiver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Swaption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，執行價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開始至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每隔</a:t>
                </a:r>
                <a14:m>
                  <m:oMath xmlns:m="http://schemas.openxmlformats.org/officeDocument/2006/math">
                    <m:r>
                      <a:rPr lang="zh-TW" altLang="en-US" sz="2600" b="1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𝝎</m:t>
                    </m:r>
                  </m:oMath>
                </a14:m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皆有權利執行此選擇權，</a:t>
                </a:r>
                <a:r>
                  <a:rPr lang="en-US" altLang="zh-TW" sz="2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</a:t>
                </a:r>
                <a:r>
                  <a:rPr lang="en-US" altLang="zh-TW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wap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契約</a:t>
                </a:r>
                <a:r>
                  <a:rPr lang="zh-TW" altLang="en-US" sz="2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從選擇權被執行時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開始，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6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T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結束。</a:t>
                </a:r>
                <a:endParaRPr lang="zh-TW" altLang="en-US" sz="26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6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26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6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6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對於不同時間點執行的選擇權，其相對的</a:t>
                </a:r>
                <a:r>
                  <a:rPr lang="en-US" altLang="zh-TW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付息日報酬為：</a:t>
                </a:r>
                <a:endParaRPr lang="en-US" altLang="zh-TW" sz="26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𝐿</m:t>
                      </m:r>
                      <m:r>
                        <a:rPr lang="en-US" altLang="zh-TW" sz="26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∗</m:t>
                      </m:r>
                      <m:r>
                        <a:rPr lang="zh-TW" altLang="en-US" sz="26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𝜔</m:t>
                      </m:r>
                      <m:r>
                        <a:rPr lang="en-US" altLang="zh-TW" sz="2600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∗</m:t>
                      </m:r>
                      <m:func>
                        <m:func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altLang="zh-TW" sz="26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,0</m:t>
                              </m:r>
                            </m:e>
                          </m:d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 </m:t>
                          </m:r>
                        </m:e>
                      </m:func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, 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𝑓𝑜𝑟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 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𝑚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=0,1,2…,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−1</m:t>
                      </m:r>
                    </m:oMath>
                  </m:oMathPara>
                </a14:m>
                <a:endParaRPr lang="en-US" altLang="zh-TW" sz="26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考量到每個時間點執行選擇權時，時間較後面</a:t>
                </a:r>
                <a:r>
                  <a:rPr lang="zh-TW" altLang="en-US" sz="26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選擇權的價值為零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，所以沒有封閉解，必須用</a:t>
                </a:r>
                <a:r>
                  <a:rPr lang="zh-TW" altLang="en-US" sz="2600" b="1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數值解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來計算</a:t>
                </a:r>
                <a:r>
                  <a:rPr lang="en-US" altLang="zh-TW" sz="2600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Swaption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價值。</a:t>
                </a:r>
                <a:endParaRPr lang="en-US" altLang="zh-TW" sz="2600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600" dirty="0" smtClean="0">
                    <a:ea typeface="標楷體" panose="03000509000000000000" pitchFamily="65" charset="-120"/>
                  </a:rPr>
                  <a:t>本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研究</m:t>
                    </m:r>
                    <m:r>
                      <a:rPr lang="zh-TW" altLang="en-US" sz="26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使用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𝐻𝑢𝑙𝑙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𝑊h𝑖𝑡𝑒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𝑚𝑜𝑑𝑒𝑙</m:t>
                    </m:r>
                    <m:r>
                      <a:rPr lang="zh-TW" altLang="en-US" sz="26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，假設</m:t>
                    </m:r>
                  </m:oMath>
                </a14:m>
                <a:r>
                  <a:rPr lang="zh-TW" altLang="en-US" sz="26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利率</a:t>
                </a:r>
                <a:r>
                  <a:rPr lang="zh-TW" altLang="en-US" sz="2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服從</a:t>
                </a:r>
                <a:r>
                  <a:rPr lang="en-US" altLang="zh-TW" sz="2600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Hull-White</a:t>
                </a:r>
                <a:r>
                  <a:rPr lang="zh-TW" altLang="en-US" sz="2600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短利隨機過程</a:t>
                </a:r>
                <a:endParaRPr lang="en-US" altLang="zh-TW" sz="26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6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sz="26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4058"/>
                <a:ext cx="10515600" cy="5513942"/>
              </a:xfrm>
              <a:blipFill>
                <a:blip r:embed="rId2"/>
                <a:stretch>
                  <a:fillRect l="-928" t="-16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/>
          <p:nvPr/>
        </p:nvCxnSpPr>
        <p:spPr>
          <a:xfrm flipV="1">
            <a:off x="1468581" y="2968499"/>
            <a:ext cx="9042400" cy="0"/>
          </a:xfrm>
          <a:prstGeom prst="line">
            <a:avLst/>
          </a:prstGeom>
          <a:ln w="317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923927" y="2759354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443453" y="2751237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941073" y="2759354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451786" y="2751238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967373" y="3061984"/>
                <a:ext cx="2260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373" y="3061984"/>
                <a:ext cx="2260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108" r="-75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/>
          <p:nvPr/>
        </p:nvCxnSpPr>
        <p:spPr>
          <a:xfrm>
            <a:off x="10492508" y="2751239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0354960" y="3248288"/>
                <a:ext cx="2806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960" y="3248288"/>
                <a:ext cx="28065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1739" r="-217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817261" y="3326859"/>
                <a:ext cx="2679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261" y="3326859"/>
                <a:ext cx="26795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455" r="-11364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306813" y="3345337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813" y="3345337"/>
                <a:ext cx="27328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455" r="-9091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804433" y="3326859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433" y="3326859"/>
                <a:ext cx="27328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0000" r="-8889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橢圓 29"/>
          <p:cNvSpPr/>
          <p:nvPr/>
        </p:nvSpPr>
        <p:spPr>
          <a:xfrm>
            <a:off x="2848610" y="2914454"/>
            <a:ext cx="97613" cy="120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2695889" y="3233359"/>
                <a:ext cx="555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889" y="3233359"/>
                <a:ext cx="55534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3187" t="-28261" r="-6593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8772465" y="3080113"/>
                <a:ext cx="2260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465" y="3080113"/>
                <a:ext cx="2260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405" r="-783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接點 32"/>
          <p:cNvCxnSpPr/>
          <p:nvPr/>
        </p:nvCxnSpPr>
        <p:spPr>
          <a:xfrm>
            <a:off x="9873868" y="2754885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9733541" y="3257525"/>
                <a:ext cx="2806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1" y="3257525"/>
                <a:ext cx="28065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0435" r="-78261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315146" y="3333893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146" y="3333893"/>
                <a:ext cx="27328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2222" r="-6667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手繪多邊形 37"/>
          <p:cNvSpPr/>
          <p:nvPr/>
        </p:nvSpPr>
        <p:spPr>
          <a:xfrm rot="10800000">
            <a:off x="2914054" y="2960642"/>
            <a:ext cx="6959814" cy="910817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5754821" y="3879577"/>
                <a:ext cx="1187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𝑜𝑝𝑡𝑖𝑜𝑛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部分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821" y="3879577"/>
                <a:ext cx="1187826" cy="276999"/>
              </a:xfrm>
              <a:prstGeom prst="rect">
                <a:avLst/>
              </a:prstGeom>
              <a:blipFill>
                <a:blip r:embed="rId12"/>
                <a:stretch>
                  <a:fillRect l="-6667" t="-6522" r="-7179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手繪多邊形 40"/>
          <p:cNvSpPr/>
          <p:nvPr/>
        </p:nvSpPr>
        <p:spPr>
          <a:xfrm>
            <a:off x="4923928" y="2483635"/>
            <a:ext cx="5568580" cy="480936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7272294" y="2183236"/>
                <a:ext cx="1062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𝑆𝑤𝑎𝑝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部分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294" y="2183236"/>
                <a:ext cx="1062791" cy="276999"/>
              </a:xfrm>
              <a:prstGeom prst="rect">
                <a:avLst/>
              </a:prstGeom>
              <a:blipFill>
                <a:blip r:embed="rId13"/>
                <a:stretch>
                  <a:fillRect l="-7471" t="-6522" r="-8046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手繪多邊形 42"/>
          <p:cNvSpPr/>
          <p:nvPr/>
        </p:nvSpPr>
        <p:spPr>
          <a:xfrm flipV="1">
            <a:off x="5951628" y="2964571"/>
            <a:ext cx="502595" cy="213072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634659" y="2505025"/>
                <a:ext cx="1336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m:t>名目本金</m:t>
                      </m:r>
                      <m:r>
                        <a:rPr lang="zh-TW" altLang="en-US" i="1" dirty="0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：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𝑳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59" y="2505025"/>
                <a:ext cx="1336904" cy="276999"/>
              </a:xfrm>
              <a:prstGeom prst="rect">
                <a:avLst/>
              </a:prstGeom>
              <a:blipFill>
                <a:blip r:embed="rId15"/>
                <a:stretch>
                  <a:fillRect l="-5455" t="-4444" r="-4091" b="-2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95601" y="2369542"/>
                <a:ext cx="58323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05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601" y="2369542"/>
                <a:ext cx="583237" cy="323165"/>
              </a:xfrm>
              <a:prstGeom prst="rect">
                <a:avLst/>
              </a:prstGeom>
              <a:blipFill>
                <a:blip r:embed="rId16"/>
                <a:stretch>
                  <a:fillRect l="-5208" b="-3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151834" y="2373192"/>
                <a:ext cx="58323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834" y="2373192"/>
                <a:ext cx="583237" cy="346249"/>
              </a:xfrm>
              <a:prstGeom prst="rect">
                <a:avLst/>
              </a:prstGeom>
              <a:blipFill>
                <a:blip r:embed="rId17"/>
                <a:stretch>
                  <a:fillRect l="-5208"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671358" y="2386283"/>
                <a:ext cx="58323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358" y="2386283"/>
                <a:ext cx="583237" cy="346249"/>
              </a:xfrm>
              <a:prstGeom prst="rect">
                <a:avLst/>
              </a:prstGeom>
              <a:blipFill>
                <a:blip r:embed="rId17"/>
                <a:stretch>
                  <a:fillRect l="-5208"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6227591" y="2371001"/>
                <a:ext cx="58323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91" y="2371001"/>
                <a:ext cx="583237" cy="346249"/>
              </a:xfrm>
              <a:prstGeom prst="rect">
                <a:avLst/>
              </a:prstGeom>
              <a:blipFill>
                <a:blip r:embed="rId18"/>
                <a:stretch>
                  <a:fillRect l="-5263" r="-1053" b="-35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9580689" y="2421222"/>
                <a:ext cx="58323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689" y="2421222"/>
                <a:ext cx="583237" cy="346249"/>
              </a:xfrm>
              <a:prstGeom prst="rect">
                <a:avLst/>
              </a:prstGeom>
              <a:blipFill>
                <a:blip r:embed="rId17"/>
                <a:stretch>
                  <a:fillRect l="-5263" r="-1053"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009178" y="3143187"/>
                <a:ext cx="47710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𝑦𝑟</m:t>
                      </m:r>
                      <m:r>
                        <a:rPr lang="en-US" altLang="zh-TW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178" y="3143187"/>
                <a:ext cx="477103" cy="215444"/>
              </a:xfrm>
              <a:prstGeom prst="rect">
                <a:avLst/>
              </a:prstGeom>
              <a:blipFill>
                <a:blip r:embed="rId19"/>
                <a:stretch>
                  <a:fillRect l="-8974" r="-15385" b="-3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11823" y="164922"/>
                <a:ext cx="10515600" cy="649778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假設</a:t>
                </a:r>
                <a14:m>
                  <m:oMath xmlns:m="http://schemas.openxmlformats.org/officeDocument/2006/math">
                    <m:r>
                      <a:rPr lang="zh-TW" altLang="en-US" b="1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利率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服從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Hull-White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短利隨機過程，則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Receiver Swaption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的報酬在時間點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(Exercise date)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𝑃𝑉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𝑓𝑖𝑥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𝑃𝑉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𝑓𝑙𝑜𝑎𝑡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, 0 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𝑘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=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∗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𝑘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=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𝑓𝑙𝑜𝑎𝑡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∗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, 0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lnSpc>
                    <a:spcPct val="120000"/>
                  </a:lnSpc>
                </a:pP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Hull-White tree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上利用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Backward induction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來計算此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Swaption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價值。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無論評價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或是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Receiver Swaption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，關鍵問題在於找出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HW-tree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節點上的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浮動利息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。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1823" y="164922"/>
                <a:ext cx="10515600" cy="649778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>
            <a:off x="2551749" y="2001538"/>
            <a:ext cx="12561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100487" y="1983065"/>
                <a:ext cx="8997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dirty="0" smtClean="0"/>
                  <a:t>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zh-TW" altLang="en-US" sz="1400" i="1">
                        <a:latin typeface="Cambria Math" panose="02040503050406030204" pitchFamily="18" charset="0"/>
                      </a:rPr>
                      <m:t>估</m:t>
                    </m:r>
                  </m:oMath>
                </a14:m>
                <a:r>
                  <a:rPr lang="zh-TW" altLang="en-US" sz="1400" dirty="0" smtClean="0"/>
                  <a:t>算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87" y="1983065"/>
                <a:ext cx="899798" cy="307777"/>
              </a:xfrm>
              <a:prstGeom prst="rect">
                <a:avLst/>
              </a:prstGeom>
              <a:blipFill>
                <a:blip r:embed="rId4"/>
                <a:stretch>
                  <a:fillRect l="-2041" t="-3922" r="-13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 flipV="1">
            <a:off x="6176690" y="3050791"/>
            <a:ext cx="34844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8520417" y="3050791"/>
            <a:ext cx="854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Par value</a:t>
            </a:r>
            <a:endParaRPr lang="zh-TW" altLang="en-US" sz="1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807894" y="330586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固定端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4254614" y="2998084"/>
            <a:ext cx="221495" cy="3996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330494" y="345044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浮動端</a:t>
            </a:r>
            <a:endPara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向上箭號 10"/>
          <p:cNvSpPr/>
          <p:nvPr/>
        </p:nvSpPr>
        <p:spPr>
          <a:xfrm>
            <a:off x="7777214" y="3142664"/>
            <a:ext cx="221495" cy="399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2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416" y="92563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浮動利息：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resolution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92369" y="1222130"/>
                <a:ext cx="11236569" cy="5635869"/>
              </a:xfrm>
            </p:spPr>
            <p:txBody>
              <a:bodyPr/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利用浮動利率債為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par value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的特性：在期末放入本金</a:t>
                </a:r>
                <a:r>
                  <a:rPr lang="en-US" altLang="zh-TW" b="1" u="sng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元，折現回第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n-1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期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由圖可知：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折現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回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時間點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的值為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，則</a:t>
                </a:r>
                <a:r>
                  <a:rPr lang="en-US" altLang="zh-TW" b="1" dirty="0" smtClean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floating leg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的值為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1−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期末放入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S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*1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為固定利息，在時間點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的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𝒇𝒊𝒙𝒆𝒅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𝒍𝒆𝒈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值為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𝑃𝑉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𝑓𝑖𝑥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)</m:t>
                    </m:r>
                  </m:oMath>
                </a14:m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Exercise date(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)payoff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𝑷𝑽</m:t>
                            </m:r>
                          </m:e>
                          <m:sub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𝒇𝒊𝒙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𝒏</m:t>
                                </m:r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−</m:t>
                                </m:r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−(</m:t>
                        </m:r>
                        <m:r>
                          <a:rPr lang="en-US" altLang="zh-TW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𝟏</m:t>
                        </m:r>
                        <m:r>
                          <a:rPr lang="en-US" altLang="zh-TW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𝑷</m:t>
                        </m:r>
                        <m:d>
                          <m:dPr>
                            <m:ctrlPr>
                              <a:rPr lang="en-US" altLang="zh-TW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TW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𝒏</m:t>
                                </m:r>
                                <m:r>
                                  <a:rPr lang="en-US" altLang="zh-TW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−</m:t>
                                </m:r>
                                <m:r>
                                  <a:rPr lang="en-US" altLang="zh-TW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TW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TW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整理後得到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(</m:t>
                        </m:r>
                        <m:d>
                          <m:d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𝑷𝑽</m:t>
                                </m:r>
                              </m:e>
                              <m:sub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𝒇𝒊𝒙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𝒏</m:t>
                                    </m:r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−</m:t>
                                    </m:r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+</m:t>
                            </m:r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𝒏</m:t>
                                    </m:r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−</m:t>
                                    </m:r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模型可以簡化為：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2">
                  <a:buFont typeface="Wingdings" panose="05000000000000000000" pitchFamily="2" charset="2"/>
                  <a:buChar char="l"/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在期末放入本金</a:t>
                </a:r>
                <a:r>
                  <a:rPr lang="en-US" altLang="zh-TW" b="1" u="sng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元，與固定利息一起往前折現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2">
                  <a:buFont typeface="Wingdings" panose="05000000000000000000" pitchFamily="2" charset="2"/>
                  <a:buChar char="l"/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Exercise date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上與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floating leg par value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相減且與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零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取大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69" y="1222130"/>
                <a:ext cx="11236569" cy="5635869"/>
              </a:xfrm>
              <a:blipFill>
                <a:blip r:embed="rId2"/>
                <a:stretch>
                  <a:fillRect l="-977" t="-18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 flipV="1">
            <a:off x="1363073" y="2476130"/>
            <a:ext cx="9042400" cy="0"/>
          </a:xfrm>
          <a:prstGeom prst="line">
            <a:avLst/>
          </a:prstGeom>
          <a:ln w="317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4818419" y="2266985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5337945" y="2258868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835565" y="2266985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346278" y="2258869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861865" y="2569615"/>
                <a:ext cx="2260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865" y="2569615"/>
                <a:ext cx="226023" cy="276999"/>
              </a:xfrm>
              <a:prstGeom prst="rect">
                <a:avLst/>
              </a:prstGeom>
              <a:blipFill>
                <a:blip r:embed="rId3"/>
                <a:stretch>
                  <a:fillRect l="-8108" r="-75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10387000" y="2258870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249452" y="2755919"/>
                <a:ext cx="2806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452" y="2755919"/>
                <a:ext cx="280654" cy="276999"/>
              </a:xfrm>
              <a:prstGeom prst="rect">
                <a:avLst/>
              </a:prstGeom>
              <a:blipFill>
                <a:blip r:embed="rId4"/>
                <a:stretch>
                  <a:fillRect l="-19565" r="-4348" b="-10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711753" y="2834490"/>
                <a:ext cx="2679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53" y="2834490"/>
                <a:ext cx="267957" cy="276999"/>
              </a:xfrm>
              <a:prstGeom prst="rect">
                <a:avLst/>
              </a:prstGeom>
              <a:blipFill>
                <a:blip r:embed="rId5"/>
                <a:stretch>
                  <a:fillRect l="-22727" r="-9091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201305" y="2852968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05" y="2852968"/>
                <a:ext cx="273280" cy="276999"/>
              </a:xfrm>
              <a:prstGeom prst="rect">
                <a:avLst/>
              </a:prstGeom>
              <a:blipFill>
                <a:blip r:embed="rId6"/>
                <a:stretch>
                  <a:fillRect l="-17778" r="-8889"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698925" y="2834490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925" y="2834490"/>
                <a:ext cx="273280" cy="276999"/>
              </a:xfrm>
              <a:prstGeom prst="rect">
                <a:avLst/>
              </a:prstGeom>
              <a:blipFill>
                <a:blip r:embed="rId7"/>
                <a:stretch>
                  <a:fillRect l="-22222" r="-6667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橢圓 15"/>
          <p:cNvSpPr/>
          <p:nvPr/>
        </p:nvSpPr>
        <p:spPr>
          <a:xfrm>
            <a:off x="2743102" y="2422085"/>
            <a:ext cx="97613" cy="120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590381" y="2740990"/>
                <a:ext cx="555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81" y="2740990"/>
                <a:ext cx="555349" cy="276999"/>
              </a:xfrm>
              <a:prstGeom prst="rect">
                <a:avLst/>
              </a:prstGeom>
              <a:blipFill>
                <a:blip r:embed="rId8"/>
                <a:stretch>
                  <a:fillRect l="-14286" t="-28889" r="-5495" b="-5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391657" y="2561811"/>
                <a:ext cx="2260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57" y="2561811"/>
                <a:ext cx="226023" cy="276999"/>
              </a:xfrm>
              <a:prstGeom prst="rect">
                <a:avLst/>
              </a:prstGeom>
              <a:blipFill>
                <a:blip r:embed="rId9"/>
                <a:stretch>
                  <a:fillRect l="-8108" r="-75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/>
          <p:nvPr/>
        </p:nvCxnSpPr>
        <p:spPr>
          <a:xfrm>
            <a:off x="9768360" y="2262516"/>
            <a:ext cx="0" cy="4182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9628033" y="2765156"/>
                <a:ext cx="2806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033" y="2765156"/>
                <a:ext cx="280654" cy="276999"/>
              </a:xfrm>
              <a:prstGeom prst="rect">
                <a:avLst/>
              </a:prstGeom>
              <a:blipFill>
                <a:blip r:embed="rId10"/>
                <a:stretch>
                  <a:fillRect l="-28261" r="-80435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09638" y="2841524"/>
                <a:ext cx="273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38" y="2841524"/>
                <a:ext cx="273280" cy="276999"/>
              </a:xfrm>
              <a:prstGeom prst="rect">
                <a:avLst/>
              </a:prstGeom>
              <a:blipFill>
                <a:blip r:embed="rId11"/>
                <a:stretch>
                  <a:fillRect l="-22727" r="-9091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手繪多邊形 21"/>
          <p:cNvSpPr/>
          <p:nvPr/>
        </p:nvSpPr>
        <p:spPr>
          <a:xfrm rot="10800000">
            <a:off x="2808546" y="2468273"/>
            <a:ext cx="6959814" cy="810788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649313" y="3298167"/>
                <a:ext cx="1187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𝑜𝑝𝑡𝑖𝑜𝑛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部分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13" y="3298167"/>
                <a:ext cx="1187826" cy="276999"/>
              </a:xfrm>
              <a:prstGeom prst="rect">
                <a:avLst/>
              </a:prstGeom>
              <a:blipFill>
                <a:blip r:embed="rId12"/>
                <a:stretch>
                  <a:fillRect l="-6667" t="-6667" r="-7179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手繪多邊形 23"/>
          <p:cNvSpPr/>
          <p:nvPr/>
        </p:nvSpPr>
        <p:spPr>
          <a:xfrm>
            <a:off x="4818420" y="1991266"/>
            <a:ext cx="5568580" cy="480936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flipV="1">
            <a:off x="5846120" y="2472202"/>
            <a:ext cx="502595" cy="213072"/>
          </a:xfrm>
          <a:custGeom>
            <a:avLst/>
            <a:gdLst>
              <a:gd name="connsiteX0" fmla="*/ 0 w 554334"/>
              <a:gd name="connsiteY0" fmla="*/ 387928 h 387928"/>
              <a:gd name="connsiteX1" fmla="*/ 286327 w 554334"/>
              <a:gd name="connsiteY1" fmla="*/ 0 h 387928"/>
              <a:gd name="connsiteX2" fmla="*/ 554182 w 554334"/>
              <a:gd name="connsiteY2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34" h="387928">
                <a:moveTo>
                  <a:pt x="0" y="387928"/>
                </a:moveTo>
                <a:cubicBezTo>
                  <a:pt x="96981" y="193964"/>
                  <a:pt x="193963" y="0"/>
                  <a:pt x="286327" y="0"/>
                </a:cubicBezTo>
                <a:cubicBezTo>
                  <a:pt x="378691" y="0"/>
                  <a:pt x="560340" y="292485"/>
                  <a:pt x="554182" y="38792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975269" y="2612629"/>
                <a:ext cx="2679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69" y="2612629"/>
                <a:ext cx="267957" cy="276999"/>
              </a:xfrm>
              <a:prstGeom prst="rect">
                <a:avLst/>
              </a:prstGeom>
              <a:blipFill>
                <a:blip r:embed="rId13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490093" y="1877173"/>
                <a:ext cx="58323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05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093" y="1877173"/>
                <a:ext cx="583237" cy="323165"/>
              </a:xfrm>
              <a:prstGeom prst="rect">
                <a:avLst/>
              </a:prstGeom>
              <a:blipFill>
                <a:blip r:embed="rId14"/>
                <a:stretch>
                  <a:fillRect l="-5263" r="-1053" b="-3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046326" y="1880823"/>
                <a:ext cx="58323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326" y="1880823"/>
                <a:ext cx="583237" cy="346249"/>
              </a:xfrm>
              <a:prstGeom prst="rect">
                <a:avLst/>
              </a:prstGeom>
              <a:blipFill>
                <a:blip r:embed="rId15"/>
                <a:stretch>
                  <a:fillRect l="-5263" r="-1053" b="-53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565850" y="1893914"/>
                <a:ext cx="58323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50" y="1893914"/>
                <a:ext cx="583237" cy="346249"/>
              </a:xfrm>
              <a:prstGeom prst="rect">
                <a:avLst/>
              </a:prstGeom>
              <a:blipFill>
                <a:blip r:embed="rId15"/>
                <a:stretch>
                  <a:fillRect l="-5208" b="-53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6122083" y="1878632"/>
                <a:ext cx="58323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83" y="1878632"/>
                <a:ext cx="583237" cy="346249"/>
              </a:xfrm>
              <a:prstGeom prst="rect">
                <a:avLst/>
              </a:prstGeom>
              <a:blipFill>
                <a:blip r:embed="rId16"/>
                <a:stretch>
                  <a:fillRect l="-5208"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9475181" y="1928853"/>
                <a:ext cx="58323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𝐸𝑥𝑒𝑟𝑐𝑖𝑠𝑒</m:t>
                      </m:r>
                      <m:r>
                        <a:rPr lang="en-US" altLang="zh-TW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𝑑𝑎𝑡𝑒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181" y="1928853"/>
                <a:ext cx="583237" cy="346249"/>
              </a:xfrm>
              <a:prstGeom prst="rect">
                <a:avLst/>
              </a:prstGeom>
              <a:blipFill>
                <a:blip r:embed="rId16"/>
                <a:stretch>
                  <a:fillRect l="-5208"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10228420" y="1865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4" name="弧形箭號 (上彎) 33">
            <a:hlinkClick r:id="rId17" action="ppaction://hlinksldjump"/>
          </p:cNvPr>
          <p:cNvSpPr/>
          <p:nvPr/>
        </p:nvSpPr>
        <p:spPr>
          <a:xfrm>
            <a:off x="10405473" y="378069"/>
            <a:ext cx="690419" cy="5978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144023" y="3056937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S</a:t>
            </a:r>
            <a:r>
              <a:rPr lang="zh-TW" altLang="en-US" dirty="0" smtClean="0"/>
              <a:t>*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cxnSp>
        <p:nvCxnSpPr>
          <p:cNvPr id="27" name="弧形接點 26"/>
          <p:cNvCxnSpPr>
            <a:stCxn id="33" idx="0"/>
            <a:endCxn id="32" idx="0"/>
          </p:cNvCxnSpPr>
          <p:nvPr/>
        </p:nvCxnSpPr>
        <p:spPr>
          <a:xfrm rot="16200000" flipH="1" flipV="1">
            <a:off x="10041136" y="1590725"/>
            <a:ext cx="63792" cy="612463"/>
          </a:xfrm>
          <a:prstGeom prst="curvedConnector3">
            <a:avLst>
              <a:gd name="adj1" fmla="val -358352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弧形接點 49"/>
          <p:cNvCxnSpPr>
            <a:stCxn id="35" idx="2"/>
            <a:endCxn id="20" idx="2"/>
          </p:cNvCxnSpPr>
          <p:nvPr/>
        </p:nvCxnSpPr>
        <p:spPr>
          <a:xfrm rot="5400000" flipH="1">
            <a:off x="9894860" y="2915656"/>
            <a:ext cx="384114" cy="637113"/>
          </a:xfrm>
          <a:prstGeom prst="curvedConnector3">
            <a:avLst>
              <a:gd name="adj1" fmla="val -13827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9615955" y="164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10569852" y="309571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852" y="3095712"/>
                <a:ext cx="226024" cy="276999"/>
              </a:xfrm>
              <a:prstGeom prst="rect">
                <a:avLst/>
              </a:prstGeom>
              <a:blipFill>
                <a:blip r:embed="rId18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2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04258 0.169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5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41" y="13742"/>
            <a:ext cx="8798169" cy="87459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(Pricing Swaption under HW)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8923" y="12453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mtClean="0"/>
              <a:t> </a:t>
            </a:r>
            <a:endParaRPr lang="zh-TW" alt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59971" y="2185236"/>
            <a:ext cx="6018899" cy="2250367"/>
            <a:chOff x="960" y="480"/>
            <a:chExt cx="4832" cy="172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60" y="912"/>
              <a:ext cx="1248" cy="864"/>
              <a:chOff x="960" y="912"/>
              <a:chExt cx="1248" cy="864"/>
            </a:xfrm>
          </p:grpSpPr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960" y="1344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 flipV="1">
                <a:off x="960" y="912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>
                <a:off x="960" y="1344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08" y="480"/>
              <a:ext cx="1248" cy="864"/>
              <a:chOff x="2208" y="480"/>
              <a:chExt cx="1248" cy="864"/>
            </a:xfrm>
          </p:grpSpPr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2208" y="912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V="1">
                <a:off x="2208" y="480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208" y="912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2208" y="912"/>
              <a:ext cx="1248" cy="864"/>
              <a:chOff x="2208" y="912"/>
              <a:chExt cx="1248" cy="864"/>
            </a:xfrm>
          </p:grpSpPr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2208" y="1344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 flipV="1">
                <a:off x="2208" y="912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>
                <a:off x="2208" y="1344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2208" y="1344"/>
              <a:ext cx="1248" cy="864"/>
              <a:chOff x="2208" y="1344"/>
              <a:chExt cx="1248" cy="864"/>
            </a:xfrm>
          </p:grpSpPr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>
                <a:off x="2208" y="1776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 flipV="1">
                <a:off x="2208" y="1344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2208" y="1776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456" y="480"/>
              <a:ext cx="1248" cy="864"/>
              <a:chOff x="3456" y="480"/>
              <a:chExt cx="1248" cy="864"/>
            </a:xfrm>
          </p:grpSpPr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 flipV="1">
                <a:off x="3456" y="480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456" y="912"/>
              <a:ext cx="2336" cy="864"/>
              <a:chOff x="3456" y="912"/>
              <a:chExt cx="2336" cy="864"/>
            </a:xfrm>
          </p:grpSpPr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V="1">
                <a:off x="3456" y="1344"/>
                <a:ext cx="2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V="1">
                <a:off x="3456" y="912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3456" y="1344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3456" y="1344"/>
              <a:ext cx="1248" cy="864"/>
              <a:chOff x="3456" y="1344"/>
              <a:chExt cx="1248" cy="864"/>
            </a:xfrm>
          </p:grpSpPr>
          <p:sp>
            <p:nvSpPr>
              <p:cNvPr id="19" name="Line 32"/>
              <p:cNvSpPr>
                <a:spLocks noChangeShapeType="1"/>
              </p:cNvSpPr>
              <p:nvPr/>
            </p:nvSpPr>
            <p:spPr bwMode="auto">
              <a:xfrm>
                <a:off x="3456" y="1776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Line 33"/>
              <p:cNvSpPr>
                <a:spLocks noChangeShapeType="1"/>
              </p:cNvSpPr>
              <p:nvPr/>
            </p:nvSpPr>
            <p:spPr bwMode="auto">
              <a:xfrm flipV="1">
                <a:off x="3456" y="1344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" name="Line 34"/>
              <p:cNvSpPr>
                <a:spLocks noChangeShapeType="1"/>
              </p:cNvSpPr>
              <p:nvPr/>
            </p:nvSpPr>
            <p:spPr bwMode="auto">
              <a:xfrm>
                <a:off x="3456" y="1776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>
              <a:off x="3456" y="480"/>
              <a:ext cx="12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3456" y="480"/>
              <a:ext cx="124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3456" y="480"/>
              <a:ext cx="124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3456" y="2208"/>
              <a:ext cx="12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3456" y="1776"/>
              <a:ext cx="124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 flipV="1">
              <a:off x="3456" y="1344"/>
              <a:ext cx="124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0" name="Line 25"/>
          <p:cNvSpPr>
            <a:spLocks noChangeShapeType="1"/>
          </p:cNvSpPr>
          <p:nvPr/>
        </p:nvSpPr>
        <p:spPr bwMode="auto">
          <a:xfrm flipV="1">
            <a:off x="6959216" y="2176817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6959216" y="2739409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6959216" y="3302001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6959216" y="2739409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6959216" y="3302001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>
            <a:off x="6959216" y="3864593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Line 33"/>
          <p:cNvSpPr>
            <a:spLocks noChangeShapeType="1"/>
          </p:cNvSpPr>
          <p:nvPr/>
        </p:nvSpPr>
        <p:spPr bwMode="auto">
          <a:xfrm flipV="1">
            <a:off x="6959216" y="3302001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>
            <a:off x="6959216" y="3864593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6959216" y="2176817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Line 36"/>
          <p:cNvSpPr>
            <a:spLocks noChangeShapeType="1"/>
          </p:cNvSpPr>
          <p:nvPr/>
        </p:nvSpPr>
        <p:spPr bwMode="auto">
          <a:xfrm>
            <a:off x="6959216" y="2176817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auto">
          <a:xfrm>
            <a:off x="6959216" y="2176817"/>
            <a:ext cx="1554550" cy="11251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" name="Line 39"/>
          <p:cNvSpPr>
            <a:spLocks noChangeShapeType="1"/>
          </p:cNvSpPr>
          <p:nvPr/>
        </p:nvSpPr>
        <p:spPr bwMode="auto">
          <a:xfrm flipV="1">
            <a:off x="6959216" y="3864592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auto">
          <a:xfrm>
            <a:off x="6959216" y="4427184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 flipV="1">
            <a:off x="6959216" y="3288978"/>
            <a:ext cx="1554550" cy="11251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6959216" y="2739409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1059971" y="4932273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989007" y="4857538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2543558" y="4857537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2614521" y="4932273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2543557" y="4857538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4098108" y="4857537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4169071" y="4932273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4098107" y="4857538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5652658" y="4857537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6179491" y="4703648"/>
                <a:ext cx="4851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491" y="4703648"/>
                <a:ext cx="48519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6956765" y="4932273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6885801" y="4857538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8440352" y="4857537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8440351" y="4857538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862801" y="3181372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01" y="3181372"/>
                <a:ext cx="197169" cy="276999"/>
              </a:xfrm>
              <a:prstGeom prst="rect">
                <a:avLst/>
              </a:prstGeom>
              <a:blipFill>
                <a:blip r:embed="rId4"/>
                <a:stretch>
                  <a:fillRect l="-31250" r="-2812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2443103" y="2542654"/>
                <a:ext cx="211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103" y="2542654"/>
                <a:ext cx="211405" cy="276999"/>
              </a:xfrm>
              <a:prstGeom prst="rect">
                <a:avLst/>
              </a:prstGeom>
              <a:blipFill>
                <a:blip r:embed="rId5"/>
                <a:stretch>
                  <a:fillRect l="-29412" r="-23529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2447188" y="3042872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88" y="3042872"/>
                <a:ext cx="200889" cy="276999"/>
              </a:xfrm>
              <a:prstGeom prst="rect">
                <a:avLst/>
              </a:prstGeom>
              <a:blipFill>
                <a:blip r:embed="rId6"/>
                <a:stretch>
                  <a:fillRect l="-27273" r="-24242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2451270" y="358821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70" y="3588213"/>
                <a:ext cx="219932" cy="276999"/>
              </a:xfrm>
              <a:prstGeom prst="rect">
                <a:avLst/>
              </a:prstGeom>
              <a:blipFill>
                <a:blip r:embed="rId7"/>
                <a:stretch>
                  <a:fillRect l="-25000" r="-2222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3971901" y="1917193"/>
                <a:ext cx="206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01" y="1917193"/>
                <a:ext cx="206210" cy="276999"/>
              </a:xfrm>
              <a:prstGeom prst="rect">
                <a:avLst/>
              </a:prstGeom>
              <a:blipFill>
                <a:blip r:embed="rId8"/>
                <a:stretch>
                  <a:fillRect l="-30303" r="-2424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3967817" y="2488203"/>
                <a:ext cx="203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817" y="2488203"/>
                <a:ext cx="203004" cy="276999"/>
              </a:xfrm>
              <a:prstGeom prst="rect">
                <a:avLst/>
              </a:prstGeom>
              <a:blipFill>
                <a:blip r:embed="rId9"/>
                <a:stretch>
                  <a:fillRect l="-30303" r="-21212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4037467" y="3060171"/>
                <a:ext cx="208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467" y="3060171"/>
                <a:ext cx="208903" cy="276999"/>
              </a:xfrm>
              <a:prstGeom prst="rect">
                <a:avLst/>
              </a:prstGeom>
              <a:blipFill>
                <a:blip r:embed="rId10"/>
                <a:stretch>
                  <a:fillRect l="-25714" r="-200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4037467" y="3613387"/>
                <a:ext cx="227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467" y="3613387"/>
                <a:ext cx="227947" cy="276999"/>
              </a:xfrm>
              <a:prstGeom prst="rect">
                <a:avLst/>
              </a:prstGeom>
              <a:blipFill>
                <a:blip r:embed="rId11"/>
                <a:stretch>
                  <a:fillRect l="-23684" r="-2105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4077253" y="4195970"/>
                <a:ext cx="148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53" y="4195970"/>
                <a:ext cx="148374" cy="276999"/>
              </a:xfrm>
              <a:prstGeom prst="rect">
                <a:avLst/>
              </a:prstGeom>
              <a:blipFill>
                <a:blip r:embed="rId12"/>
                <a:stretch>
                  <a:fillRect l="-41667" r="-29167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/>
              <p:cNvSpPr txBox="1"/>
              <p:nvPr/>
            </p:nvSpPr>
            <p:spPr>
              <a:xfrm>
                <a:off x="686469" y="3416471"/>
                <a:ext cx="549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2" name="文字方塊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69" y="3416471"/>
                <a:ext cx="549831" cy="276999"/>
              </a:xfrm>
              <a:prstGeom prst="rect">
                <a:avLst/>
              </a:prstGeom>
              <a:blipFill>
                <a:blip r:embed="rId13"/>
                <a:stretch>
                  <a:fillRect l="-14444" t="-2174" r="-15556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/>
              <p:cNvSpPr txBox="1"/>
              <p:nvPr/>
            </p:nvSpPr>
            <p:spPr>
              <a:xfrm>
                <a:off x="2285300" y="2788037"/>
                <a:ext cx="549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3" name="文字方塊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00" y="2788037"/>
                <a:ext cx="549831" cy="276999"/>
              </a:xfrm>
              <a:prstGeom prst="rect">
                <a:avLst/>
              </a:prstGeom>
              <a:blipFill>
                <a:blip r:embed="rId14"/>
                <a:stretch>
                  <a:fillRect l="-14444" t="-2174" r="-15556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/>
              <p:cNvSpPr txBox="1"/>
              <p:nvPr/>
            </p:nvSpPr>
            <p:spPr>
              <a:xfrm>
                <a:off x="2287687" y="3294661"/>
                <a:ext cx="549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4" name="文字方塊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87" y="3294661"/>
                <a:ext cx="549831" cy="276999"/>
              </a:xfrm>
              <a:prstGeom prst="rect">
                <a:avLst/>
              </a:prstGeom>
              <a:blipFill>
                <a:blip r:embed="rId15"/>
                <a:stretch>
                  <a:fillRect l="-14444" t="-2174" r="-15556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2189950" y="3912408"/>
                <a:ext cx="761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(1,−1)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950" y="3912408"/>
                <a:ext cx="761427" cy="276999"/>
              </a:xfrm>
              <a:prstGeom prst="rect">
                <a:avLst/>
              </a:prstGeom>
              <a:blipFill>
                <a:blip r:embed="rId16"/>
                <a:stretch>
                  <a:fillRect l="-10400" t="-2222" r="-10400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/>
              <p:cNvSpPr txBox="1"/>
              <p:nvPr/>
            </p:nvSpPr>
            <p:spPr>
              <a:xfrm>
                <a:off x="3802337" y="2213822"/>
                <a:ext cx="549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(2,2)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6" name="文字方塊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337" y="2213822"/>
                <a:ext cx="549831" cy="276999"/>
              </a:xfrm>
              <a:prstGeom prst="rect">
                <a:avLst/>
              </a:prstGeom>
              <a:blipFill>
                <a:blip r:embed="rId17"/>
                <a:stretch>
                  <a:fillRect l="-14444" t="-2174" r="-15556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/>
              <p:cNvSpPr txBox="1"/>
              <p:nvPr/>
            </p:nvSpPr>
            <p:spPr>
              <a:xfrm>
                <a:off x="3785544" y="2738452"/>
                <a:ext cx="549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(2,1)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7" name="文字方塊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44" y="2738452"/>
                <a:ext cx="549831" cy="276999"/>
              </a:xfrm>
              <a:prstGeom prst="rect">
                <a:avLst/>
              </a:prstGeom>
              <a:blipFill>
                <a:blip r:embed="rId18"/>
                <a:stretch>
                  <a:fillRect l="-14444" t="-2174" r="-15556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/>
              <p:cNvSpPr txBox="1"/>
              <p:nvPr/>
            </p:nvSpPr>
            <p:spPr>
              <a:xfrm>
                <a:off x="3894154" y="3335640"/>
                <a:ext cx="549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(2,0)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8" name="文字方塊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154" y="3335640"/>
                <a:ext cx="549831" cy="276999"/>
              </a:xfrm>
              <a:prstGeom prst="rect">
                <a:avLst/>
              </a:prstGeom>
              <a:blipFill>
                <a:blip r:embed="rId19"/>
                <a:stretch>
                  <a:fillRect l="-14444" t="-2174" r="-15556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/>
              <p:cNvSpPr txBox="1"/>
              <p:nvPr/>
            </p:nvSpPr>
            <p:spPr>
              <a:xfrm>
                <a:off x="3722556" y="3855637"/>
                <a:ext cx="761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9" name="文字方塊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556" y="3855637"/>
                <a:ext cx="761427" cy="276999"/>
              </a:xfrm>
              <a:prstGeom prst="rect">
                <a:avLst/>
              </a:prstGeom>
              <a:blipFill>
                <a:blip r:embed="rId20"/>
                <a:stretch>
                  <a:fillRect l="-10400" t="-2174" r="-10400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3794403" y="4400853"/>
                <a:ext cx="761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(2,−2)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03" y="4400853"/>
                <a:ext cx="761427" cy="276999"/>
              </a:xfrm>
              <a:prstGeom prst="rect">
                <a:avLst/>
              </a:prstGeom>
              <a:blipFill>
                <a:blip r:embed="rId21"/>
                <a:stretch>
                  <a:fillRect l="-10400" t="-2222" r="-10400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ine 28"/>
          <p:cNvSpPr>
            <a:spLocks noChangeShapeType="1"/>
          </p:cNvSpPr>
          <p:nvPr/>
        </p:nvSpPr>
        <p:spPr bwMode="auto">
          <a:xfrm>
            <a:off x="8511315" y="3302001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" name="Line 25"/>
          <p:cNvSpPr>
            <a:spLocks noChangeShapeType="1"/>
          </p:cNvSpPr>
          <p:nvPr/>
        </p:nvSpPr>
        <p:spPr bwMode="auto">
          <a:xfrm flipV="1">
            <a:off x="8511315" y="2175655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>
            <a:off x="8511315" y="2738247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 flipV="1">
            <a:off x="8511315" y="2738247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5" name="Line 30"/>
          <p:cNvSpPr>
            <a:spLocks noChangeShapeType="1"/>
          </p:cNvSpPr>
          <p:nvPr/>
        </p:nvSpPr>
        <p:spPr bwMode="auto">
          <a:xfrm>
            <a:off x="8511315" y="3300839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>
            <a:off x="8511315" y="3863431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 flipV="1">
            <a:off x="8511315" y="3300839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8" name="Line 34"/>
          <p:cNvSpPr>
            <a:spLocks noChangeShapeType="1"/>
          </p:cNvSpPr>
          <p:nvPr/>
        </p:nvSpPr>
        <p:spPr bwMode="auto">
          <a:xfrm>
            <a:off x="8511315" y="3863431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>
            <a:off x="8511315" y="2175655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" name="Line 36"/>
          <p:cNvSpPr>
            <a:spLocks noChangeShapeType="1"/>
          </p:cNvSpPr>
          <p:nvPr/>
        </p:nvSpPr>
        <p:spPr bwMode="auto">
          <a:xfrm>
            <a:off x="8511315" y="2175655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1" name="Line 37"/>
          <p:cNvSpPr>
            <a:spLocks noChangeShapeType="1"/>
          </p:cNvSpPr>
          <p:nvPr/>
        </p:nvSpPr>
        <p:spPr bwMode="auto">
          <a:xfrm>
            <a:off x="8511315" y="2175655"/>
            <a:ext cx="1554550" cy="11251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" name="Line 38"/>
          <p:cNvSpPr>
            <a:spLocks noChangeShapeType="1"/>
          </p:cNvSpPr>
          <p:nvPr/>
        </p:nvSpPr>
        <p:spPr bwMode="auto">
          <a:xfrm>
            <a:off x="8511315" y="4426022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" name="Line 40"/>
          <p:cNvSpPr>
            <a:spLocks noChangeShapeType="1"/>
          </p:cNvSpPr>
          <p:nvPr/>
        </p:nvSpPr>
        <p:spPr bwMode="auto">
          <a:xfrm flipV="1">
            <a:off x="8511315" y="3287816"/>
            <a:ext cx="1554550" cy="112518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" name="Line 24"/>
          <p:cNvSpPr>
            <a:spLocks noChangeShapeType="1"/>
          </p:cNvSpPr>
          <p:nvPr/>
        </p:nvSpPr>
        <p:spPr bwMode="auto">
          <a:xfrm>
            <a:off x="8511315" y="2738247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" name="Line 39"/>
          <p:cNvSpPr>
            <a:spLocks noChangeShapeType="1"/>
          </p:cNvSpPr>
          <p:nvPr/>
        </p:nvSpPr>
        <p:spPr bwMode="auto">
          <a:xfrm flipV="1">
            <a:off x="8511314" y="3873011"/>
            <a:ext cx="1554550" cy="5625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8526516" y="4930359"/>
            <a:ext cx="155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7" name="橢圓 106"/>
          <p:cNvSpPr/>
          <p:nvPr/>
        </p:nvSpPr>
        <p:spPr>
          <a:xfrm>
            <a:off x="10010103" y="4855623"/>
            <a:ext cx="141927" cy="1494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文字方塊 108"/>
          <p:cNvSpPr txBox="1"/>
          <p:nvPr/>
        </p:nvSpPr>
        <p:spPr>
          <a:xfrm>
            <a:off x="10123513" y="1904749"/>
            <a:ext cx="13740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Payoff =</a:t>
            </a:r>
            <a:r>
              <a:rPr lang="zh-TW" altLang="en-US" dirty="0" smtClean="0"/>
              <a:t> </a:t>
            </a:r>
            <a:r>
              <a:rPr lang="en-US" altLang="zh-TW" dirty="0" smtClean="0"/>
              <a:t>1+S*1</a:t>
            </a:r>
            <a:endParaRPr lang="zh-TW" altLang="en-US" dirty="0"/>
          </a:p>
        </p:txBody>
      </p:sp>
      <p:sp>
        <p:nvSpPr>
          <p:cNvPr id="110" name="文字方塊 109"/>
          <p:cNvSpPr txBox="1"/>
          <p:nvPr/>
        </p:nvSpPr>
        <p:spPr>
          <a:xfrm>
            <a:off x="10123513" y="2564165"/>
            <a:ext cx="137403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Payoff =</a:t>
            </a:r>
            <a:r>
              <a:rPr lang="zh-TW" altLang="en-US" dirty="0" smtClean="0"/>
              <a:t> </a:t>
            </a:r>
            <a:r>
              <a:rPr lang="en-US" altLang="zh-TW" dirty="0"/>
              <a:t>1+S*1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0123513" y="3181371"/>
            <a:ext cx="14520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/>
              <a:t>Payoff =</a:t>
            </a:r>
            <a:r>
              <a:rPr lang="zh-TW" altLang="en-US" dirty="0" smtClean="0"/>
              <a:t> </a:t>
            </a:r>
            <a:r>
              <a:rPr lang="en-US" altLang="zh-TW" dirty="0"/>
              <a:t>1+S*1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10123513" y="3720639"/>
            <a:ext cx="13740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Payoff =</a:t>
            </a:r>
            <a:r>
              <a:rPr lang="zh-TW" altLang="en-US" dirty="0" smtClean="0"/>
              <a:t> </a:t>
            </a:r>
            <a:r>
              <a:rPr lang="en-US" altLang="zh-TW" dirty="0"/>
              <a:t>1+S*1</a:t>
            </a:r>
            <a:endParaRPr lang="zh-TW" altLang="en-US" dirty="0"/>
          </a:p>
        </p:txBody>
      </p:sp>
      <p:sp>
        <p:nvSpPr>
          <p:cNvPr id="113" name="文字方塊 112"/>
          <p:cNvSpPr txBox="1"/>
          <p:nvPr/>
        </p:nvSpPr>
        <p:spPr>
          <a:xfrm>
            <a:off x="10123513" y="4259907"/>
            <a:ext cx="13740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Payoff =</a:t>
            </a:r>
            <a:r>
              <a:rPr lang="zh-TW" altLang="en-US" dirty="0" smtClean="0"/>
              <a:t> </a:t>
            </a:r>
            <a:r>
              <a:rPr lang="en-US" altLang="zh-TW" dirty="0"/>
              <a:t>1+S*1</a:t>
            </a:r>
            <a:endParaRPr lang="zh-TW" altLang="en-US" dirty="0"/>
          </a:p>
        </p:txBody>
      </p:sp>
      <p:sp>
        <p:nvSpPr>
          <p:cNvPr id="114" name="文字方塊 113"/>
          <p:cNvSpPr txBox="1"/>
          <p:nvPr/>
        </p:nvSpPr>
        <p:spPr>
          <a:xfrm>
            <a:off x="7968967" y="920760"/>
            <a:ext cx="122661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Exercise date</a:t>
            </a:r>
            <a:endParaRPr lang="zh-TW" altLang="en-US" dirty="0"/>
          </a:p>
        </p:txBody>
      </p:sp>
      <p:sp>
        <p:nvSpPr>
          <p:cNvPr id="115" name="向下箭號 114"/>
          <p:cNvSpPr/>
          <p:nvPr/>
        </p:nvSpPr>
        <p:spPr>
          <a:xfrm>
            <a:off x="8231020" y="1174083"/>
            <a:ext cx="590988" cy="59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字方塊 115"/>
              <p:cNvSpPr txBox="1"/>
              <p:nvPr/>
            </p:nvSpPr>
            <p:spPr>
              <a:xfrm>
                <a:off x="6376271" y="6010350"/>
                <a:ext cx="38318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𝑃𝑎𝑦𝑜𝑓𝑓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𝑏𝑎𝑐𝑘𝑤𝑎𝑟𝑑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−1 , 0)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6" name="文字方塊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271" y="6010350"/>
                <a:ext cx="3831883" cy="307777"/>
              </a:xfrm>
              <a:prstGeom prst="rect">
                <a:avLst/>
              </a:prstGeom>
              <a:blipFill>
                <a:blip r:embed="rId22"/>
                <a:stretch>
                  <a:fillRect l="-1908" t="-2000" r="-1908" b="-3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向上箭號 116"/>
          <p:cNvSpPr/>
          <p:nvPr/>
        </p:nvSpPr>
        <p:spPr>
          <a:xfrm>
            <a:off x="8231022" y="5254826"/>
            <a:ext cx="590988" cy="601907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字方塊 117"/>
              <p:cNvSpPr txBox="1"/>
              <p:nvPr/>
            </p:nvSpPr>
            <p:spPr>
              <a:xfrm>
                <a:off x="2520960" y="4986038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8" name="文字方塊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960" y="4986038"/>
                <a:ext cx="181140" cy="276999"/>
              </a:xfrm>
              <a:prstGeom prst="rect">
                <a:avLst/>
              </a:prstGeom>
              <a:blipFill>
                <a:blip r:embed="rId23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字方塊 118"/>
              <p:cNvSpPr txBox="1"/>
              <p:nvPr/>
            </p:nvSpPr>
            <p:spPr>
              <a:xfrm>
                <a:off x="966410" y="4969514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9" name="文字方塊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10" y="4969514"/>
                <a:ext cx="181140" cy="276999"/>
              </a:xfrm>
              <a:prstGeom prst="rect">
                <a:avLst/>
              </a:prstGeom>
              <a:blipFill>
                <a:blip r:embed="rId24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/>
              <p:cNvSpPr txBox="1"/>
              <p:nvPr/>
            </p:nvSpPr>
            <p:spPr>
              <a:xfrm>
                <a:off x="4077252" y="4986523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0" name="文字方塊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52" y="4986523"/>
                <a:ext cx="181140" cy="276999"/>
              </a:xfrm>
              <a:prstGeom prst="rect">
                <a:avLst/>
              </a:prstGeom>
              <a:blipFill>
                <a:blip r:embed="rId25"/>
                <a:stretch>
                  <a:fillRect l="-33333" r="-2666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/>
              <p:cNvSpPr txBox="1"/>
              <p:nvPr/>
            </p:nvSpPr>
            <p:spPr>
              <a:xfrm>
                <a:off x="5633544" y="4974094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1" name="文字方塊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44" y="4974094"/>
                <a:ext cx="181140" cy="276999"/>
              </a:xfrm>
              <a:prstGeom prst="rect">
                <a:avLst/>
              </a:prstGeom>
              <a:blipFill>
                <a:blip r:embed="rId26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字方塊 121"/>
              <p:cNvSpPr txBox="1"/>
              <p:nvPr/>
            </p:nvSpPr>
            <p:spPr>
              <a:xfrm>
                <a:off x="6698766" y="4958110"/>
                <a:ext cx="593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2" name="文字方塊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66" y="4958110"/>
                <a:ext cx="593881" cy="276999"/>
              </a:xfrm>
              <a:prstGeom prst="rect">
                <a:avLst/>
              </a:prstGeom>
              <a:blipFill>
                <a:blip r:embed="rId27"/>
                <a:stretch>
                  <a:fillRect l="-5155" r="-9278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字方塊 122"/>
              <p:cNvSpPr txBox="1"/>
              <p:nvPr/>
            </p:nvSpPr>
            <p:spPr>
              <a:xfrm>
                <a:off x="8214373" y="4972754"/>
                <a:ext cx="593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3" name="文字方塊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373" y="4972754"/>
                <a:ext cx="593881" cy="276999"/>
              </a:xfrm>
              <a:prstGeom prst="rect">
                <a:avLst/>
              </a:prstGeom>
              <a:blipFill>
                <a:blip r:embed="rId28"/>
                <a:stretch>
                  <a:fillRect l="-5155" r="-927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字方塊 123"/>
              <p:cNvSpPr txBox="1"/>
              <p:nvPr/>
            </p:nvSpPr>
            <p:spPr>
              <a:xfrm>
                <a:off x="9986104" y="4971964"/>
                <a:ext cx="189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4" name="文字方塊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104" y="4971964"/>
                <a:ext cx="189924" cy="276999"/>
              </a:xfrm>
              <a:prstGeom prst="rect">
                <a:avLst/>
              </a:prstGeom>
              <a:blipFill>
                <a:blip r:embed="rId29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文字方塊 125"/>
          <p:cNvSpPr txBox="1"/>
          <p:nvPr/>
        </p:nvSpPr>
        <p:spPr>
          <a:xfrm>
            <a:off x="468923" y="940933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期末各節點放入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1+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並往前折現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468923" y="1315017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2.Exercise date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value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特性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在各節點放入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9" name="橢圓 128"/>
          <p:cNvSpPr/>
          <p:nvPr/>
        </p:nvSpPr>
        <p:spPr>
          <a:xfrm>
            <a:off x="8440349" y="2087898"/>
            <a:ext cx="141927" cy="14946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30" name="橢圓 129"/>
          <p:cNvSpPr/>
          <p:nvPr/>
        </p:nvSpPr>
        <p:spPr>
          <a:xfrm>
            <a:off x="8455552" y="2656256"/>
            <a:ext cx="141927" cy="14946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31" name="橢圓 130"/>
          <p:cNvSpPr/>
          <p:nvPr/>
        </p:nvSpPr>
        <p:spPr>
          <a:xfrm>
            <a:off x="8442805" y="3247527"/>
            <a:ext cx="141927" cy="14946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32" name="橢圓 131"/>
          <p:cNvSpPr/>
          <p:nvPr/>
        </p:nvSpPr>
        <p:spPr>
          <a:xfrm>
            <a:off x="8447576" y="3785957"/>
            <a:ext cx="141927" cy="14946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33" name="橢圓 132"/>
          <p:cNvSpPr/>
          <p:nvPr/>
        </p:nvSpPr>
        <p:spPr>
          <a:xfrm>
            <a:off x="8447576" y="4351289"/>
            <a:ext cx="141927" cy="14946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/>
              <p:cNvSpPr txBox="1"/>
              <p:nvPr/>
            </p:nvSpPr>
            <p:spPr>
              <a:xfrm>
                <a:off x="8427969" y="1841048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4" name="文字方塊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969" y="1841048"/>
                <a:ext cx="181140" cy="276999"/>
              </a:xfrm>
              <a:prstGeom prst="rect">
                <a:avLst/>
              </a:prstGeom>
              <a:blipFill>
                <a:blip r:embed="rId30"/>
                <a:stretch>
                  <a:fillRect l="-34483" r="-31034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字方塊 134"/>
              <p:cNvSpPr txBox="1"/>
              <p:nvPr/>
            </p:nvSpPr>
            <p:spPr>
              <a:xfrm>
                <a:off x="8433777" y="2409099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5" name="文字方塊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777" y="2409099"/>
                <a:ext cx="181140" cy="276999"/>
              </a:xfrm>
              <a:prstGeom prst="rect">
                <a:avLst/>
              </a:prstGeom>
              <a:blipFill>
                <a:blip r:embed="rId31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字方塊 135"/>
              <p:cNvSpPr txBox="1"/>
              <p:nvPr/>
            </p:nvSpPr>
            <p:spPr>
              <a:xfrm>
                <a:off x="8420742" y="2995792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6" name="文字方塊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42" y="2995792"/>
                <a:ext cx="181140" cy="276999"/>
              </a:xfrm>
              <a:prstGeom prst="rect">
                <a:avLst/>
              </a:prstGeom>
              <a:blipFill>
                <a:blip r:embed="rId32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字方塊 136"/>
              <p:cNvSpPr txBox="1"/>
              <p:nvPr/>
            </p:nvSpPr>
            <p:spPr>
              <a:xfrm>
                <a:off x="8425207" y="3546431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7" name="文字方塊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207" y="3546431"/>
                <a:ext cx="181140" cy="276999"/>
              </a:xfrm>
              <a:prstGeom prst="rect">
                <a:avLst/>
              </a:prstGeom>
              <a:blipFill>
                <a:blip r:embed="rId33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/>
              <p:cNvSpPr txBox="1"/>
              <p:nvPr/>
            </p:nvSpPr>
            <p:spPr>
              <a:xfrm>
                <a:off x="8430917" y="4115057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8" name="文字方塊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917" y="4115057"/>
                <a:ext cx="181140" cy="276999"/>
              </a:xfrm>
              <a:prstGeom prst="rect">
                <a:avLst/>
              </a:prstGeom>
              <a:blipFill>
                <a:blip r:embed="rId34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文字方塊 138"/>
          <p:cNvSpPr txBox="1"/>
          <p:nvPr/>
        </p:nvSpPr>
        <p:spPr>
          <a:xfrm>
            <a:off x="468923" y="5442602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比較完後再加上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1+S*1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並往前折現直到碰到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前一個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Exercise date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468923" y="600106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比較重複步驟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3.4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6439097" y="923340"/>
            <a:ext cx="122661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Exercise date</a:t>
            </a:r>
            <a:endParaRPr lang="zh-TW" altLang="en-US" dirty="0"/>
          </a:p>
        </p:txBody>
      </p:sp>
      <p:sp>
        <p:nvSpPr>
          <p:cNvPr id="142" name="向下箭號 141"/>
          <p:cNvSpPr/>
          <p:nvPr/>
        </p:nvSpPr>
        <p:spPr>
          <a:xfrm>
            <a:off x="6701150" y="1176663"/>
            <a:ext cx="590988" cy="595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7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6" grpId="0"/>
      <p:bldP spid="117" grpId="0" animBg="1"/>
      <p:bldP spid="126" grpId="0"/>
      <p:bldP spid="127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545" y="0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Cancellable 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Bond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value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673"/>
                <a:ext cx="10515600" cy="5551054"/>
              </a:xfrm>
            </p:spPr>
            <p:txBody>
              <a:bodyPr/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可以不用算出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Cancellable 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的價格，若要計算：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Consider Accreting notional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影響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分為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Bermudan 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waption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兩塊程式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→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加總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債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券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贖回節點上的贖回策略判斷，分為：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教科書可贖回債券評價      </a:t>
                </a:r>
                <a:r>
                  <a:rPr lang="en-US" altLang="zh-TW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v.s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.</a:t>
                </a:r>
              </a:p>
              <a:p>
                <a:pPr lvl="1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 bank call provision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評價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HW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每個贖回節點上可能有四種情況：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Wingdings" panose="05000000000000000000" pitchFamily="2" charset="2"/>
                  <a:buAutoNum type="circleNumWdWhitePlain"/>
                </a:pP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被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Cancel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，但債券沒贖回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→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必須強制</a:t>
                </a:r>
                <a:r>
                  <a:rPr lang="zh-TW" altLang="en-US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贖回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！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Wingdings" panose="05000000000000000000" pitchFamily="2" charset="2"/>
                  <a:buAutoNum type="circleNumWdWhitePlain"/>
                </a:pP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被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Cancel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，且債券被贖回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→</m:t>
                    </m:r>
                  </m:oMath>
                </a14:m>
                <a:r>
                  <a:rPr lang="zh-TW" altLang="en-US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贖回</a:t>
                </a:r>
                <a:endParaRPr lang="en-US" altLang="zh-TW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Wingdings" panose="05000000000000000000" pitchFamily="2" charset="2"/>
                  <a:buAutoNum type="circleNumWdWhitePlain"/>
                </a:pP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不被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Cancel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，但債券贖回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→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不能贖回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14350" indent="-514350">
                  <a:buFont typeface="Wingdings" panose="05000000000000000000" pitchFamily="2" charset="2"/>
                  <a:buAutoNum type="circleNumWdWhitePlain"/>
                </a:pPr>
                <a:r>
                  <a:rPr lang="en-US" altLang="zh-TW" dirty="0" smtClean="0">
                    <a:solidFill>
                      <a:schemeClr val="bg1">
                        <a:lumMod val="6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solidFill>
                      <a:schemeClr val="bg1">
                        <a:lumMod val="6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不被</a:t>
                </a:r>
                <a:r>
                  <a:rPr lang="en-US" altLang="zh-TW" dirty="0" smtClean="0">
                    <a:solidFill>
                      <a:schemeClr val="bg1">
                        <a:lumMod val="6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Cancel</a:t>
                </a:r>
                <a:r>
                  <a:rPr lang="zh-TW" altLang="en-US" dirty="0" smtClean="0">
                    <a:solidFill>
                      <a:schemeClr val="bg1">
                        <a:lumMod val="6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，債券沒贖回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→</m:t>
                    </m:r>
                  </m:oMath>
                </a14:m>
                <a:r>
                  <a:rPr lang="zh-TW" altLang="en-US" dirty="0" smtClean="0">
                    <a:solidFill>
                      <a:schemeClr val="bg1">
                        <a:lumMod val="6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不影響</a:t>
                </a:r>
                <a:endParaRPr lang="en-US" altLang="zh-TW" dirty="0" smtClean="0">
                  <a:solidFill>
                    <a:schemeClr val="bg1">
                      <a:lumMod val="6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673"/>
                <a:ext cx="10515600" cy="5551054"/>
              </a:xfrm>
              <a:blipFill>
                <a:blip r:embed="rId3"/>
                <a:stretch>
                  <a:fillRect l="-1043" t="-1866" b="-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1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53012"/>
          </a:xfrm>
        </p:spPr>
        <p:txBody>
          <a:bodyPr/>
          <a:lstStyle/>
          <a:p>
            <a:r>
              <a:rPr lang="en-US" altLang="zh-TW" dirty="0" smtClean="0"/>
              <a:t>IRS</a:t>
            </a:r>
            <a:r>
              <a:rPr lang="zh-TW" altLang="en-US" dirty="0" smtClean="0"/>
              <a:t>介紹</a:t>
            </a:r>
            <a:endParaRPr lang="en-US" altLang="zh-TW" dirty="0" smtClean="0"/>
          </a:p>
          <a:p>
            <a:r>
              <a:rPr lang="en-US" altLang="zh-TW" dirty="0" smtClean="0"/>
              <a:t>Swaption</a:t>
            </a:r>
            <a:r>
              <a:rPr lang="zh-TW" altLang="en-US" dirty="0" smtClean="0"/>
              <a:t>介紹</a:t>
            </a:r>
            <a:endParaRPr lang="en-US" altLang="zh-TW" dirty="0" smtClean="0"/>
          </a:p>
          <a:p>
            <a:r>
              <a:rPr lang="en-US" altLang="zh-TW" dirty="0" smtClean="0"/>
              <a:t>Cancellable IRS</a:t>
            </a:r>
            <a:r>
              <a:rPr lang="zh-TW" altLang="en-US" dirty="0" smtClean="0"/>
              <a:t>介紹及分類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如何評價</a:t>
            </a:r>
            <a:r>
              <a:rPr lang="en-US" altLang="zh-TW" dirty="0" smtClean="0"/>
              <a:t>IRS</a:t>
            </a:r>
          </a:p>
          <a:p>
            <a:r>
              <a:rPr lang="zh-TW" altLang="en-US" dirty="0" smtClean="0"/>
              <a:t>評價</a:t>
            </a:r>
            <a:r>
              <a:rPr lang="en-US" altLang="zh-TW" dirty="0" err="1" smtClean="0"/>
              <a:t>Swaption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European one under Black-Scholes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Bermudan one under Hull-White model</a:t>
            </a:r>
          </a:p>
          <a:p>
            <a:r>
              <a:rPr lang="en-US" altLang="zh-TW" dirty="0" smtClean="0"/>
              <a:t>Cancellable IRS</a:t>
            </a:r>
            <a:r>
              <a:rPr lang="zh-TW" altLang="en-US" dirty="0" smtClean="0"/>
              <a:t>對債券價格影響猜測</a:t>
            </a:r>
            <a:endParaRPr lang="en-US" altLang="zh-TW" dirty="0" smtClean="0"/>
          </a:p>
          <a:p>
            <a:r>
              <a:rPr lang="en-US" altLang="zh-TW" dirty="0" smtClean="0"/>
              <a:t>Next to try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91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Next to try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Bermudan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under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HW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model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評價日後的第一個浮動配息日的處理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Cancellable 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的價值，以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 bank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信用風險的問題，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 bank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風險與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Bond issuer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一樣去評價或是各自不同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95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27019" y="1049974"/>
                <a:ext cx="10529883" cy="5197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發行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日為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2016/9/7</a:t>
                </a: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，發行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期間為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30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年，發行價格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100%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，自發行日滿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7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年起每滿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7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年為可贖回日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(7X7)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，發行期間不付息，隱含利率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4%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，發行人於到期或贖回日以面額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(100%)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加計以年隱含利率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4%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計算之隱含利息償還</a:t>
                </a: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。</a:t>
                </a: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評價日期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2017/9/12,</a:t>
                </a: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債券到期日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2046/9/7</a:t>
                </a: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，債券評級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A-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Step 1. </a:t>
                </a: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評價日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rPr>
                  <a:t>到</a:t>
                </a: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債券到期日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:2017/9/12~2046/9/7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2046−201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×360+</m:t>
                    </m:r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9−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×30+</m:t>
                    </m:r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7−1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10435</a:t>
                </a: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天</a:t>
                </a:r>
                <a:endPara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lvl="1">
                  <a:defRPr/>
                </a:pP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故總共</a:t>
                </a:r>
                <a:r>
                  <a:rPr lang="en-US" altLang="zh-TW" sz="2400" dirty="0" smtClean="0">
                    <a:solidFill>
                      <a:prstClr val="black"/>
                    </a:solidFill>
                  </a:rPr>
                  <a:t>10435/360=28.9861</a:t>
                </a:r>
                <a:r>
                  <a:rPr lang="zh-TW" altLang="en-US" sz="2400" dirty="0" smtClean="0">
                    <a:solidFill>
                      <a:prstClr val="black"/>
                    </a:solidFill>
                  </a:rPr>
                  <a:t>年</a:t>
                </a:r>
                <a:endPara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Step</a:t>
                </a:r>
                <a:r>
                  <a:rPr kumimoji="0" lang="en-US" altLang="zh-TW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 2.</a:t>
                </a:r>
                <a:r>
                  <a:rPr kumimoji="0" lang="zh-TW" alt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設定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新細明體" panose="02020500000000000000" pitchFamily="18" charset="-120"/>
                        <a:cs typeface="+mn-cs"/>
                      </a:rPr>
                      <m:t>∆</m:t>
                    </m:r>
                    <m:r>
                      <a:rPr kumimoji="0" lang="en-US" altLang="zh-TW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新細明體" panose="02020500000000000000" pitchFamily="18" charset="-120"/>
                        <a:cs typeface="+mn-cs"/>
                      </a:rPr>
                      <m:t>𝑡</m:t>
                    </m:r>
                    <m:r>
                      <a:rPr kumimoji="0" lang="en-US" altLang="zh-TW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新細明體" panose="02020500000000000000" pitchFamily="18" charset="-12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TW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altLang="zh-TW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TW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TW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+mn-cs"/>
                              </a:rPr>
                              <m:t>12</m:t>
                            </m:r>
                          </m:den>
                        </m:f>
                      </m:num>
                      <m:den>
                        <m:r>
                          <a:rPr kumimoji="0" lang="en-US" altLang="zh-TW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新細明體" panose="02020500000000000000" pitchFamily="18" charset="-120"/>
                        <a:cs typeface="+mn-cs"/>
                      </a:rPr>
                      <m:t>=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0.02083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年</a:t>
                </a:r>
                <a:r>
                  <a:rPr lang="en-US" altLang="zh-TW" sz="2400" dirty="0" smtClean="0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rPr>
                  <a:t>,</a:t>
                </a:r>
                <a:r>
                  <a:rPr lang="zh-TW" altLang="en-US" sz="2400" dirty="0" smtClean="0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rPr>
                  <a:t>總共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zh-TW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2</m:t>
                            </m:r>
                            <m:r>
                              <a:rPr lang="en-US" altLang="zh-TW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8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.</m:t>
                            </m:r>
                            <m:r>
                              <a:rPr lang="en-US" altLang="zh-TW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9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8</m:t>
                            </m:r>
                            <m:r>
                              <a:rPr lang="en-US" altLang="zh-TW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6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0.02083</m:t>
                            </m:r>
                          </m:den>
                        </m:f>
                      </m:e>
                    </m:d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=1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3</m:t>
                    </m:r>
                    <m:r>
                      <a:rPr lang="en-US" altLang="zh-TW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9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1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期</a:t>
                </a:r>
                <a:endPara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lvl="0">
                  <a:defRPr/>
                </a:pPr>
                <a:r>
                  <a:rPr lang="en-US" altLang="zh-TW" sz="2400" dirty="0" smtClean="0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rPr>
                  <a:t>Step 3.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∆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𝑡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p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8.9861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391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×∆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=0.0116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年</a:t>
                </a:r>
                <a:endPara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lvl="0">
                  <a:defRPr/>
                </a:pPr>
                <a:r>
                  <a:rPr lang="zh-TW" altLang="en-US" sz="2400" dirty="0" smtClean="0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rPr>
                  <a:t>則利率樹會有</a:t>
                </a:r>
                <a:r>
                  <a:rPr lang="en-US" altLang="zh-TW" sz="2400" dirty="0" smtClean="0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rPr>
                  <a:t>1392</a:t>
                </a:r>
                <a:r>
                  <a:rPr lang="zh-TW" altLang="en-US" sz="2400" dirty="0" smtClean="0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rPr>
                  <a:t>期</a:t>
                </a:r>
                <a:endPara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9" y="1049974"/>
                <a:ext cx="10529883" cy="5197257"/>
              </a:xfrm>
              <a:prstGeom prst="rect">
                <a:avLst/>
              </a:prstGeom>
              <a:blipFill>
                <a:blip r:embed="rId2"/>
                <a:stretch>
                  <a:fillRect l="-926" t="-1055" r="-579" b="-16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表格 7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7019" y="2661891"/>
              <a:ext cx="10309025" cy="74168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61805">
                      <a:extLst>
                        <a:ext uri="{9D8B030D-6E8A-4147-A177-3AD203B41FA5}">
                          <a16:colId xmlns:a16="http://schemas.microsoft.com/office/drawing/2014/main" val="1399515177"/>
                        </a:ext>
                      </a:extLst>
                    </a:gridCol>
                    <a:gridCol w="2061805">
                      <a:extLst>
                        <a:ext uri="{9D8B030D-6E8A-4147-A177-3AD203B41FA5}">
                          <a16:colId xmlns:a16="http://schemas.microsoft.com/office/drawing/2014/main" val="1748450879"/>
                        </a:ext>
                      </a:extLst>
                    </a:gridCol>
                    <a:gridCol w="2061805">
                      <a:extLst>
                        <a:ext uri="{9D8B030D-6E8A-4147-A177-3AD203B41FA5}">
                          <a16:colId xmlns:a16="http://schemas.microsoft.com/office/drawing/2014/main" val="1302141051"/>
                        </a:ext>
                      </a:extLst>
                    </a:gridCol>
                    <a:gridCol w="2061805">
                      <a:extLst>
                        <a:ext uri="{9D8B030D-6E8A-4147-A177-3AD203B41FA5}">
                          <a16:colId xmlns:a16="http://schemas.microsoft.com/office/drawing/2014/main" val="2283936269"/>
                        </a:ext>
                      </a:extLst>
                    </a:gridCol>
                    <a:gridCol w="2061805">
                      <a:extLst>
                        <a:ext uri="{9D8B030D-6E8A-4147-A177-3AD203B41FA5}">
                          <a16:colId xmlns:a16="http://schemas.microsoft.com/office/drawing/2014/main" val="14352625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Call</a:t>
                          </a:r>
                          <a:r>
                            <a:rPr lang="en-US" altLang="zh-TW" baseline="0" dirty="0" smtClean="0"/>
                            <a:t> date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2023/9/7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2030/9/7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2037/9/7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2044/9/7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1914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Call price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mtClean="0">
                                    <a:latin typeface="Cambria Math" panose="02040503050406030204" pitchFamily="18" charset="0"/>
                                  </a:rPr>
                                  <m:t>100×</m:t>
                                </m:r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mtClean="0">
                                            <a:latin typeface="Cambria Math" panose="02040503050406030204" pitchFamily="18" charset="0"/>
                                          </a:rPr>
                                          <m:t>1+0.04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mtClean="0">
                                    <a:latin typeface="Cambria Math" panose="02040503050406030204" pitchFamily="18" charset="0"/>
                                  </a:rPr>
                                  <m:t>100×</m:t>
                                </m:r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mtClean="0">
                                            <a:latin typeface="Cambria Math" panose="02040503050406030204" pitchFamily="18" charset="0"/>
                                          </a:rPr>
                                          <m:t>1+0.04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mtClean="0">
                                    <a:latin typeface="Cambria Math" panose="02040503050406030204" pitchFamily="18" charset="0"/>
                                  </a:rPr>
                                  <m:t>100×</m:t>
                                </m:r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mtClean="0">
                                            <a:latin typeface="Cambria Math" panose="02040503050406030204" pitchFamily="18" charset="0"/>
                                          </a:rPr>
                                          <m:t>1+0.04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mtClean="0">
                                    <a:latin typeface="Cambria Math" panose="02040503050406030204" pitchFamily="18" charset="0"/>
                                  </a:rPr>
                                  <m:t>100×</m:t>
                                </m:r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mtClean="0">
                                            <a:latin typeface="Cambria Math" panose="02040503050406030204" pitchFamily="18" charset="0"/>
                                          </a:rPr>
                                          <m:t>1+0.04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783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表格 7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452891"/>
                  </p:ext>
                </p:extLst>
              </p:nvPr>
            </p:nvGraphicFramePr>
            <p:xfrm>
              <a:off x="627019" y="2661891"/>
              <a:ext cx="10309025" cy="74276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61805">
                      <a:extLst>
                        <a:ext uri="{9D8B030D-6E8A-4147-A177-3AD203B41FA5}">
                          <a16:colId xmlns:a16="http://schemas.microsoft.com/office/drawing/2014/main" val="1399515177"/>
                        </a:ext>
                      </a:extLst>
                    </a:gridCol>
                    <a:gridCol w="2061805">
                      <a:extLst>
                        <a:ext uri="{9D8B030D-6E8A-4147-A177-3AD203B41FA5}">
                          <a16:colId xmlns:a16="http://schemas.microsoft.com/office/drawing/2014/main" val="1748450879"/>
                        </a:ext>
                      </a:extLst>
                    </a:gridCol>
                    <a:gridCol w="2061805">
                      <a:extLst>
                        <a:ext uri="{9D8B030D-6E8A-4147-A177-3AD203B41FA5}">
                          <a16:colId xmlns:a16="http://schemas.microsoft.com/office/drawing/2014/main" val="1302141051"/>
                        </a:ext>
                      </a:extLst>
                    </a:gridCol>
                    <a:gridCol w="2061805">
                      <a:extLst>
                        <a:ext uri="{9D8B030D-6E8A-4147-A177-3AD203B41FA5}">
                          <a16:colId xmlns:a16="http://schemas.microsoft.com/office/drawing/2014/main" val="2283936269"/>
                        </a:ext>
                      </a:extLst>
                    </a:gridCol>
                    <a:gridCol w="2061805">
                      <a:extLst>
                        <a:ext uri="{9D8B030D-6E8A-4147-A177-3AD203B41FA5}">
                          <a16:colId xmlns:a16="http://schemas.microsoft.com/office/drawing/2014/main" val="14352625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Call</a:t>
                          </a:r>
                          <a:r>
                            <a:rPr lang="en-US" altLang="zh-TW" baseline="0" dirty="0" smtClean="0"/>
                            <a:t> date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2023/9/7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2030/9/7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2037/9/7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2044/9/7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1914860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Call price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99705" t="-106452" r="-3000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0296" t="-106452" r="-200888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99410" t="-106452" r="-100295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00592" t="-106452" r="-592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7830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7019" y="365125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Example. </a:t>
            </a:r>
            <a:r>
              <a:rPr lang="en-US" altLang="zh-TW" dirty="0" smtClean="0"/>
              <a:t>F11001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848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566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固定配息頻率</a:t>
            </a:r>
            <a:r>
              <a:rPr lang="en-US" altLang="zh-TW" sz="2400" dirty="0" smtClean="0"/>
              <a:t>vs</a:t>
            </a:r>
            <a:r>
              <a:rPr lang="zh-TW" altLang="en-US" sz="2400" dirty="0" smtClean="0"/>
              <a:t>浮動配息頻率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浮動配息頻率似乎不重要</a:t>
            </a:r>
            <a:r>
              <a:rPr lang="en-US" altLang="zh-TW" sz="2400" dirty="0" smtClean="0"/>
              <a:t>?)</a:t>
            </a:r>
          </a:p>
          <a:p>
            <a:r>
              <a:rPr lang="en-US" altLang="zh-TW" sz="2400" dirty="0" smtClean="0"/>
              <a:t>LIBOR 3ML</a:t>
            </a:r>
            <a:r>
              <a:rPr lang="zh-TW" altLang="en-US" sz="2400" dirty="0" smtClean="0"/>
              <a:t>除以四還是每三個月計算一次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每三個月計算一次且除以四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浮動債券評價</a:t>
            </a:r>
            <a:r>
              <a:rPr lang="en-US" altLang="zh-TW" sz="2400" dirty="0" smtClean="0"/>
              <a:t>(at par)</a:t>
            </a:r>
          </a:p>
          <a:p>
            <a:r>
              <a:rPr lang="en-US" altLang="zh-TW" sz="2400" dirty="0" smtClean="0"/>
              <a:t>Cancellable IRS</a:t>
            </a:r>
            <a:r>
              <a:rPr lang="zh-TW" altLang="en-US" sz="2400" dirty="0" smtClean="0"/>
              <a:t>是哪一種</a:t>
            </a:r>
            <a:r>
              <a:rPr lang="en-US" altLang="zh-TW" sz="2400" dirty="0" smtClean="0"/>
              <a:t>(Bermuda)</a:t>
            </a:r>
          </a:p>
          <a:p>
            <a:endParaRPr lang="en-US" altLang="zh-TW" sz="2400" dirty="0"/>
          </a:p>
          <a:p>
            <a:r>
              <a:rPr lang="zh-TW" altLang="en-US" sz="2400" dirty="0" smtClean="0"/>
              <a:t>例子：</a:t>
            </a:r>
            <a:r>
              <a:rPr lang="en-US" altLang="zh-TW" sz="2400" dirty="0" smtClean="0"/>
              <a:t>4.5%</a:t>
            </a:r>
            <a:r>
              <a:rPr lang="zh-TW" altLang="en-US" sz="2400" dirty="0" smtClean="0"/>
              <a:t>固定利率，頻率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   </a:t>
            </a:r>
            <a:r>
              <a:rPr lang="en-US" altLang="zh-TW" sz="2400" dirty="0" err="1" smtClean="0"/>
              <a:t>v.s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    </a:t>
            </a:r>
            <a:r>
              <a:rPr lang="en-US" altLang="zh-TW" sz="2400" dirty="0" smtClean="0"/>
              <a:t>LIBOR+X%</a:t>
            </a:r>
            <a:r>
              <a:rPr lang="zh-TW" altLang="en-US" sz="2400" dirty="0" smtClean="0"/>
              <a:t>，頻率</a:t>
            </a:r>
            <a:r>
              <a:rPr lang="en-US" altLang="zh-TW" sz="2400" dirty="0" smtClean="0"/>
              <a:t>4</a:t>
            </a:r>
          </a:p>
          <a:p>
            <a:r>
              <a:rPr lang="en-US" altLang="zh-TW" sz="2400" dirty="0" smtClean="0"/>
              <a:t>Consider the accreting notional affects</a:t>
            </a:r>
          </a:p>
          <a:p>
            <a:r>
              <a:rPr lang="en-US" altLang="zh-TW" sz="2400" dirty="0" smtClean="0"/>
              <a:t>IRS + Bermudan </a:t>
            </a:r>
            <a:r>
              <a:rPr lang="en-US" altLang="zh-TW" sz="2400" dirty="0" err="1" smtClean="0"/>
              <a:t>swaption</a:t>
            </a:r>
            <a:r>
              <a:rPr lang="zh-TW" altLang="en-US" sz="2400" dirty="0" smtClean="0"/>
              <a:t>程式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81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Interest Rate Swap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所謂利率交換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(IRS)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是指交易雙方，給定一個名目本金，約定在特定期間內，每隔一段期間依照約定的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固定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或者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型態利率做利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交換，互相付對方一次利息。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一般而言，浮動利率通常為給定某個浮動利率指標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LIBOR)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再加上一些固定基點數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(Basis Point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，固定利率則是在簽定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當下由雙方同意決定。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通常在簽訂契約的當下，交易雙方在交換期間內所支付的利息，其加總現值要與交易對手一致，才能使雙方都願意進行利率交換。簽訂契約當下，對交易雙方來說是公平契約，因此價值為零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17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Swaption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5116945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Swaption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 option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的縮寫，指的是標的物為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wap(IRS)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的選擇權：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Payer Swaption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：持有人有權利進入一個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支付固定利息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Receiver Swaption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：持有人有權利進入一個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收固定利息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Payer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為例：持有人有權利在未來的某個時間點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或到期日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進入一個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契約，於購買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Swaption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的當下就簽好一個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固定的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固定利率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，假設為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。當到期日時，若契約的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 rate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高於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，持有人則履約這個選擇權，之後付固定利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，收浮動利息。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Receiver Swaption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持有人若履約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(Swap rate &lt;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Sk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，則是收固定利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，付浮動利息。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研究主題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31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Cancellable Interest Rate Swap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844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Cancellable 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是指，一個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契約可以在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到期日之前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被取消掉。此類契約會被取消的條件，通常為契約持有者對於取消契約能獲得利益，他才會願意執行取消的權利。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Cancellable 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大致可分為三類：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European style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Only one cancellation point.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Bermudan style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Many cancellation points in a time interval before maturity.(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研究主題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American style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Many cancellation points in whole time before maturity.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2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Cancellable Interest Rate Swap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8448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Cancellable 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會比一般的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IRS(plain vanilla swap)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的價值還要高，因為它隱含選擇權在裡面。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一個擁有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Cancellable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權利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且屬於支付固定利息的交易方，他必須支付比一般的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固定利息還要高的利息，因為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Option premium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Swap bank)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在本研究中，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Cancellable IRS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可以被拆解為：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 plain vanilla swap</a:t>
            </a:r>
          </a:p>
          <a:p>
            <a:pPr lvl="1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One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Bermudan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swaption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8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示意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 flipV="1">
            <a:off x="3562800" y="2822094"/>
            <a:ext cx="7200000" cy="0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918953" y="2149813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5742562" y="2149813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6588867" y="2149813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7435174" y="2149813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8252298" y="2149813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9088876" y="2149813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9915727" y="2149813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94981" y="2237319"/>
            <a:ext cx="164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Fixed leg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10762800" y="2149813"/>
            <a:ext cx="0" cy="6722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2324100" y="2352675"/>
            <a:ext cx="1095375" cy="4694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3562800" y="4520238"/>
            <a:ext cx="7200000" cy="0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18010" y="4404882"/>
            <a:ext cx="2106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</a:rPr>
              <a:t>Floating leg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31" name="向右箭號 30"/>
          <p:cNvSpPr/>
          <p:nvPr/>
        </p:nvSpPr>
        <p:spPr>
          <a:xfrm>
            <a:off x="2324100" y="4520238"/>
            <a:ext cx="1095375" cy="4694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單箭頭接點 52"/>
          <p:cNvCxnSpPr/>
          <p:nvPr/>
        </p:nvCxnSpPr>
        <p:spPr>
          <a:xfrm rot="10800000" flipV="1">
            <a:off x="4918953" y="4520238"/>
            <a:ext cx="0" cy="67228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5742562" y="4520238"/>
            <a:ext cx="0" cy="469419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6588867" y="4520238"/>
            <a:ext cx="0" cy="88467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7435174" y="4520238"/>
            <a:ext cx="0" cy="67228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8252298" y="4520238"/>
            <a:ext cx="0" cy="312015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9088876" y="4520238"/>
            <a:ext cx="0" cy="570633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9915727" y="4546936"/>
            <a:ext cx="0" cy="737899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10762800" y="4520238"/>
            <a:ext cx="0" cy="67228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3366262" y="1006341"/>
                <a:ext cx="6886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假設固定端及浮動端付息頻率一致</a:t>
                </a:r>
                <a:r>
                  <a:rPr lang="en-US" altLang="zh-TW" sz="24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altLang="zh-TW" sz="24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2" y="1006341"/>
                <a:ext cx="6886102" cy="461665"/>
              </a:xfrm>
              <a:prstGeom prst="rect">
                <a:avLst/>
              </a:prstGeom>
              <a:blipFill>
                <a:blip r:embed="rId3"/>
                <a:stretch>
                  <a:fillRect l="-1327" t="-10526" r="-3540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字方塊 68"/>
          <p:cNvSpPr txBox="1"/>
          <p:nvPr/>
        </p:nvSpPr>
        <p:spPr>
          <a:xfrm>
            <a:off x="2541181" y="5874327"/>
            <a:ext cx="7455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站在剛進入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的時間點上，並不會立刻有利息交換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一般在實務操作上，配息頻率並不會一致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1" name="直線單箭頭接點 70"/>
          <p:cNvCxnSpPr/>
          <p:nvPr/>
        </p:nvCxnSpPr>
        <p:spPr>
          <a:xfrm flipV="1">
            <a:off x="2706255" y="3670674"/>
            <a:ext cx="8640000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>
            <a:off x="3786909" y="33374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11481956" y="3470619"/>
            <a:ext cx="27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4761697" y="33444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5579230" y="33444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2</a:t>
            </a:r>
            <a:endParaRPr lang="zh-TW" altLang="en-US" sz="20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6431612" y="33374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3</a:t>
            </a:r>
            <a:endParaRPr lang="zh-TW" altLang="en-US" sz="2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7277919" y="333517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4</a:t>
            </a:r>
            <a:endParaRPr lang="zh-TW" altLang="en-US" sz="20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8095043" y="33329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5</a:t>
            </a:r>
            <a:endParaRPr lang="zh-TW" altLang="en-US" sz="20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8961174" y="33329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6</a:t>
            </a:r>
            <a:endParaRPr lang="zh-TW" altLang="en-US" sz="20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9804488" y="33289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7</a:t>
            </a:r>
            <a:endParaRPr lang="zh-TW" altLang="en-US" sz="20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10608998" y="33289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8</a:t>
            </a:r>
            <a:endParaRPr lang="zh-TW" altLang="en-US" sz="2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3600929" y="3670674"/>
            <a:ext cx="686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Start</a:t>
            </a:r>
            <a:endParaRPr lang="zh-TW" altLang="en-US" sz="20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10473297" y="3647902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End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52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How to price an IRS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8448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可以被拆解為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fixed leg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</a:t>
                </a:r>
                <a:r>
                  <a:rPr lang="en-US" altLang="zh-TW" b="1" dirty="0" smtClean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floating leg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，分別代表固定端和浮動端。在進入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契約當下，契約價值為零，表示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固定端與浮動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端的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現金流現值相等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。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評價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IRS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之前，要先找出</a:t>
                </a:r>
                <a:r>
                  <a:rPr lang="en-US" altLang="zh-TW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 rate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.</a:t>
                </a:r>
              </a:p>
              <a:p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如何找出</a:t>
                </a:r>
                <a:r>
                  <a:rPr lang="en-US" altLang="zh-TW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Swap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rate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endPara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給定一組不同到期日零息利率：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,…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−1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,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𝑧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914400" lvl="1" indent="-457200">
                  <a:buFont typeface="+mj-lt"/>
                  <a:buAutoNum type="arabicPeriod" startAt="2"/>
                </a:pP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固定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端期末加上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</a:t>
                </a:r>
                <a:r>
                  <a:rPr lang="zh-TW" altLang="en-US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valu</a:t>
                </a:r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一張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fixed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coupon bond</a:t>
                </a:r>
              </a:p>
              <a:p>
                <a:pPr marL="914400" lvl="1" indent="-457200">
                  <a:buFont typeface="+mj-lt"/>
                  <a:buAutoNum type="arabicPeriod" startAt="2"/>
                </a:pP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浮動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端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期末加上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par value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成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一張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floating coupon bond</a:t>
                </a:r>
              </a:p>
              <a:p>
                <a:pPr marL="914400" lvl="1" indent="-457200">
                  <a:buFont typeface="+mj-lt"/>
                  <a:buAutoNum type="arabicPeriod" startAt="2"/>
                </a:pPr>
                <a:r>
                  <a:rPr lang="zh-TW" altLang="en-US" b="1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浮動端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的現金流</a:t>
                </a:r>
                <a:r>
                  <a:rPr lang="zh-TW" altLang="en-US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現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值為</a:t>
                </a:r>
                <a:r>
                  <a:rPr lang="en-US" altLang="zh-TW" b="1" i="1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bond value at par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(?)</a:t>
                </a:r>
                <a:endParaRPr lang="en-US" altLang="zh-TW" b="1" i="1" dirty="0" smtClean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 marL="914400" lvl="1" indent="-457200">
                  <a:buFont typeface="+mj-lt"/>
                  <a:buAutoNum type="arabicPeriod" startAt="2"/>
                </a:pP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利用固定端現金流現值也為</a:t>
                </a:r>
                <a:r>
                  <a:rPr lang="en-US" altLang="zh-TW" b="1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par value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去反推出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Swap</a:t>
                </a:r>
                <a:r>
                  <a:rPr lang="zh-TW" altLang="en-US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rate</a:t>
                </a:r>
              </a:p>
              <a:p>
                <a:pPr marL="0" indent="0">
                  <a:buNone/>
                </a:pP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8448"/>
              </a:xfrm>
              <a:blipFill>
                <a:blip r:embed="rId3"/>
                <a:stretch>
                  <a:fillRect l="-1043" t="-2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Floating rate note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2473"/>
                <a:ext cx="10515600" cy="4634490"/>
              </a:xfrm>
            </p:spPr>
            <p:txBody>
              <a:bodyPr/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假設有一個四期的浮動配息債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券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face value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等於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單位，所以這四期的利息分別為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2473"/>
                <a:ext cx="10515600" cy="4634490"/>
              </a:xfrm>
              <a:blipFill>
                <a:blip r:embed="rId3"/>
                <a:stretch>
                  <a:fillRect l="-1043" t="-2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72" y="2473690"/>
            <a:ext cx="8599055" cy="4278091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6253018" y="5209309"/>
            <a:ext cx="480291" cy="66501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9310255" y="5458691"/>
            <a:ext cx="0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970654" y="5433692"/>
                <a:ext cx="14338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654" y="5433692"/>
                <a:ext cx="1433854" cy="307777"/>
              </a:xfrm>
              <a:prstGeom prst="rect">
                <a:avLst/>
              </a:prstGeom>
              <a:blipFill>
                <a:blip r:embed="rId5"/>
                <a:stretch>
                  <a:fillRect l="-1702" r="-3830" b="-23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7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1697</Words>
  <Application>Microsoft Office PowerPoint</Application>
  <PresentationFormat>寬螢幕</PresentationFormat>
  <Paragraphs>339</Paragraphs>
  <Slides>22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新細明體</vt:lpstr>
      <vt:lpstr>標楷體</vt:lpstr>
      <vt:lpstr>Arial</vt:lpstr>
      <vt:lpstr>Calibri</vt:lpstr>
      <vt:lpstr>Calibri Light</vt:lpstr>
      <vt:lpstr>Cambria Math</vt:lpstr>
      <vt:lpstr>Wingdings</vt:lpstr>
      <vt:lpstr>Office 佈景主題</vt:lpstr>
      <vt:lpstr>Pricing Cancellable IRS Under Hull-White model</vt:lpstr>
      <vt:lpstr>Outline</vt:lpstr>
      <vt:lpstr>Interest Rate Swap</vt:lpstr>
      <vt:lpstr>Swaption</vt:lpstr>
      <vt:lpstr>Cancellable Interest Rate Swap</vt:lpstr>
      <vt:lpstr>Cancellable Interest Rate Swap</vt:lpstr>
      <vt:lpstr>IRS示意圖</vt:lpstr>
      <vt:lpstr>Q：How to price an IRS</vt:lpstr>
      <vt:lpstr>Floating rate note </vt:lpstr>
      <vt:lpstr>PowerPoint 簡報</vt:lpstr>
      <vt:lpstr>PowerPoint 簡報</vt:lpstr>
      <vt:lpstr>IRS期間</vt:lpstr>
      <vt:lpstr>用Forward rate估計floating rate</vt:lpstr>
      <vt:lpstr>European Swaption</vt:lpstr>
      <vt:lpstr>Bermudan Swaption</vt:lpstr>
      <vt:lpstr>PowerPoint 簡報</vt:lpstr>
      <vt:lpstr>浮動利息：resolution</vt:lpstr>
      <vt:lpstr>圖示(Pricing Swaption under HW)</vt:lpstr>
      <vt:lpstr>Cancellable IRS對Bond value的影響</vt:lpstr>
      <vt:lpstr>Next to try</vt:lpstr>
      <vt:lpstr>Example. F11001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Cancellable IRS Under Hull-White model</dc:title>
  <dc:creator>黃一峰</dc:creator>
  <cp:lastModifiedBy>黃一峰</cp:lastModifiedBy>
  <cp:revision>254</cp:revision>
  <dcterms:created xsi:type="dcterms:W3CDTF">2018-03-24T05:29:13Z</dcterms:created>
  <dcterms:modified xsi:type="dcterms:W3CDTF">2018-04-18T02:59:55Z</dcterms:modified>
</cp:coreProperties>
</file>