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2" r:id="rId4"/>
    <p:sldId id="259" r:id="rId5"/>
    <p:sldId id="260" r:id="rId6"/>
    <p:sldId id="297" r:id="rId7"/>
    <p:sldId id="298" r:id="rId8"/>
    <p:sldId id="299" r:id="rId9"/>
    <p:sldId id="300" r:id="rId10"/>
    <p:sldId id="301" r:id="rId11"/>
    <p:sldId id="302" r:id="rId12"/>
    <p:sldId id="296" r:id="rId13"/>
    <p:sldId id="303" r:id="rId14"/>
    <p:sldId id="304" r:id="rId15"/>
    <p:sldId id="261" r:id="rId16"/>
    <p:sldId id="263" r:id="rId17"/>
    <p:sldId id="272" r:id="rId18"/>
    <p:sldId id="285" r:id="rId19"/>
    <p:sldId id="264" r:id="rId20"/>
    <p:sldId id="275" r:id="rId21"/>
    <p:sldId id="265" r:id="rId22"/>
    <p:sldId id="282" r:id="rId23"/>
    <p:sldId id="278" r:id="rId24"/>
    <p:sldId id="283" r:id="rId25"/>
    <p:sldId id="279" r:id="rId26"/>
    <p:sldId id="287" r:id="rId27"/>
    <p:sldId id="288" r:id="rId28"/>
    <p:sldId id="292" r:id="rId29"/>
    <p:sldId id="289" r:id="rId30"/>
    <p:sldId id="293" r:id="rId31"/>
    <p:sldId id="291" r:id="rId32"/>
    <p:sldId id="286" r:id="rId33"/>
    <p:sldId id="266" r:id="rId34"/>
    <p:sldId id="271" r:id="rId35"/>
    <p:sldId id="294" r:id="rId36"/>
    <p:sldId id="267" r:id="rId37"/>
    <p:sldId id="268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0899" autoAdjust="0"/>
  </p:normalViewPr>
  <p:slideViewPr>
    <p:cSldViewPr snapToGrid="0">
      <p:cViewPr varScale="1">
        <p:scale>
          <a:sx n="71" d="100"/>
          <a:sy n="71" d="100"/>
        </p:scale>
        <p:origin x="732" y="78"/>
      </p:cViewPr>
      <p:guideLst/>
    </p:cSldViewPr>
  </p:slideViewPr>
  <p:outlineViewPr>
    <p:cViewPr>
      <p:scale>
        <a:sx n="33" d="100"/>
        <a:sy n="33" d="100"/>
      </p:scale>
      <p:origin x="0" y="-127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48843-58E8-4E76-8223-6FE9CB9A08CA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49C2-21F2-420C-8C97-CCCF0FC011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0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Lump sum payment</a:t>
            </a: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：一次性給付；在期初就給付所有金額，只需在到期時還款。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Line of credit</a:t>
            </a: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：信用帳戶型；金融機構將金額存在特定帳戶內，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並建立一個最高貸款限額，</a:t>
            </a: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借款人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只要不超過最高限額，皆</a:t>
            </a: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能夠隨時提領。</a:t>
            </a:r>
          </a:p>
          <a:p>
            <a:pPr marL="0" lvl="0" indent="0">
              <a:buNone/>
            </a:pP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Term</a:t>
            </a: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：定期給付型；在契約內訂好總期數，在約定的期間內給予每期年金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，即使房價下跌，每期給付金額不變</a:t>
            </a: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Tenure</a:t>
            </a:r>
            <a:r>
              <a:rPr lang="zh-TW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：終身給付型；在契約內定好每期年金金額，給付到屋主死亡、銷售房屋或者搬離房屋。</a:t>
            </a:r>
          </a:p>
          <a:p>
            <a:pPr marL="0" lvl="0" indent="0">
              <a:buNone/>
            </a:pP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http://www.reversemortgage.org/About/Types-of-Reverse-Mortgages/HECM-Payment-Options</a:t>
            </a:r>
            <a:endParaRPr lang="zh-TW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49C2-21F2-420C-8C97-CCCF0FC0113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45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zh-TW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中央死亡率</a:t>
                </a:r>
                <a14:m>
                  <m:oMath xmlns:m="http://schemas.openxmlformats.org/officeDocument/2006/math">
                    <m:r>
                      <a:rPr lang="en-US" altLang="zh-TW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d>
                      <m:dPr>
                        <m:ctrlPr>
                          <a:rPr lang="zh-TW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lang="en-US" altLang="zh-TW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zh-TW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zh-TW" altLang="zh-TW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在</m:t>
                        </m:r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lang="zh-TW" altLang="zh-TW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年當年，</m:t>
                        </m:r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zh-TW" altLang="zh-TW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歲的死亡人口</m:t>
                        </m:r>
                      </m:num>
                      <m:den>
                        <m:r>
                          <a:rPr lang="zh-TW" altLang="zh-TW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在</m:t>
                        </m:r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lang="zh-TW" altLang="zh-TW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年當年</m:t>
                        </m:r>
                        <m:r>
                          <a:rPr lang="zh-TW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，</m:t>
                        </m:r>
                        <m:r>
                          <a:rPr lang="en-US" altLang="zh-TW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zh-TW" altLang="zh-TW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歲的平均生存人口</m:t>
                        </m:r>
                      </m:den>
                    </m:f>
                  </m:oMath>
                </a14:m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zh-TW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中央死亡率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𝑚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𝑥,𝑡)=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(在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𝑡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年當年，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歲的死亡人口)/(在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𝑡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年當年，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歲的平均生存人口)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49C2-21F2-420C-8C97-CCCF0FC0113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45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49C2-21F2-420C-8C97-CCCF0FC0113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4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第一部份推導 結束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49C2-21F2-420C-8C97-CCCF0FC0113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7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各使用</a:t>
            </a:r>
            <a:r>
              <a:rPr lang="en-US" altLang="zh-TW" dirty="0" smtClean="0"/>
              <a:t>10,000</a:t>
            </a:r>
            <a:r>
              <a:rPr lang="zh-TW" altLang="en-US" dirty="0" smtClean="0"/>
              <a:t>次的模擬路徑，本篇方法的標準差較小，故本方法較精準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49C2-21F2-420C-8C97-CCCF0FC0113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96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19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2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6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87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51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03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71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14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90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47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20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5024-1C72-4CB2-87D5-13158F62BBE1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AA49-348A-4AE5-821D-97D342E93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26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622491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+mn-lt"/>
              </a:rPr>
              <a:t>On the valuation of reverse mortgages with regular tenure payments</a:t>
            </a:r>
            <a:endParaRPr lang="zh-TW" altLang="en-US" sz="4400" dirty="0"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88939"/>
            <a:ext cx="7899400" cy="39795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Yung-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Tsung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Lee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Chou-Wen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Wang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Hong-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Chih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Huang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(2012)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790688" y="5365742"/>
            <a:ext cx="287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交大財金所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張宇豐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606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76518"/>
            <a:ext cx="10515600" cy="5800445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測度下，資產相對價格是一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martingale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，故可得出下式：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1602984" y="823530"/>
                <a:ext cx="7351308" cy="4650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𝐻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𝑑𝑢</m:t>
                                  </m:r>
                                </m:e>
                              </m:nary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𝐻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𝐻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𝐻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zh-TW" altLang="en-US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𝜑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𝑌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𝐻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𝑌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(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)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−∆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TW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𝜑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𝐻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(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𝑡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−∆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)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984" y="823530"/>
                <a:ext cx="7351308" cy="4650184"/>
              </a:xfrm>
              <a:prstGeom prst="rect">
                <a:avLst/>
              </a:prstGeom>
              <a:blipFill>
                <a:blip r:embed="rId2"/>
                <a:stretch>
                  <a:fillRect l="-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441013" y="1814204"/>
            <a:ext cx="1619999" cy="4986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5564731" y="2063548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6322021" y="1863493"/>
                <a:ext cx="526454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假設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介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於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的即期利率固定為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𝑟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021" y="1863493"/>
                <a:ext cx="5264542" cy="400110"/>
              </a:xfrm>
              <a:prstGeom prst="rect">
                <a:avLst/>
              </a:prstGeom>
              <a:blipFill>
                <a:blip r:embed="rId3"/>
                <a:stretch>
                  <a:fillRect l="-1157" t="-9231" r="-463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117849" y="4908176"/>
            <a:ext cx="5246222" cy="5655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3261312" y="5559474"/>
                <a:ext cx="8708892" cy="506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此項必須為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可得出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𝑟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𝜑</m:t>
                            </m:r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12" y="5559474"/>
                <a:ext cx="8708892" cy="506357"/>
              </a:xfrm>
              <a:prstGeom prst="rect">
                <a:avLst/>
              </a:prstGeom>
              <a:blipFill>
                <a:blip r:embed="rId4"/>
                <a:stretch>
                  <a:fillRect l="-770" b="-12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91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779930" y="404173"/>
                <a:ext cx="10650071" cy="5911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𝑟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zh-TW" alt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𝜑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𝜑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altLang="zh-TW" sz="2000" dirty="0"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𝜑</m:t>
                                          </m:r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zh-TW" alt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dirty="0"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TW" sz="2000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𝜑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)∙(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𝜑</m:t>
                                      </m:r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)∙(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)−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30" y="404173"/>
                <a:ext cx="10650071" cy="5911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284694" y="4908175"/>
            <a:ext cx="242048" cy="39072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8807824" y="4860170"/>
                <a:ext cx="1894132" cy="486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𝜑</m:t>
                              </m:r>
                              <m:r>
                                <a:rPr lang="zh-TW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824" y="4860170"/>
                <a:ext cx="1894132" cy="48673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H="1">
            <a:off x="7917966" y="5103538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200399" y="5675765"/>
            <a:ext cx="591671" cy="4867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6320118" y="5603379"/>
                <a:ext cx="4101353" cy="851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zh-TW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𝜑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𝜑</m:t>
                            </m:r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  <m:sup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lang="en-US" altLang="zh-TW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TW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18" y="5603379"/>
                <a:ext cx="4101353" cy="851067"/>
              </a:xfrm>
              <a:prstGeom prst="rect">
                <a:avLst/>
              </a:prstGeom>
              <a:blipFill>
                <a:blip r:embed="rId4"/>
                <a:stretch>
                  <a:fillRect r="-1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H="1">
            <a:off x="5476351" y="5913728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98" y="241581"/>
            <a:ext cx="4149493" cy="6300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679474" y="557349"/>
                <a:ext cx="4196405" cy="1074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引用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Lemma:</a:t>
                </a:r>
                <a:br>
                  <a:rPr lang="en-US" altLang="zh-TW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若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Y(t)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-measurable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TW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𝑌𝑍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74" y="557349"/>
                <a:ext cx="4196405" cy="1074653"/>
              </a:xfrm>
              <a:prstGeom prst="rect">
                <a:avLst/>
              </a:prstGeom>
              <a:blipFill>
                <a:blip r:embed="rId3"/>
                <a:stretch>
                  <a:fillRect l="-1308" t="-2260" b="-22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360385" y="496389"/>
            <a:ext cx="3726905" cy="4789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699657" y="5516881"/>
            <a:ext cx="1550127" cy="4789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504077" y="6063038"/>
            <a:ext cx="2825569" cy="4789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4590457" y="5716936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329646" y="5516881"/>
            <a:ext cx="274947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卜瓦松分配之特徵函數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5587588" y="6341954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326777" y="6141899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常態分配之特徵函數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6521824" y="4303497"/>
                <a:ext cx="5512525" cy="98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利用上一頁的結果</a:t>
                </a:r>
                <a:endParaRPr lang="en-US" altLang="zh-TW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𝜆𝜂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l-GR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24" y="4303497"/>
                <a:ext cx="5512525" cy="988476"/>
              </a:xfrm>
              <a:prstGeom prst="rect">
                <a:avLst/>
              </a:prstGeom>
              <a:blipFill>
                <a:blip r:embed="rId4"/>
                <a:stretch>
                  <a:fillRect l="-996" t="-30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810435" y="4535658"/>
            <a:ext cx="1156448" cy="4789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 flipH="1" flipV="1">
            <a:off x="6087290" y="4786018"/>
            <a:ext cx="434534" cy="11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0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38200" y="537882"/>
                <a:ext cx="10515600" cy="366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由上式可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知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Y(t)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Q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測度下的特徵函數，故可知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Y(t)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的型式如下：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dirty="0" smtClean="0"/>
                  <a:t>	</a:t>
                </a:r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−∆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−∆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7882"/>
                <a:ext cx="10515600" cy="3667671"/>
              </a:xfrm>
              <a:prstGeom prst="rect">
                <a:avLst/>
              </a:prstGeom>
              <a:blipFill>
                <a:blip r:embed="rId2"/>
                <a:stretch>
                  <a:fillRect l="-696" t="-11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116106" y="3106271"/>
            <a:ext cx="1506070" cy="6454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1292690" y="2718344"/>
                <a:ext cx="2936253" cy="387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𝐵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𝐵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−∆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90" y="2718344"/>
                <a:ext cx="2936253" cy="387927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838200" y="4036156"/>
                <a:ext cx="10515600" cy="215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移項可得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如下：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dirty="0" smtClean="0"/>
                  <a:t>	</a:t>
                </a:r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/>
                <a:endParaRPr lang="en-US" altLang="zh-TW" b="0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6156"/>
                <a:ext cx="10515600" cy="2153603"/>
              </a:xfrm>
              <a:prstGeom prst="rect">
                <a:avLst/>
              </a:prstGeom>
              <a:blipFill>
                <a:blip r:embed="rId4"/>
                <a:stretch>
                  <a:fillRect l="-696" t="-19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28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5124"/>
                <a:ext cx="10515600" cy="63404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Q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測度下房價過程可表示如下：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zh-TW" sz="18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(0)</m:t>
                            </m:r>
                          </m:den>
                        </m:f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加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入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租金項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𝛿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20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s</m:t>
                    </m:r>
                    <m:r>
                      <a:rPr lang="en-US" altLang="zh-TW" sz="220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故修正後的房價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過程可表示如下：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TW" sz="24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(0)</m:t>
                            </m:r>
                          </m:den>
                        </m:f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TW" sz="2200" i="1" dirty="0" smtClean="0"/>
              </a:p>
              <a:p>
                <a:pPr marL="0" indent="0">
                  <a:buNone/>
                </a:pP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為即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期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利率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𝑁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為強度</a:t>
                </a: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:r>
                  <a:rPr lang="el-GR" altLang="zh-TW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𝜑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𝜑</m:t>
                            </m:r>
                          </m:e>
                          <m:sup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000" i="1" dirty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卜瓦松過程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𝑄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為獨立同分配於</a:t>
                </a: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N</a:t>
                </a:r>
                <a:r>
                  <a: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𝐽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𝑄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𝐽</m:t>
                            </m:r>
                          </m:sub>
                        </m:sSub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的隨機變數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數列，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𝐽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𝑄</m:t>
                        </m:r>
                      </m:sup>
                    </m:sSubSup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𝐽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r>
                      <a:rPr lang="zh-TW" altLang="en-US" sz="2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𝜑</m:t>
                    </m:r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𝐽</m:t>
                            </m:r>
                          </m:sub>
                        </m:sSub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𝜂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Sup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𝐽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𝑄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000" i="1" dirty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TW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5124"/>
                <a:ext cx="10515600" cy="6340475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4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模型假設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死亡率採用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Lee-Carter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model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。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x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年齡組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人口在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t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年時的中央死亡率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𝛼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x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年齡組人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口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的死亡率平均曲線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[age-effect]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𝛽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x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年齡組人口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相對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死亡率的變化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速度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[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age-effect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t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年時的死亡率強度  </a:t>
                </a:r>
                <a:r>
                  <a:rPr lang="en-US" altLang="zh-TW" sz="220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[period-effect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𝑒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x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年齡組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人口在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t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年時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的隨機誤差項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1541" b="-7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775202" y="2513784"/>
                <a:ext cx="4476498" cy="543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202" y="2513784"/>
                <a:ext cx="4476498" cy="543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0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評價方法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9860"/>
                <a:ext cx="10515600" cy="50473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保費折現值</a:t>
                </a:r>
                <a:r>
                  <a:rPr lang="en-US" altLang="zh-TW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損失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</a:t>
                </a: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期望折現值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400" b="0" dirty="0" smtClean="0">
                    <a:ea typeface="標楷體" panose="03000509000000000000" pitchFamily="65" charset="-120"/>
                  </a:rPr>
                  <a:t>貸款總額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𝐵𝐴𝐿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𝛼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nary>
                                  <m:nary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𝑑𝑠</m:t>
                                    </m:r>
                                  </m:e>
                                </m:nary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  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  <m:r>
                              <m:rPr>
                                <m:nor/>
                              </m:rPr>
                              <a:rPr lang="zh-TW" altLang="en-US" sz="24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𝐵𝐴𝐿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𝛼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nary>
                                  <m:nary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𝑑𝑠</m:t>
                                    </m:r>
                                  </m:e>
                                </m:nary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  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𝜔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zh-TW" altLang="en-US" sz="24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b="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𝜋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為期初收取的保險費率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𝜋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為每年的保險費率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𝜋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為貸款利率與短期利率的利差</a:t>
                </a:r>
                <a:endPara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為在評價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時被保險人的年紀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𝜔</m:t>
                    </m:r>
                    <m:r>
                      <a:rPr lang="zh-TW" altLang="en-US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為</m:t>
                    </m:r>
                  </m:oMath>
                </a14:m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被保險人最大歲數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𝛼</m:t>
                    </m:r>
                  </m:oMath>
                </a14:m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為每年給付的年金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9860"/>
                <a:ext cx="10515600" cy="5047380"/>
              </a:xfrm>
              <a:blipFill>
                <a:blip r:embed="rId2"/>
                <a:stretch>
                  <a:fillRect l="-754" t="-2174" b="-12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4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𝐵𝐴𝐿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又可在改寫成下式：</a:t>
                </a:r>
                <a:endPara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評價方法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22400" y="2248839"/>
                <a:ext cx="7264400" cy="105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𝐵𝐴𝐿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zh-TW" alt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altLang="zh-TW" sz="2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2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</m:sup>
                          </m:sSup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=1,…,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𝜔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2248839"/>
                <a:ext cx="7264400" cy="1056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22400" y="3728431"/>
                <a:ext cx="5727700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zh-TW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altLang="zh-TW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(1+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,  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zh-TW" altLang="en-US" sz="22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(1+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−1−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…,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nor/>
                                </m:rPr>
                                <a:rPr lang="zh-TW" altLang="en-US" sz="22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3728431"/>
                <a:ext cx="5727700" cy="13459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8200" y="365125"/>
                <a:ext cx="10415415" cy="4752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𝐵𝐴𝐿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𝐵𝐴𝐿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TW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altLang="zh-TW" sz="2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zh-TW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TW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𝛼</m:t>
                                  </m:r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nary>
                                        <m:nary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TW" alt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TW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𝛼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5"/>
                <a:ext cx="10415415" cy="47529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13506"/>
              </p:ext>
            </p:extLst>
          </p:nvPr>
        </p:nvGraphicFramePr>
        <p:xfrm>
          <a:off x="2247900" y="5232329"/>
          <a:ext cx="812799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697106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90527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37528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第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期至第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期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第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期至第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期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第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期至第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期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69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8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0473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168400" y="4241800"/>
            <a:ext cx="2159000" cy="77470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556000" y="4241799"/>
            <a:ext cx="2146300" cy="77470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930900" y="4241798"/>
            <a:ext cx="2133600" cy="7747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168400" y="52323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示意圖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80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評價方法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16100"/>
            <a:ext cx="10515600" cy="4445000"/>
          </a:xfrm>
        </p:spPr>
        <p:txBody>
          <a:bodyPr/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保費折現值可表示如下：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766477" y="2003268"/>
                <a:ext cx="6247223" cy="425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𝐵𝐴𝐿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nary>
                                        <m:nary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TW" alt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nary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77" y="2003268"/>
                <a:ext cx="6247223" cy="4257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59200" y="3822700"/>
            <a:ext cx="3327400" cy="7747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7200901" y="4216400"/>
            <a:ext cx="482599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797801" y="3889515"/>
            <a:ext cx="32624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死亡率過程與利率過程獨立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可分開取期望值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7900" y="5029200"/>
            <a:ext cx="2578100" cy="546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7499386" y="5207000"/>
            <a:ext cx="755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252716" y="4722813"/>
                <a:ext cx="3939284" cy="968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𝐵𝐴𝐿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</m:sup>
                          </m:sSup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716" y="4722813"/>
                <a:ext cx="3939284" cy="968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3759200" y="5345579"/>
            <a:ext cx="584200" cy="546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628268" y="6130664"/>
                <a:ext cx="2523640" cy="550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68" y="6130664"/>
                <a:ext cx="2523640" cy="550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0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模型假設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評價方法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比較結果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9051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625529" y="0"/>
                <a:ext cx="7736733" cy="4867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lang="en-US" altLang="zh-TW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nary>
                                        <m:nary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nary>
                                        <m:nary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nary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−1</m:t>
                          </m:r>
                        </m:sup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den>
                          </m:f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−1</m:t>
                          </m:r>
                        </m:sup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000" i="1" dirty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m:t>(0,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29" y="0"/>
                <a:ext cx="7736733" cy="4867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25529" y="5001841"/>
                <a:ext cx="6453912" cy="1841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2200" dirty="0">
                    <a:ea typeface="標楷體" panose="03000509000000000000" pitchFamily="65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zh-TW" altLang="en-US" sz="22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𝐵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為在時間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 </a:t>
                </a:r>
                <a:r>
                  <a:rPr lang="en-US" altLang="zh-TW" sz="2200" dirty="0">
                    <a:ea typeface="標楷體" panose="03000509000000000000" pitchFamily="65" charset="-120"/>
                  </a:rPr>
                  <a:t>money</a:t>
                </a:r>
                <a:r>
                  <a:rPr lang="zh-TW" altLang="en-US" sz="2200" dirty="0">
                    <a:ea typeface="標楷體" panose="03000509000000000000" pitchFamily="65" charset="-120"/>
                  </a:rPr>
                  <a:t> </a:t>
                </a:r>
                <a:r>
                  <a:rPr lang="en-US" altLang="zh-TW" sz="2200" dirty="0">
                    <a:ea typeface="標楷體" panose="03000509000000000000" pitchFamily="65" charset="-120"/>
                  </a:rPr>
                  <a:t>market</a:t>
                </a:r>
                <a:r>
                  <a:rPr lang="zh-TW" altLang="en-US" sz="2200" dirty="0">
                    <a:ea typeface="標楷體" panose="03000509000000000000" pitchFamily="65" charset="-120"/>
                  </a:rPr>
                  <a:t> </a:t>
                </a:r>
                <a:r>
                  <a:rPr lang="en-US" altLang="zh-TW" sz="2200" dirty="0">
                    <a:ea typeface="標楷體" panose="03000509000000000000" pitchFamily="65" charset="-120"/>
                  </a:rPr>
                  <a:t>account</a:t>
                </a:r>
              </a:p>
              <a:p>
                <a:r>
                  <a:rPr lang="en-US" altLang="zh-TW" sz="2200" dirty="0">
                    <a:ea typeface="標楷體" panose="03000509000000000000" pitchFamily="65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zh-TW" altLang="en-US" sz="22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2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P</m:t>
                    </m:r>
                    <m:r>
                      <m:rPr>
                        <m:nor/>
                      </m:rPr>
                      <a: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m:t>(0,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為零息債券在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到期時的價格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22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歲存活到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期之機率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29" y="5001841"/>
                <a:ext cx="6453912" cy="1841979"/>
              </a:xfrm>
              <a:prstGeom prst="rect">
                <a:avLst/>
              </a:prstGeom>
              <a:blipFill>
                <a:blip r:embed="rId4"/>
                <a:stretch>
                  <a:fillRect l="-1229" t="-23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118100" y="1219201"/>
            <a:ext cx="2324100" cy="533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7651785" y="1516705"/>
            <a:ext cx="102862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889999" y="1219201"/>
                <a:ext cx="2570960" cy="424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0~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拆解成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0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999" y="1219201"/>
                <a:ext cx="2570960" cy="424796"/>
              </a:xfrm>
              <a:prstGeom prst="rect">
                <a:avLst/>
              </a:prstGeom>
              <a:blipFill>
                <a:blip r:embed="rId5"/>
                <a:stretch>
                  <a:fillRect l="-2370" t="-7143" b="-1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8001000" y="2329798"/>
            <a:ext cx="1054100" cy="10738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9201186" y="2882900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9975886" y="2670502"/>
            <a:ext cx="12105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兩兩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評價方法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68430"/>
            <a:ext cx="10515600" cy="5249870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損失的期望折現值則可表示如下：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98612" y="1603376"/>
                <a:ext cx="9659414" cy="413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altLang="zh-TW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𝐵𝐴𝐿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標楷體" panose="03000509000000000000" pitchFamily="65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標楷體" panose="03000509000000000000" pitchFamily="65" charset="-12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標楷體" panose="03000509000000000000" pitchFamily="65" charset="-12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+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𝐵𝐴𝐿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標楷體" panose="03000509000000000000" pitchFamily="65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標楷體" panose="03000509000000000000" pitchFamily="65" charset="-12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標楷體" panose="03000509000000000000" pitchFamily="65" charset="-12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+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altLang="zh-TW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1603376"/>
                <a:ext cx="9659414" cy="4139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206500" y="365125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5613400" y="5263205"/>
            <a:ext cx="102862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797147" y="5063150"/>
            <a:ext cx="12105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計算此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</a:p>
        </p:txBody>
      </p:sp>
      <p:sp>
        <p:nvSpPr>
          <p:cNvPr id="22" name="矩形 21"/>
          <p:cNvSpPr/>
          <p:nvPr/>
        </p:nvSpPr>
        <p:spPr>
          <a:xfrm>
            <a:off x="4635500" y="4996155"/>
            <a:ext cx="673100" cy="4671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4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證明推導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C</m:t>
                    </m:r>
                    <m:d>
                      <m:dPr>
                        <m:ctrlPr>
                          <a:rPr lang="en-US" altLang="zh-TW" sz="22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2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𝐸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𝐵𝐴𝐿</m:t>
                                    </m:r>
                                    <m:d>
                                      <m:dPr>
                                        <m:ctrlP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+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𝐸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𝐵𝐴𝐿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𝐸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zh-TW" altLang="en-US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1000" dirty="0" smtClean="0"/>
              </a:p>
              <a:p>
                <a:pPr marL="0" indent="0">
                  <a:buNone/>
                </a:pP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先計算第一項，可改寫成下式：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5972174" y="1835150"/>
            <a:ext cx="301626" cy="349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673974" y="1835150"/>
            <a:ext cx="301626" cy="349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430699" y="1429269"/>
                <a:ext cx="2850075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1  ,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𝐵𝐴𝐿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0  ,       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699" y="1429269"/>
                <a:ext cx="2850075" cy="811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39900" y="2982683"/>
                <a:ext cx="6743700" cy="382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𝐵𝐴𝐿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limLow>
                        <m:limLow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900" y="2982683"/>
                <a:ext cx="6743700" cy="3829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 flipH="1">
            <a:off x="7480371" y="3833134"/>
            <a:ext cx="102862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8547100" y="3608831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應用雙重期望值定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</a:p>
        </p:txBody>
      </p:sp>
      <p:sp>
        <p:nvSpPr>
          <p:cNvPr id="10" name="矩形 9"/>
          <p:cNvSpPr/>
          <p:nvPr/>
        </p:nvSpPr>
        <p:spPr>
          <a:xfrm>
            <a:off x="3771900" y="3397080"/>
            <a:ext cx="3505200" cy="8236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340100" y="5919682"/>
            <a:ext cx="3098800" cy="8236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907085" y="6166142"/>
            <a:ext cx="1236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計算此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6762785" y="6393505"/>
            <a:ext cx="102862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57300" y="482600"/>
                <a:ext cx="9491766" cy="6354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𝐵𝐴𝐿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)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p>
                                      </m:sSubSup>
                                    </m:e>
                                  </m:nary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</m:e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TW" altLang="en-US" sz="20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82600"/>
                <a:ext cx="9491766" cy="6354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5588000" y="2683479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測度下的房價過程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14700" y="3200400"/>
            <a:ext cx="5638800" cy="546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953500" y="5671210"/>
            <a:ext cx="1270000" cy="6152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198792" y="5702290"/>
                <a:ext cx="2041321" cy="1079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代換，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服從標準常態分配</a:t>
                </a:r>
                <a:endParaRPr lang="en-US" altLang="zh-TW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792" y="5702290"/>
                <a:ext cx="2041321" cy="1079270"/>
              </a:xfrm>
              <a:prstGeom prst="rect">
                <a:avLst/>
              </a:prstGeom>
              <a:blipFill>
                <a:blip r:embed="rId3"/>
                <a:stretch>
                  <a:fillRect l="-896" r="-2687" b="-8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862335" y="4151579"/>
                <a:ext cx="1773462" cy="863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分子分母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nary>
                          <m:nary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</m:t>
                            </m:r>
                          </m:e>
                        </m:nary>
                      </m:sup>
                    </m:sSup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相消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335" y="4151579"/>
                <a:ext cx="1773462" cy="863250"/>
              </a:xfrm>
              <a:prstGeom prst="rect">
                <a:avLst/>
              </a:prstGeom>
              <a:blipFill>
                <a:blip r:embed="rId4"/>
                <a:stretch>
                  <a:fillRect l="-3780" t="-3521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H="1">
            <a:off x="8718585" y="4679005"/>
            <a:ext cx="102862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74700" y="330200"/>
                <a:ext cx="11581247" cy="487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r>
                        <a:rPr lang="en-US" altLang="zh-TW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TW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19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altLang="zh-TW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  <m:r>
                                    <a:rPr lang="en-US" altLang="zh-TW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TW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9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TW" altLang="en-US" sz="19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19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19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sz="1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r>
                        <a:rPr lang="en-US" altLang="zh-TW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19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altLang="zh-TW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9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19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sz="1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r>
                        <a:rPr lang="en-US" altLang="zh-TW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19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altLang="zh-TW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9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9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TW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TW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altLang="zh-TW" sz="19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30200"/>
                <a:ext cx="11581247" cy="4870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9728200" y="2263678"/>
            <a:ext cx="2247900" cy="9367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0132357" y="1894346"/>
            <a:ext cx="182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服從常態分配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8000" y="2413000"/>
            <a:ext cx="508000" cy="520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197458" y="1894346"/>
            <a:ext cx="273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常數項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至不等式左邊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51000" y="765078"/>
            <a:ext cx="1866900" cy="10256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981200" y="330200"/>
                <a:ext cx="2492286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之機率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30200"/>
                <a:ext cx="2492286" cy="424796"/>
              </a:xfrm>
              <a:prstGeom prst="rect">
                <a:avLst/>
              </a:prstGeom>
              <a:blipFill>
                <a:blip r:embed="rId3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7113493" y="4491319"/>
            <a:ext cx="1504441" cy="7093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92577" y="5456277"/>
                <a:ext cx="4617611" cy="468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d>
                      <m:d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，故變異數可直接相加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577" y="5456277"/>
                <a:ext cx="4617611" cy="468270"/>
              </a:xfrm>
              <a:prstGeom prst="rect">
                <a:avLst/>
              </a:prstGeom>
              <a:blipFill>
                <a:blip r:embed="rId4"/>
                <a:stretch>
                  <a:fillRect l="-1319" r="-396" b="-16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02886" y="292100"/>
                <a:ext cx="6672339" cy="2818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r>
                        <a:rPr lang="en-US" altLang="zh-TW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19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altLang="zh-TW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altLang="zh-TW" sz="1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𝑚𝑗</m:t>
                          </m:r>
                        </m:sub>
                      </m:sSub>
                      <m:r>
                        <a:rPr lang="en-US" altLang="zh-TW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1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19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altLang="zh-TW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86" y="292100"/>
                <a:ext cx="6672339" cy="2818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404623" y="3817182"/>
                <a:ext cx="7241835" cy="2955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zh-TW" altLang="en-US" sz="2200" dirty="0" smtClean="0"/>
                  <a:t>        </a:t>
                </a:r>
                <a:r>
                  <a:rPr lang="en-US" altLang="zh-TW" sz="2200" dirty="0" smtClean="0"/>
                  <a:t>,</a:t>
                </a:r>
                <a:r>
                  <a:rPr lang="zh-TW" altLang="en-US" sz="2200" dirty="0" smtClean="0"/>
                  <a:t>  </a:t>
                </a:r>
                <a:r>
                  <a:rPr lang="en-US" altLang="zh-TW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𝑚𝑗</m:t>
                            </m:r>
                          </m:sub>
                        </m:sSub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𝑚𝑗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2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acc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2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2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22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2200" dirty="0" smtClean="0"/>
                  <a:t>   </a:t>
                </a:r>
                <a:r>
                  <a:rPr lang="en-US" altLang="zh-TW" sz="2200" dirty="0" smtClean="0"/>
                  <a:t>,</a:t>
                </a:r>
                <a:r>
                  <a:rPr lang="zh-TW" alt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𝜙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()</m:t>
                    </m:r>
                  </m:oMath>
                </a14:m>
                <a:r>
                  <a:rPr lang="zh-TW" altLang="en-US" sz="2200" dirty="0"/>
                  <a:t>為常態分配之</a:t>
                </a:r>
                <a:r>
                  <a:rPr lang="en-US" altLang="zh-TW" sz="2200" dirty="0" err="1" smtClean="0"/>
                  <a:t>cdf</a:t>
                </a:r>
                <a:endParaRPr lang="zh-TW" altLang="en-US" sz="2200" dirty="0"/>
              </a:p>
              <a:p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23" y="3817182"/>
                <a:ext cx="7241835" cy="2955296"/>
              </a:xfrm>
              <a:prstGeom prst="rect">
                <a:avLst/>
              </a:prstGeom>
              <a:blipFill>
                <a:blip r:embed="rId4"/>
                <a:stretch>
                  <a:fillRect l="-1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3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76300" y="406400"/>
                <a:ext cx="10490200" cy="627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)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p>
                                      </m:sSubSup>
                                    </m:e>
                                  </m:nary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den>
                          </m:f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p>
                                      </m:sSubSup>
                                    </m:e>
                                  </m:nary>
                                </m:sup>
                              </m:sSup>
                            </m:e>
                          </m:d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</m:e>
                              </m:nary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406400"/>
                <a:ext cx="10490200" cy="62749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876300" y="406400"/>
            <a:ext cx="378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計算第二項，可改寫如下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751209" y="2148674"/>
                <a:ext cx="3106270" cy="1391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𝑄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測度轉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𝑅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</a:t>
                </a:r>
                <a:endPara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𝑑𝑅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𝑑𝑄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𝐻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2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209" y="2148674"/>
                <a:ext cx="3106270" cy="1391407"/>
              </a:xfrm>
              <a:prstGeom prst="rect">
                <a:avLst/>
              </a:prstGeom>
              <a:blipFill>
                <a:blip r:embed="rId3"/>
                <a:stretch>
                  <a:fillRect l="-589" t="-21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924301" y="4445000"/>
            <a:ext cx="647699" cy="317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365374" y="4001096"/>
                <a:ext cx="2170209" cy="443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移至此處</a:t>
                </a:r>
                <a:endPara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74" y="4001096"/>
                <a:ext cx="2170209" cy="443904"/>
              </a:xfrm>
              <a:prstGeom prst="rect">
                <a:avLst/>
              </a:prstGeom>
              <a:blipFill>
                <a:blip r:embed="rId4"/>
                <a:stretch>
                  <a:fillRect t="-2740" r="-2247" b="-178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肘形接點 2"/>
          <p:cNvCxnSpPr/>
          <p:nvPr/>
        </p:nvCxnSpPr>
        <p:spPr>
          <a:xfrm rot="10800000" flipV="1">
            <a:off x="8260230" y="2844377"/>
            <a:ext cx="372782" cy="343222"/>
          </a:xfrm>
          <a:prstGeom prst="bentConnector3">
            <a:avLst>
              <a:gd name="adj1" fmla="val 10050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55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8200" y="571500"/>
                <a:ext cx="10490200" cy="528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dirty="0" smtClean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10490200" cy="5281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763809" y="3423271"/>
                <a:ext cx="2257862" cy="13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𝑅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測度轉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𝑅</m:t>
                        </m:r>
                      </m:e>
                    </m:acc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</a:t>
                </a:r>
                <a:endPara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zh-TW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𝑑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𝑅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𝑗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𝑘</m:t>
                              </m:r>
                            </m:e>
                          </m:rad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𝑍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zh-TW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809" y="3423271"/>
                <a:ext cx="2257862" cy="1376852"/>
              </a:xfrm>
              <a:prstGeom prst="rect">
                <a:avLst/>
              </a:prstGeom>
              <a:blipFill>
                <a:blip r:embed="rId3"/>
                <a:stretch>
                  <a:fillRect t="-2222" b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 flipH="1" flipV="1">
            <a:off x="8956871" y="4062605"/>
            <a:ext cx="600255" cy="18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415279" y="4492443"/>
                <a:ext cx="2309735" cy="567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𝜂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Sup>
                            <m:sSubSup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TW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79" y="4492443"/>
                <a:ext cx="2309735" cy="567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010374" y="5059714"/>
            <a:ext cx="1076226" cy="5536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118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00100" y="635000"/>
                <a:ext cx="10515600" cy="559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i="1">
                                                  <a:latin typeface="Cambria Math" panose="02040503050406030204" pitchFamily="18" charset="0"/>
                                                  <a:ea typeface="標楷體" panose="03000509000000000000" pitchFamily="65" charset="-12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i="1">
                                                  <a:latin typeface="Cambria Math" panose="02040503050406030204" pitchFamily="18" charset="0"/>
                                                  <a:ea typeface="標楷體" panose="03000509000000000000" pitchFamily="65" charset="-12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nary>
                        <m:nary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𝐸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𝑅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limLow>
                        <m:limLow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𝐸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𝑅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𝑃𝑟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</m:t>
                                      </m:r>
                                      <m:f>
                                        <m:f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635000"/>
                <a:ext cx="10515600" cy="5595443"/>
              </a:xfrm>
              <a:prstGeom prst="rect">
                <a:avLst/>
              </a:prstGeom>
              <a:blipFill>
                <a:blip r:embed="rId2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438899" y="2466400"/>
            <a:ext cx="5626101" cy="9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314260" y="1971619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應用雙重期望值定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</a:p>
        </p:txBody>
      </p:sp>
      <p:sp>
        <p:nvSpPr>
          <p:cNvPr id="7" name="矩形 6"/>
          <p:cNvSpPr/>
          <p:nvPr/>
        </p:nvSpPr>
        <p:spPr>
          <a:xfrm>
            <a:off x="6820472" y="5285800"/>
            <a:ext cx="3377628" cy="8236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0981412" y="5497550"/>
            <a:ext cx="12105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計算此項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10393196" y="5697605"/>
            <a:ext cx="58821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2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12800" y="615456"/>
                <a:ext cx="10490200" cy="5458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)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p>
                                      </m:sSubSup>
                                    </m:e>
                                  </m:nary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</m:den>
                          </m:f>
                        </m: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</m:e>
                              </m:nary>
                            </m:sup>
                          </m:sSup>
                        </m: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altLang="zh-TW" sz="2000" dirty="0"/>
                            <m:t> </m:t>
                          </m:r>
                        </m: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615456"/>
                <a:ext cx="10490200" cy="54580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604572" y="5249943"/>
            <a:ext cx="1853628" cy="693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156700" y="3379869"/>
                <a:ext cx="3126112" cy="7382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b="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</a:t>
                </a:r>
                <a:r>
                  <a:rPr lang="en-US" altLang="zh-TW" sz="2000" b="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R</a:t>
                </a:r>
                <a:r>
                  <a:rPr lang="zh-TW" altLang="en-US" sz="2000" b="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測度下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但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𝑅</m:t>
                        </m:r>
                      </m:e>
                    </m:acc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測度下則否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700" y="3379869"/>
                <a:ext cx="3126112" cy="738215"/>
              </a:xfrm>
              <a:prstGeom prst="rect">
                <a:avLst/>
              </a:prstGeom>
              <a:blipFill>
                <a:blip r:embed="rId3"/>
                <a:stretch>
                  <a:fillRect l="-1949" t="-63115" b="-55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37135" y="6004914"/>
                <a:ext cx="3187539" cy="453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20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135" y="6004914"/>
                <a:ext cx="3187539" cy="453457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9156700" y="4292600"/>
            <a:ext cx="228600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835349" y="5412622"/>
            <a:ext cx="578651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788906" y="4660900"/>
                <a:ext cx="2403094" cy="713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b="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</a:t>
                </a:r>
                <a:r>
                  <a:rPr lang="en-US" altLang="zh-TW" sz="2000" b="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R</a:t>
                </a:r>
                <a:r>
                  <a:rPr lang="zh-TW" altLang="en-US" sz="2000" b="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但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𝑅</m:t>
                        </m:r>
                      </m:e>
                    </m:acc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測度下則否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906" y="4660900"/>
                <a:ext cx="2403094" cy="713465"/>
              </a:xfrm>
              <a:prstGeom prst="rect">
                <a:avLst/>
              </a:prstGeom>
              <a:blipFill>
                <a:blip r:embed="rId5"/>
                <a:stretch>
                  <a:fillRect l="-2792" t="-5128" b="-145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65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反向抵押貸款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(Reverse Mortgage)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，簡稱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RM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，可提供高齡化人口所帶來的財政及社會福利問題之解決方案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老年人可利用擁有的房屋抵押向銀行借貸金錢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RM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支付型態可分為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種：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Lump-sum(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一次給付型）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Line of credit(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信用帳戶型）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Term(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定期給付型）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Tenure(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終身給付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Modified term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信用帳戶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定期給付型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Modified tenure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信用帳戶型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終身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給付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本篇研究的是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Reverse Annuity Mortgage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簡稱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RAM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，為一種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Tenure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型的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RM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416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27100" y="965200"/>
                <a:ext cx="10196702" cy="4523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</m:e>
                          </m:d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𝑅</m:t>
                                  </m:r>
                                </m:e>
                              </m:acc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acc>
                                    <m:accPr>
                                      <m:chr m:val="̃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𝑅</m:t>
                                      </m:r>
                                    </m:e>
                                  </m:acc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965200"/>
                <a:ext cx="10196702" cy="45234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9146997" y="1572238"/>
            <a:ext cx="1302540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146997" y="603002"/>
                <a:ext cx="2573948" cy="784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n-US" altLang="zh-TW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0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在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acc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𝑅</m:t>
                        </m:r>
                      </m:e>
                    </m:acc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997" y="603002"/>
                <a:ext cx="2573948" cy="784510"/>
              </a:xfrm>
              <a:prstGeom prst="rect">
                <a:avLst/>
              </a:prstGeom>
              <a:blipFill>
                <a:blip r:embed="rId3"/>
                <a:stretch>
                  <a:fillRect l="-2364" r="-236" b="-13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183661" y="3183401"/>
                <a:ext cx="2401298" cy="439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661" y="3183401"/>
                <a:ext cx="2401298" cy="439479"/>
              </a:xfrm>
              <a:prstGeom prst="rect">
                <a:avLst/>
              </a:prstGeom>
              <a:blipFill>
                <a:blip r:embed="rId4"/>
                <a:stretch>
                  <a:fillRect t="-2778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8183661" y="2558642"/>
            <a:ext cx="834504" cy="4416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62824" y="4719950"/>
            <a:ext cx="1625358" cy="655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62824" y="5631140"/>
                <a:ext cx="4647619" cy="471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𝑅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，故變異數可直接相加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24" y="5631140"/>
                <a:ext cx="4647619" cy="471026"/>
              </a:xfrm>
              <a:prstGeom prst="rect">
                <a:avLst/>
              </a:prstGeom>
              <a:blipFill>
                <a:blip r:embed="rId5"/>
                <a:stretch>
                  <a:fillRect l="-1311" t="-2597" r="-393" b="-16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464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65200" y="90725"/>
                <a:ext cx="10490200" cy="665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sup>
                                  </m:sSub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=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𝑃𝑟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𝑅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𝑚𝑗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𝜙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90725"/>
                <a:ext cx="10490200" cy="6652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97224" y="4640432"/>
                <a:ext cx="5758176" cy="2103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zh-TW" altLang="en-US" dirty="0" smtClean="0"/>
                  <a:t>    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𝑚𝑗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𝑚𝑗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	,</a:t>
                </a:r>
                <a:r>
                  <a:rPr lang="zh-TW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𝜙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r>
                  <a:rPr lang="zh-TW" altLang="en-US" dirty="0" smtClean="0"/>
                  <a:t>為常態分配之</a:t>
                </a:r>
                <a:r>
                  <a:rPr lang="en-US" altLang="zh-TW" dirty="0" err="1" smtClean="0"/>
                  <a:t>cdf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224" y="4640432"/>
                <a:ext cx="5758176" cy="2103268"/>
              </a:xfrm>
              <a:prstGeom prst="rect">
                <a:avLst/>
              </a:prstGeom>
              <a:blipFill>
                <a:blip r:embed="rId3"/>
                <a:stretch>
                  <a:fillRect l="-11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946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將</a:t>
                </a:r>
                <a:r>
                  <a:rPr lang="zh-TW" altLang="en-US" sz="2400" dirty="0" smtClean="0">
                    <a:ea typeface="標楷體" panose="03000509000000000000" pitchFamily="65" charset="-120"/>
                  </a:rPr>
                  <a:t>第一項與第二項的結果帶回原式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C</m:t>
                    </m:r>
                    <m:d>
                      <m:d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 smtClean="0">
                    <a:ea typeface="標楷體" panose="03000509000000000000" pitchFamily="65" charset="-120"/>
                  </a:rPr>
                  <a:t>故可得如下結果</a:t>
                </a: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endParaRPr lang="en-US" altLang="zh-TW" sz="2400" b="0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endParaRPr lang="en-US" altLang="zh-TW" sz="2400" b="0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dirty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C</m:t>
                      </m:r>
                      <m:d>
                        <m:d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𝐵𝐴𝐿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𝑚𝑗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zh-TW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sup>
                              </m:sSup>
                              <m:nary>
                                <m:naryPr>
                                  <m:chr m:val="∑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𝑚𝑗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201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方法比較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傳統的蒙地卡羅模擬法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若利率採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CIR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model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，則封閉解不存在</a:t>
                </a:r>
                <a:r>
                  <a:rPr lang="zh-TW" altLang="en-US" sz="2200" dirty="0" smtClean="0">
                    <a:latin typeface="PMingLiU" panose="02020500000000000000" pitchFamily="18" charset="-120"/>
                    <a:ea typeface="PMingLiU" panose="02020500000000000000" pitchFamily="18" charset="-120"/>
                  </a:rPr>
                  <a:t>。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由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於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和利率與房價有關，所以必須產生兩條路徑模擬利率與房價</a:t>
                </a:r>
                <a:r>
                  <a:rPr lang="zh-TW" altLang="en-US" sz="2200" dirty="0" smtClean="0">
                    <a:latin typeface="PMingLiU" panose="02020500000000000000" pitchFamily="18" charset="-120"/>
                    <a:ea typeface="PMingLiU" panose="02020500000000000000" pitchFamily="18" charset="-120"/>
                  </a:rPr>
                  <a:t>。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endParaRPr lang="en-US" altLang="zh-TW" dirty="0" smtClean="0"/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本篇維度縮減的方法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Step1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：從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𝐵𝐴𝐿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/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𝐵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各模擬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出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m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個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只跟利率有關的隨機數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𝑚𝑗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𝑚𝑗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。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Step2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𝑚𝑗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𝑚𝑗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代入封閉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解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。 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457200" lvl="1" indent="0">
                  <a:buNone/>
                </a:pP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3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700"/>
                <a:ext cx="10515600" cy="48942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𝑚𝑗</m:t>
                        </m:r>
                      </m:sub>
                    </m:sSub>
                    <m:r>
                      <a:rPr lang="en-US" altLang="zh-TW" sz="2200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,  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𝑚𝑗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~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𝐵𝐴𝐿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nary>
                                  <m:nary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𝑑𝑠</m:t>
                                    </m:r>
                                  </m:e>
                                </m:nary>
                              </m:sup>
                            </m:sSup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nary>
                              <m:nary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𝑑𝑠</m:t>
                                </m:r>
                              </m:e>
                            </m:nary>
                          </m:sup>
                        </m:sSup>
                      </m:den>
                    </m:f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=0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𝑗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p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p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</m:t>
                            </m:r>
                          </m:e>
                        </m:nary>
                      </m:sup>
                    </m:sSup>
                  </m:oMath>
                </a14:m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在風險中立測度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Q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下，利率的動態過程：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acc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𝑅</m:t>
                        </m:r>
                      </m:e>
                    </m:acc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測度下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，利率的動態過程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200" dirty="0">
                  <a:ea typeface="標楷體" panose="03000509000000000000" pitchFamily="65" charset="-120"/>
                </a:endParaRPr>
              </a:p>
              <a:p>
                <a:r>
                  <a:rPr lang="zh-TW" altLang="en-US" sz="2200" dirty="0" smtClean="0">
                    <a:ea typeface="標楷體" panose="03000509000000000000" pitchFamily="65" charset="-120"/>
                  </a:rPr>
                  <a:t>透過上述兩式，即可模擬出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𝑚𝑗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𝑚𝑗</m:t>
                        </m:r>
                      </m:sub>
                    </m:sSub>
                  </m:oMath>
                </a14:m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zh-TW" altLang="en-US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700"/>
                <a:ext cx="10515600" cy="4894263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9446606" y="1524000"/>
            <a:ext cx="385291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446606" y="1116568"/>
            <a:ext cx="161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只跟利率有關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563235" y="3368820"/>
                <a:ext cx="7984177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35" y="3368820"/>
                <a:ext cx="7984177" cy="506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563235" y="4668017"/>
                <a:ext cx="10515600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ra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sup>
                      </m:sSubSup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35" y="4668017"/>
                <a:ext cx="10515600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3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5331"/>
                <a:ext cx="10515600" cy="6068416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在風險中立測度</a:t>
                </a: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Q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下，標準布朗運動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d</m:t>
                    </m:r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𝑊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𝑄</m:t>
                        </m:r>
                      </m:sup>
                    </m:sSubSup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𝑑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𝑊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𝜗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𝑟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𝑟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)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𝑑𝑡</m:t>
                    </m:r>
                  </m:oMath>
                </a14:m>
                <a:endParaRPr lang="en-US" altLang="zh-TW" sz="2000" dirty="0" smtClean="0"/>
              </a:p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故</a:t>
                </a:r>
                <a:endParaRPr lang="en-US" altLang="zh-TW" sz="2400" dirty="0" smtClean="0"/>
              </a:p>
              <a:p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利率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的動態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過程如下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−1)∆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altLang="zh-TW" sz="2000" dirty="0" smtClean="0">
                  <a:latin typeface="Cambria Math" panose="02040503050406030204" pitchFamily="18" charset="0"/>
                </a:endParaRPr>
              </a:p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</a:t>
                </a: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endPara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ea typeface="標楷體" panose="03000509000000000000" pitchFamily="65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𝜗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為風險溢酬 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𝜅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𝑄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𝜅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𝜅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𝜗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為標準常態</a:t>
                </a:r>
                <a:r>
                  <a:rPr lang="en-US" altLang="zh-TW" sz="2000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r.v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n=1,2,…,</a:t>
                </a:r>
                <a:r>
                  <a:rPr lang="en-US" altLang="zh-TW" sz="2000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𝜔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zh-TW" altLang="en-US" sz="2000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5331"/>
                <a:ext cx="10515600" cy="6068416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00961" y="1074134"/>
                <a:ext cx="6098797" cy="203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d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𝑟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𝜅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𝜅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000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d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𝑄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𝑟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𝑟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(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)</m:t>
                                  </m:r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US" altLang="zh-TW" sz="2000" dirty="0"/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m:rPr>
                          <m:sty m:val="p"/>
                        </m:rPr>
                        <a:rPr lang="en-US" altLang="zh-TW" sz="200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d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𝜅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)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𝑑𝑡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m:rPr>
                          <m:sty m:val="p"/>
                        </m:rPr>
                        <a:rPr lang="en-US" altLang="zh-TW" sz="200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d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𝑄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961" y="1074134"/>
                <a:ext cx="6098797" cy="2036135"/>
              </a:xfrm>
              <a:prstGeom prst="rect">
                <a:avLst/>
              </a:prstGeom>
              <a:blipFill>
                <a:blip r:embed="rId3"/>
                <a:stretch>
                  <a:fillRect b="-2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57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比</a:t>
            </a:r>
            <a:r>
              <a:rPr lang="zh-TW" altLang="en-US" dirty="0"/>
              <a:t>較</a:t>
            </a:r>
            <a:r>
              <a:rPr lang="zh-TW" altLang="en-US" dirty="0" smtClean="0"/>
              <a:t>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4079" y="1825625"/>
            <a:ext cx="54438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結論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BAL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altLang="zh-TW" i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 i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B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j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只跟利率過程有關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，因此本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篇方法可將模擬的維度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從二維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利率與房價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降至一維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利率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，評價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結果較蒙地卡羅法準確。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56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模型假設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利率採用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CIR model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，可以避免產生負的利率。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𝜅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為回復速度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𝜃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為長期利率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為瞬時波動度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457200" lvl="1" indent="0">
                  <a:buNone/>
                </a:pPr>
                <a:endParaRPr lang="en-US" altLang="zh-TW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  <a:p>
                <a:pPr marL="457200" lvl="1" indent="0">
                  <a:buNone/>
                </a:pPr>
                <a:r>
                  <a:rPr lang="en-US" altLang="zh-TW" dirty="0" smtClean="0">
                    <a:latin typeface="PMingLiU" panose="02020500000000000000" pitchFamily="18" charset="-120"/>
                    <a:ea typeface="PMingLiU" panose="02020500000000000000" pitchFamily="18" charset="-120"/>
                  </a:rPr>
                  <a:t>	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743771" y="2460561"/>
                <a:ext cx="6178718" cy="596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6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TW" sz="26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𝜅</m:t>
                          </m:r>
                        </m:e>
                        <m:sub>
                          <m:r>
                            <a:rPr lang="en-US" altLang="zh-TW" sz="26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zh-TW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6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sz="2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n-US" altLang="zh-TW" sz="26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771" y="2460561"/>
                <a:ext cx="6178718" cy="596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5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模型假設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假設房價服從具有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Jump process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的對數常態分配。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其中：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𝜇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𝐻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為房屋的年報酬率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𝜎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為波動度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𝑁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為強度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𝜆</m:t>
                    </m:r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卜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瓦松過程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為獨立同分配於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𝜃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200" i="1" dirty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zh-TW" altLang="en-US" sz="2200" i="1" dirty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𝐽</m:t>
                            </m:r>
                          </m:sub>
                        </m:sSub>
                      </m:e>
                      <m:sup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的隨機變數數列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𝜂</m:t>
                    </m:r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為一修正項，其值為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 dirty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TW" sz="2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  <a:blipFill>
                <a:blip r:embed="rId2"/>
                <a:stretch>
                  <a:fillRect l="-754" t="-21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291872" y="2370136"/>
                <a:ext cx="8515828" cy="1259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den>
                          </m:f>
                        </m:e>
                      </m:d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zh-TW" altLang="el-G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872" y="2370136"/>
                <a:ext cx="8515828" cy="1259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624410" y="5727295"/>
            <a:ext cx="1848544" cy="4789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5827586" y="6006211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566775" y="5806156"/>
                <a:ext cx="5414554" cy="502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nary>
                          <m:naryPr>
                            <m:chr m:val="∑"/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l-GR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zh-TW" alt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滿足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martingale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性質，見下頁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證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明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775" y="5806156"/>
                <a:ext cx="5414554" cy="502189"/>
              </a:xfrm>
              <a:prstGeom prst="rect">
                <a:avLst/>
              </a:prstGeom>
              <a:blipFill>
                <a:blip r:embed="rId4"/>
                <a:stretch>
                  <a:fillRect r="-338" b="-204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1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43753" y="242046"/>
                <a:ext cx="11443447" cy="64680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nary>
                          <m:naryPr>
                            <m:chr m:val="∑"/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l-GR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zh-TW" alt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2200" dirty="0" smtClean="0"/>
                  <a:t> is martingale,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altLang="zh-TW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TW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TW" sz="2200" dirty="0" smtClean="0"/>
                  <a:t> is </a:t>
                </a:r>
                <a:r>
                  <a:rPr lang="en-US" altLang="zh-TW" sz="2200" dirty="0" err="1" smtClean="0"/>
                  <a:t>mgf</a:t>
                </a:r>
                <a:r>
                  <a:rPr lang="en-US" altLang="zh-TW" sz="22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proof:</a:t>
                </a:r>
                <a:endParaRPr lang="en-US" altLang="zh-TW" sz="1800" dirty="0"/>
              </a:p>
              <a:p>
                <a:pPr marL="457200" lvl="1" indent="0">
                  <a:buNone/>
                </a:pPr>
                <a:r>
                  <a:rPr lang="en-US" altLang="zh-TW" sz="2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zh-TW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sz="2200" dirty="0" smtClean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zh-TW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zh-TW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1∗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l-GR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p>
                                </m:e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e>
                          </m:nary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e>
                          </m:nary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753" y="242046"/>
                <a:ext cx="11443447" cy="6468035"/>
              </a:xfrm>
              <a:blipFill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607352" y="3355039"/>
            <a:ext cx="638308" cy="24877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4230384" y="3498331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48490" y="3108141"/>
                <a:ext cx="4118239" cy="735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en-US" sz="20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+mn-ea"/>
                  </a:rPr>
                  <a:t>可移除</a:t>
                </a:r>
                <a:endParaRPr lang="en-US" altLang="zh-TW" sz="2000" dirty="0" smtClean="0">
                  <a:solidFill>
                    <a:srgbClr val="FF0000"/>
                  </a:solidFill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zh-TW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+mn-ea"/>
                  </a:rPr>
                  <a:t>相同分配</a:t>
                </a:r>
                <a:endParaRPr lang="zh-TW" altLang="en-US" sz="2000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490" y="3108141"/>
                <a:ext cx="4118239" cy="735842"/>
              </a:xfrm>
              <a:prstGeom prst="rect">
                <a:avLst/>
              </a:prstGeom>
              <a:blipFill>
                <a:blip r:embed="rId3"/>
                <a:stretch>
                  <a:fillRect l="-444" t="-4959" r="-740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91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89965" y="497541"/>
                <a:ext cx="11443447" cy="5661212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nary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zh-TW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altLang="zh-TW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965" y="497541"/>
                <a:ext cx="11443447" cy="56612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928775" y="4027391"/>
            <a:ext cx="920695" cy="31600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223268" y="4170684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225680" y="3801713"/>
                <a:ext cx="3913814" cy="541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l-G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sz="20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帶入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680" y="3801713"/>
                <a:ext cx="3913814" cy="541687"/>
              </a:xfrm>
              <a:prstGeom prst="rect">
                <a:avLst/>
              </a:prstGeom>
              <a:blipFill>
                <a:blip r:embed="rId3"/>
                <a:stretch>
                  <a:fillRect r="-1090" b="-14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38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200"/>
                <a:ext cx="10515600" cy="57197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為評價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RM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，需透過測度轉換得到風險中立測度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Q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下之房價過程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just"/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just"/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由於房價服從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具有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Jump process</a:t>
                </a:r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的對數常態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分配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故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可利用</a:t>
                </a:r>
                <a:r>
                  <a:rPr lang="en-US" altLang="zh-TW" sz="2200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Bühlmann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et al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.(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1996)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conditional </a:t>
                </a:r>
                <a:r>
                  <a:rPr lang="en-US" altLang="zh-TW" sz="2200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Esscher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transform</a:t>
                </a:r>
                <a:r>
                  <a:rPr lang="zh-TW" altLang="en-US" sz="2200" dirty="0" smtClean="0">
                    <a:latin typeface="PMingLiU" panose="02020500000000000000" pitchFamily="18" charset="-120"/>
                    <a:ea typeface="PMingLiU" panose="02020500000000000000" pitchFamily="18" charset="-120"/>
                  </a:rPr>
                  <a:t>。</a:t>
                </a:r>
                <a:endParaRPr lang="en-US" altLang="zh-TW" sz="2200" dirty="0" smtClean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  <a:p>
                <a:pPr algn="just"/>
                <a:endParaRPr lang="en-US" altLang="zh-TW" sz="2200" dirty="0" smtClean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  <a:p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𝑑𝑄</m:t>
                                </m:r>
                              </m:num>
                              <m:den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𝑑𝑃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sub>
                        </m:sSub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𝜉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zh-TW" altLang="en-US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𝜑</m:t>
                                </m:r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𝑌</m:t>
                                </m:r>
                                <m:d>
                                  <m:d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zh-TW" altLang="en-US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𝜑</m:t>
                                    </m:r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𝑌</m:t>
                                    </m:r>
                                    <m:d>
                                      <m:dPr>
                                        <m:ctrlP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𝑡</m:t>
                                    </m:r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altLang="zh-TW" sz="2200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ea typeface="標楷體" panose="03000509000000000000" pitchFamily="65" charset="-120"/>
                  </a:rPr>
                  <a:t>	</a:t>
                </a:r>
                <a:r>
                  <a:rPr lang="zh-TW" altLang="en-US" sz="2200" dirty="0" smtClean="0">
                    <a:ea typeface="標楷體" panose="03000509000000000000" pitchFamily="65" charset="-120"/>
                  </a:rPr>
                  <a:t>其中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𝜑</m:t>
                    </m:r>
                  </m:oMath>
                </a14:m>
                <a:r>
                  <a:rPr lang="zh-TW" altLang="en-US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為一係數，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𝑌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為一對數報酬</a:t>
                </a:r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率</a:t>
                </a: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𝐸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=1</m:t>
                    </m:r>
                    <m:r>
                      <a:rPr lang="zh-TW" altLang="en-US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，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𝐸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2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𝜉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	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sz="2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200"/>
                <a:ext cx="10515600" cy="5719763"/>
              </a:xfrm>
              <a:blipFill>
                <a:blip r:embed="rId2"/>
                <a:stretch>
                  <a:fillRect l="-696" t="-1279" r="-20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01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824753" y="4935071"/>
                <a:ext cx="10515600" cy="102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zh-TW" altLang="en-US" sz="2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同理可得</a:t>
                </a:r>
                <a:endPara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3" y="4935071"/>
                <a:ext cx="10515600" cy="1023614"/>
              </a:xfrm>
              <a:prstGeom prst="rect">
                <a:avLst/>
              </a:prstGeom>
              <a:blipFill>
                <a:blip r:embed="rId2"/>
                <a:stretch>
                  <a:fillRect l="-754" t="-41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24753" y="274077"/>
                <a:ext cx="10515600" cy="4258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(0)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20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zh-TW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altLang="zh-TW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⋅(−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⋅(−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⋅(−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zh-TW" alt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m:rPr>
                                  <m:nor/>
                                </m:rPr>
                                <a:rPr lang="en-US" altLang="zh-TW" sz="22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m:rPr>
                                  <m:nor/>
                                </m:rPr>
                                <a:rPr lang="en-US" altLang="zh-TW" sz="2200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−1))</m:t>
                          </m:r>
                        </m:sup>
                      </m:sSup>
                    </m:oMath>
                  </m:oMathPara>
                </a14:m>
                <a:endParaRPr lang="en-US" altLang="zh-TW" sz="2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altLang="zh-TW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3" y="274077"/>
                <a:ext cx="10515600" cy="4258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824753" y="274077"/>
            <a:ext cx="1958788" cy="6537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3198049" y="570924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955339" y="370869"/>
            <a:ext cx="22572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引入動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生成函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98049" y="4006920"/>
            <a:ext cx="757290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4189035" y="4206975"/>
            <a:ext cx="628614" cy="5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5100953" y="3901507"/>
                <a:ext cx="5956095" cy="6109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TW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zh-TW" altLang="el-G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zh-TW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altLang="zh-TW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−1))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953" y="3901507"/>
                <a:ext cx="5956095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36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8075</TotalTime>
  <Words>789</Words>
  <Application>Microsoft Office PowerPoint</Application>
  <PresentationFormat>寬螢幕</PresentationFormat>
  <Paragraphs>315</Paragraphs>
  <Slides>37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6" baseType="lpstr">
      <vt:lpstr>新細明體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Office 佈景主題</vt:lpstr>
      <vt:lpstr>On the valuation of reverse mortgages with regular tenure payments</vt:lpstr>
      <vt:lpstr>目錄</vt:lpstr>
      <vt:lpstr>簡介</vt:lpstr>
      <vt:lpstr>模型假設</vt:lpstr>
      <vt:lpstr>模型假設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模型假設</vt:lpstr>
      <vt:lpstr>評價方法</vt:lpstr>
      <vt:lpstr>評價方法</vt:lpstr>
      <vt:lpstr>PowerPoint 簡報</vt:lpstr>
      <vt:lpstr>評價方法</vt:lpstr>
      <vt:lpstr>PowerPoint 簡報</vt:lpstr>
      <vt:lpstr>評價方法</vt:lpstr>
      <vt:lpstr>證明推導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方法比較</vt:lpstr>
      <vt:lpstr>PowerPoint 簡報</vt:lpstr>
      <vt:lpstr>PowerPoint 簡報</vt:lpstr>
      <vt:lpstr>比較結果</vt:lpstr>
      <vt:lpstr>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valuation of reverse mortgages with regular tenure payments</dc:title>
  <dc:creator>Feng</dc:creator>
  <cp:lastModifiedBy>Feng</cp:lastModifiedBy>
  <cp:revision>285</cp:revision>
  <dcterms:created xsi:type="dcterms:W3CDTF">2017-12-05T06:17:33Z</dcterms:created>
  <dcterms:modified xsi:type="dcterms:W3CDTF">2018-02-27T08:52:18Z</dcterms:modified>
</cp:coreProperties>
</file>