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  <p:sldId id="262" r:id="rId6"/>
    <p:sldId id="260" r:id="rId7"/>
    <p:sldId id="265" r:id="rId8"/>
    <p:sldId id="263" r:id="rId9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9" d="100"/>
          <a:sy n="79" d="100"/>
        </p:scale>
        <p:origin x="42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233FFF-9C82-49F5-A184-859F45AE95DC}" type="datetimeFigureOut">
              <a:rPr lang="zh-TW" altLang="en-US" smtClean="0"/>
              <a:t>2017/11/27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2E5AB5-95CE-4B79-94CA-BE113674D82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426333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233FFF-9C82-49F5-A184-859F45AE95DC}" type="datetimeFigureOut">
              <a:rPr lang="zh-TW" altLang="en-US" smtClean="0"/>
              <a:t>2017/11/27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2E5AB5-95CE-4B79-94CA-BE113674D82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591323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233FFF-9C82-49F5-A184-859F45AE95DC}" type="datetimeFigureOut">
              <a:rPr lang="zh-TW" altLang="en-US" smtClean="0"/>
              <a:t>2017/11/27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2E5AB5-95CE-4B79-94CA-BE113674D82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400446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233FFF-9C82-49F5-A184-859F45AE95DC}" type="datetimeFigureOut">
              <a:rPr lang="zh-TW" altLang="en-US" smtClean="0"/>
              <a:t>2017/11/27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2E5AB5-95CE-4B79-94CA-BE113674D82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663973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233FFF-9C82-49F5-A184-859F45AE95DC}" type="datetimeFigureOut">
              <a:rPr lang="zh-TW" altLang="en-US" smtClean="0"/>
              <a:t>2017/11/27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2E5AB5-95CE-4B79-94CA-BE113674D82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982188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233FFF-9C82-49F5-A184-859F45AE95DC}" type="datetimeFigureOut">
              <a:rPr lang="zh-TW" altLang="en-US" smtClean="0"/>
              <a:t>2017/11/27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2E5AB5-95CE-4B79-94CA-BE113674D82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574514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233FFF-9C82-49F5-A184-859F45AE95DC}" type="datetimeFigureOut">
              <a:rPr lang="zh-TW" altLang="en-US" smtClean="0"/>
              <a:t>2017/11/27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2E5AB5-95CE-4B79-94CA-BE113674D82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635176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233FFF-9C82-49F5-A184-859F45AE95DC}" type="datetimeFigureOut">
              <a:rPr lang="zh-TW" altLang="en-US" smtClean="0"/>
              <a:t>2017/11/27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2E5AB5-95CE-4B79-94CA-BE113674D82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673606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233FFF-9C82-49F5-A184-859F45AE95DC}" type="datetimeFigureOut">
              <a:rPr lang="zh-TW" altLang="en-US" smtClean="0"/>
              <a:t>2017/11/27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2E5AB5-95CE-4B79-94CA-BE113674D82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735443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233FFF-9C82-49F5-A184-859F45AE95DC}" type="datetimeFigureOut">
              <a:rPr lang="zh-TW" altLang="en-US" smtClean="0"/>
              <a:t>2017/11/27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2E5AB5-95CE-4B79-94CA-BE113674D82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570796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233FFF-9C82-49F5-A184-859F45AE95DC}" type="datetimeFigureOut">
              <a:rPr lang="zh-TW" altLang="en-US" smtClean="0"/>
              <a:t>2017/11/27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2E5AB5-95CE-4B79-94CA-BE113674D82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949504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233FFF-9C82-49F5-A184-859F45AE95DC}" type="datetimeFigureOut">
              <a:rPr lang="zh-TW" altLang="en-US" smtClean="0"/>
              <a:t>2017/11/27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2E5AB5-95CE-4B79-94CA-BE113674D82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043616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1.e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3.wmf"/><Relationship Id="rId4" Type="http://schemas.openxmlformats.org/officeDocument/2006/relationships/oleObject" Target="../embeddings/oleObject3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4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7.png"/><Relationship Id="rId4" Type="http://schemas.openxmlformats.org/officeDocument/2006/relationships/image" Target="../media/image5.emf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TW" dirty="0" smtClean="0"/>
              <a:t>Lee-Carter Model</a:t>
            </a:r>
            <a:endParaRPr lang="zh-TW" altLang="en-US" dirty="0"/>
          </a:p>
        </p:txBody>
      </p:sp>
      <p:sp>
        <p:nvSpPr>
          <p:cNvPr id="3" name="文字方塊 2"/>
          <p:cNvSpPr txBox="1"/>
          <p:nvPr/>
        </p:nvSpPr>
        <p:spPr>
          <a:xfrm>
            <a:off x="8227614" y="5268330"/>
            <a:ext cx="280076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2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交大財金所</a:t>
            </a:r>
            <a:r>
              <a:rPr lang="en-US" altLang="zh-TW" sz="2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	</a:t>
            </a:r>
            <a:r>
              <a:rPr lang="zh-TW" altLang="en-US" sz="2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張宇豐</a:t>
            </a:r>
            <a:endParaRPr lang="zh-TW" altLang="en-US" sz="20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7699593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sz="4000" dirty="0" smtClean="0">
                <a:latin typeface="+mn-lt"/>
              </a:rPr>
              <a:t>Lee and Carter </a:t>
            </a:r>
            <a:r>
              <a:rPr lang="en-US" altLang="zh-TW" sz="4000" dirty="0" smtClean="0"/>
              <a:t>(1992)</a:t>
            </a:r>
            <a:r>
              <a:rPr lang="zh-TW" altLang="en-US" sz="4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提出預測美國未來死亡率</a:t>
            </a:r>
            <a:endParaRPr kumimoji="1" lang="zh-TW" altLang="en-US" sz="4000" dirty="0">
              <a:latin typeface="標楷體" panose="03000509000000000000" pitchFamily="65" charset="-12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  <p:graphicFrame>
        <p:nvGraphicFramePr>
          <p:cNvPr id="4" name="內容版面配置區 3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8343282"/>
              </p:ext>
            </p:extLst>
          </p:nvPr>
        </p:nvGraphicFramePr>
        <p:xfrm>
          <a:off x="3841750" y="1690688"/>
          <a:ext cx="4508500" cy="684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0" name="方程式" r:id="rId3" imgW="1422400" imgH="215900" progId="Equation.3">
                  <p:embed/>
                </p:oleObj>
              </mc:Choice>
              <mc:Fallback>
                <p:oleObj name="方程式" r:id="rId3" imgW="1422400" imgH="215900" progId="Equation.3">
                  <p:embed/>
                  <p:pic>
                    <p:nvPicPr>
                      <p:cNvPr id="4" name="內容版面配置區 3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841750" y="1690688"/>
                        <a:ext cx="4508500" cy="6842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物件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51531943"/>
              </p:ext>
            </p:extLst>
          </p:nvPr>
        </p:nvGraphicFramePr>
        <p:xfrm>
          <a:off x="1646238" y="2705101"/>
          <a:ext cx="8899525" cy="2733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1" name="方程式" r:id="rId5" imgW="3720960" imgH="1143000" progId="Equation.3">
                  <p:embed/>
                </p:oleObj>
              </mc:Choice>
              <mc:Fallback>
                <p:oleObj name="方程式" r:id="rId5" imgW="3720960" imgH="1143000" progId="Equation.3">
                  <p:embed/>
                  <p:pic>
                    <p:nvPicPr>
                      <p:cNvPr id="3" name="物件 2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646238" y="2705101"/>
                        <a:ext cx="8899525" cy="27336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95037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dirty="0" smtClean="0"/>
              <a:t>模型配適方法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SVD(Singular Value Decomposition)</a:t>
            </a:r>
          </a:p>
          <a:p>
            <a:pPr lvl="1"/>
            <a:endParaRPr lang="en-US" altLang="zh-TW" dirty="0" smtClean="0"/>
          </a:p>
          <a:p>
            <a:r>
              <a:rPr lang="en-US" altLang="zh-TW" dirty="0" smtClean="0"/>
              <a:t>SVD</a:t>
            </a:r>
            <a:r>
              <a:rPr lang="zh-TW" altLang="en-US" dirty="0" smtClean="0"/>
              <a:t>近似法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7067010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SVD</a:t>
            </a:r>
            <a:endParaRPr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內容版面配置區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altLang="zh-TW" dirty="0" smtClean="0"/>
                  <a:t>Minimize  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limLoc m:val="subSup"/>
                        <m:supHide m:val="on"/>
                        <m:ctrlPr>
                          <a:rPr lang="en-US" altLang="zh-TW" i="1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9"/>
                          </m:rPr>
                          <a:rPr lang="en-US" altLang="zh-TW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  <m:sup/>
                      <m:e>
                        <m:sSup>
                          <m:sSupPr>
                            <m:ctrlPr>
                              <a:rPr lang="en-US" altLang="zh-TW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n-US" altLang="zh-TW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altLang="zh-TW" b="0" i="1" smtClean="0">
                                    <a:latin typeface="Cambria Math" panose="02040503050406030204" pitchFamily="18" charset="0"/>
                                  </a:rPr>
                                  <m:t>𝑙𝑛</m:t>
                                </m:r>
                                <m:d>
                                  <m:dPr>
                                    <m:ctrlPr>
                                      <a:rPr lang="en-US" altLang="zh-TW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sSub>
                                      <m:sSubPr>
                                        <m:ctrlPr>
                                          <a:rPr lang="en-US" altLang="zh-TW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altLang="zh-TW" b="0" i="1" smtClean="0">
                                            <a:latin typeface="Cambria Math" panose="02040503050406030204" pitchFamily="18" charset="0"/>
                                          </a:rPr>
                                          <m:t>𝑚</m:t>
                                        </m:r>
                                      </m:e>
                                      <m:sub>
                                        <m:r>
                                          <a:rPr lang="en-US" altLang="zh-TW" b="0" i="1" smtClean="0">
                                            <a:latin typeface="Cambria Math" panose="02040503050406030204" pitchFamily="18" charset="0"/>
                                          </a:rPr>
                                          <m:t>𝑥𝑡</m:t>
                                        </m:r>
                                      </m:sub>
                                    </m:sSub>
                                  </m:e>
                                </m:d>
                                <m:r>
                                  <a:rPr lang="en-US" altLang="zh-TW" b="0" i="1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sSub>
                                  <m:sSubPr>
                                    <m:ctrlPr>
                                      <a:rPr lang="en-US" altLang="zh-TW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zh-TW" altLang="en-US" b="0" i="1" smtClean="0">
                                        <a:latin typeface="Cambria Math" panose="02040503050406030204" pitchFamily="18" charset="0"/>
                                      </a:rPr>
                                      <m:t>𝛼</m:t>
                                    </m:r>
                                  </m:e>
                                  <m:sub>
                                    <m:r>
                                      <a:rPr lang="en-US" altLang="zh-TW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sub>
                                </m:sSub>
                                <m:r>
                                  <a:rPr lang="en-US" altLang="zh-TW" b="0" i="1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sSub>
                                  <m:sSubPr>
                                    <m:ctrlPr>
                                      <a:rPr lang="en-US" altLang="zh-TW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zh-TW" altLang="en-US" b="0" i="1" smtClean="0">
                                        <a:latin typeface="Cambria Math" panose="02040503050406030204" pitchFamily="18" charset="0"/>
                                      </a:rPr>
                                      <m:t>𝛽</m:t>
                                    </m:r>
                                  </m:e>
                                  <m:sub>
                                    <m:r>
                                      <a:rPr lang="en-US" altLang="zh-TW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sub>
                                </m:sSub>
                                <m:sSub>
                                  <m:sSubPr>
                                    <m:ctrlPr>
                                      <a:rPr lang="en-US" altLang="zh-TW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zh-TW" b="0" i="1" smtClean="0">
                                        <a:latin typeface="Cambria Math" panose="02040503050406030204" pitchFamily="18" charset="0"/>
                                      </a:rPr>
                                      <m:t>𝑘</m:t>
                                    </m:r>
                                  </m:e>
                                  <m:sub>
                                    <m:r>
                                      <a:rPr lang="en-US" altLang="zh-TW" b="0" i="1" smtClean="0">
                                        <a:latin typeface="Cambria Math" panose="02040503050406030204" pitchFamily="18" charset="0"/>
                                      </a:rPr>
                                      <m:t>𝑡</m:t>
                                    </m:r>
                                  </m:sub>
                                </m:sSub>
                              </m:e>
                            </m:d>
                          </m:e>
                          <m:sup>
                            <m:r>
                              <a:rPr lang="en-US" altLang="zh-TW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e>
                    </m:nary>
                  </m:oMath>
                </a14:m>
                <a:endParaRPr lang="en-US" altLang="zh-TW" dirty="0" smtClean="0"/>
              </a:p>
              <a:p>
                <a:r>
                  <a:rPr lang="zh-TW" altLang="en-US" dirty="0" smtClean="0"/>
                  <a:t>先求出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zh-TW" altLang="en-US" i="1" smtClean="0">
                            <a:latin typeface="Cambria Math" panose="02040503050406030204" pitchFamily="18" charset="0"/>
                          </a:rPr>
                          <m:t>𝛼</m:t>
                        </m:r>
                      </m:e>
                      <m:sub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sub>
                    </m:sSub>
                  </m:oMath>
                </a14:m>
                <a:endParaRPr lang="en-US" altLang="zh-TW" dirty="0" smtClean="0"/>
              </a:p>
              <a:p>
                <a:endParaRPr lang="en-US" altLang="zh-TW" dirty="0"/>
              </a:p>
              <a:p>
                <a:endParaRPr lang="en-US" altLang="zh-TW" dirty="0" smtClean="0"/>
              </a:p>
              <a:p>
                <a:r>
                  <a:rPr lang="zh-TW" altLang="en-US" dirty="0" smtClean="0"/>
                  <a:t>利用</a:t>
                </a:r>
                <a:r>
                  <a:rPr lang="en-US" altLang="zh-TW" dirty="0" smtClean="0"/>
                  <a:t>SVD</a:t>
                </a:r>
                <a:r>
                  <a:rPr lang="zh-TW" altLang="en-US" dirty="0" smtClean="0"/>
                  <a:t>求解 </a:t>
                </a:r>
                <a:r>
                  <a:rPr lang="en-US" altLang="zh-TW" dirty="0" smtClean="0"/>
                  <a:t>(</a:t>
                </a:r>
                <a14:m>
                  <m:oMath xmlns:m="http://schemas.openxmlformats.org/officeDocument/2006/math">
                    <m:r>
                      <a:rPr lang="en-US" altLang="zh-TW" b="0" i="1" smtClean="0">
                        <a:latin typeface="Cambria Math" panose="02040503050406030204" pitchFamily="18" charset="0"/>
                      </a:rPr>
                      <m:t>𝑙𝑛</m:t>
                    </m:r>
                    <m:d>
                      <m:dPr>
                        <m:ctrlPr>
                          <a:rPr lang="en-US" altLang="zh-TW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altLang="zh-TW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TW" b="0" i="1" smtClean="0">
                                <a:latin typeface="Cambria Math" panose="02040503050406030204" pitchFamily="18" charset="0"/>
                              </a:rPr>
                              <m:t>𝑚</m:t>
                            </m:r>
                          </m:e>
                          <m:sub>
                            <m:r>
                              <a:rPr lang="en-US" altLang="zh-TW" b="0" i="1" smtClean="0">
                                <a:latin typeface="Cambria Math" panose="02040503050406030204" pitchFamily="18" charset="0"/>
                              </a:rPr>
                              <m:t>𝑥𝑡</m:t>
                            </m:r>
                          </m:sub>
                        </m:sSub>
                      </m:e>
                    </m:d>
                    <m:r>
                      <a:rPr lang="en-US" altLang="zh-TW" b="0" i="1" smtClean="0">
                        <a:latin typeface="Cambria Math" panose="02040503050406030204" pitchFamily="18" charset="0"/>
                      </a:rPr>
                      <m:t>−</m:t>
                    </m:r>
                    <m:sSub>
                      <m:sSubPr>
                        <m:ctrlPr>
                          <a:rPr lang="en-US" altLang="zh-TW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zh-TW" altLang="en-US" b="0" i="1" smtClean="0">
                            <a:latin typeface="Cambria Math" panose="02040503050406030204" pitchFamily="18" charset="0"/>
                          </a:rPr>
                          <m:t>𝛼</m:t>
                        </m:r>
                      </m:e>
                      <m:sub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sub>
                    </m:sSub>
                  </m:oMath>
                </a14:m>
                <a:r>
                  <a:rPr lang="en-US" altLang="zh-TW" dirty="0" smtClean="0"/>
                  <a:t>)</a:t>
                </a:r>
                <a:r>
                  <a:rPr lang="zh-TW" altLang="en-US" dirty="0" smtClean="0"/>
                  <a:t> </a:t>
                </a:r>
                <a:r>
                  <a:rPr lang="en-US" altLang="zh-TW" dirty="0" smtClean="0"/>
                  <a:t>=</a:t>
                </a:r>
                <a:r>
                  <a:rPr lang="zh-TW" altLang="en-US" dirty="0" smtClean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altLang="zh-TW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𝑈</m:t>
                        </m:r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∑</m:t>
                        </m:r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𝑉</m:t>
                        </m:r>
                      </m:e>
                      <m:sup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𝑇</m:t>
                        </m:r>
                      </m:sup>
                    </m:sSup>
                  </m:oMath>
                </a14:m>
                <a:r>
                  <a:rPr lang="zh-TW" altLang="en-US" dirty="0" smtClean="0">
                    <a:latin typeface="PMingLiU" panose="02020500000000000000" pitchFamily="18" charset="-120"/>
                    <a:ea typeface="PMingLiU" panose="02020500000000000000" pitchFamily="18" charset="-120"/>
                  </a:rPr>
                  <a:t>，得到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zh-TW" altLang="en-US" b="0" i="1" smtClean="0">
                            <a:latin typeface="Cambria Math" panose="02040503050406030204" pitchFamily="18" charset="0"/>
                          </a:rPr>
                          <m:t>𝛽</m:t>
                        </m:r>
                      </m:e>
                      <m:sub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zh-TW" altLang="en-US" b="0" i="1" smtClean="0">
                            <a:latin typeface="Cambria Math" panose="02040503050406030204" pitchFamily="18" charset="0"/>
                          </a:rPr>
                          <m:t>、</m:t>
                        </m:r>
                      </m:sub>
                    </m:sSub>
                    <m:sSub>
                      <m:sSubPr>
                        <m:ctrlPr>
                          <a:rPr lang="en-US" altLang="zh-TW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  <m:sub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</m:sSub>
                  </m:oMath>
                </a14:m>
                <a:endParaRPr lang="en-US" altLang="zh-TW" dirty="0" smtClean="0"/>
              </a:p>
              <a:p>
                <a:pPr lvl="1"/>
                <a:endParaRPr lang="zh-TW" altLang="en-US" dirty="0"/>
              </a:p>
            </p:txBody>
          </p:sp>
        </mc:Choice>
        <mc:Fallback xmlns="">
          <p:sp>
            <p:nvSpPr>
              <p:cNvPr id="3" name="內容版面配置區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3"/>
                <a:stretch>
                  <a:fillRect l="-1043" t="-2241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5" name="物件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95313971"/>
              </p:ext>
            </p:extLst>
          </p:nvPr>
        </p:nvGraphicFramePr>
        <p:xfrm>
          <a:off x="2319516" y="2814510"/>
          <a:ext cx="4314964" cy="105035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3" name="方程式" r:id="rId4" imgW="1930320" imgH="469800" progId="Equation.3">
                  <p:embed/>
                </p:oleObj>
              </mc:Choice>
              <mc:Fallback>
                <p:oleObj name="方程式" r:id="rId4" imgW="1930320" imgH="4698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319516" y="2814510"/>
                        <a:ext cx="4314964" cy="105035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4642371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kumimoji="1"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Singular Value Decomposition</a:t>
            </a:r>
            <a:endParaRPr kumimoji="1"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graphicFrame>
        <p:nvGraphicFramePr>
          <p:cNvPr id="4" name="內容版面配置區 3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70277989"/>
              </p:ext>
            </p:extLst>
          </p:nvPr>
        </p:nvGraphicFramePr>
        <p:xfrm>
          <a:off x="2362051" y="1690688"/>
          <a:ext cx="7467897" cy="418414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7" name="方程式" r:id="rId3" imgW="1993900" imgH="1117600" progId="Equation.3">
                  <p:embed/>
                </p:oleObj>
              </mc:Choice>
              <mc:Fallback>
                <p:oleObj name="方程式" r:id="rId3" imgW="1993900" imgH="1117600" progId="Equation.3">
                  <p:embed/>
                  <p:pic>
                    <p:nvPicPr>
                      <p:cNvPr id="4" name="內容版面配置區 3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362051" y="1690688"/>
                        <a:ext cx="7467897" cy="418414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342106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kumimoji="1"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SVD</a:t>
            </a:r>
            <a:r>
              <a:rPr kumimoji="1"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近似法</a:t>
            </a:r>
            <a:endParaRPr lang="zh-TW" altLang="en-US" dirty="0"/>
          </a:p>
        </p:txBody>
      </p:sp>
      <p:graphicFrame>
        <p:nvGraphicFramePr>
          <p:cNvPr id="4" name="內容版面配置區 3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19979491"/>
              </p:ext>
            </p:extLst>
          </p:nvPr>
        </p:nvGraphicFramePr>
        <p:xfrm>
          <a:off x="2590800" y="1690688"/>
          <a:ext cx="7010400" cy="317913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5" name="方程式" r:id="rId3" imgW="3276600" imgH="1485900" progId="Equation.3">
                  <p:embed/>
                </p:oleObj>
              </mc:Choice>
              <mc:Fallback>
                <p:oleObj name="方程式" r:id="rId3" imgW="3276600" imgH="1485900" progId="Equation.3">
                  <p:embed/>
                  <p:pic>
                    <p:nvPicPr>
                      <p:cNvPr id="4" name="內容版面配置區 3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590800" y="1690688"/>
                        <a:ext cx="7010400" cy="317913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5" name="文字方塊 4"/>
              <p:cNvSpPr txBox="1"/>
              <p:nvPr/>
            </p:nvSpPr>
            <p:spPr>
              <a:xfrm>
                <a:off x="2590800" y="5179723"/>
                <a:ext cx="6412992" cy="10156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zh-TW" altLang="en-US" sz="2000" dirty="0" smtClean="0">
                    <a:latin typeface="標楷體" panose="03000509000000000000" pitchFamily="65" charset="-120"/>
                    <a:ea typeface="標楷體" panose="03000509000000000000" pitchFamily="65" charset="-120"/>
                  </a:rPr>
                  <a:t>其中，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sz="20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zh-TW" altLang="en-US" sz="2000" b="0" i="1" smtClean="0">
                            <a:latin typeface="Cambria Math" panose="02040503050406030204" pitchFamily="18" charset="0"/>
                          </a:rPr>
                          <m:t>𝛼</m:t>
                        </m:r>
                      </m:e>
                      <m:sub>
                        <m:r>
                          <a:rPr lang="en-US" altLang="zh-TW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sub>
                    </m:sSub>
                  </m:oMath>
                </a14:m>
                <a:r>
                  <a:rPr lang="zh-TW" altLang="en-US" sz="2000" dirty="0" smtClean="0">
                    <a:latin typeface="標楷體" panose="03000509000000000000" pitchFamily="65" charset="-120"/>
                    <a:ea typeface="標楷體" panose="03000509000000000000" pitchFamily="65" charset="-120"/>
                  </a:rPr>
                  <a:t>為各年齡組的</a:t>
                </a:r>
                <a14:m>
                  <m:oMath xmlns:m="http://schemas.openxmlformats.org/officeDocument/2006/math">
                    <m:r>
                      <a:rPr lang="en-US" altLang="zh-TW" sz="2000" b="0" i="1" smtClean="0">
                        <a:latin typeface="Cambria Math" panose="02040503050406030204" pitchFamily="18" charset="0"/>
                      </a:rPr>
                      <m:t>𝑙𝑛</m:t>
                    </m:r>
                    <m:d>
                      <m:dPr>
                        <m:ctrlPr>
                          <a:rPr lang="en-US" altLang="zh-TW" sz="2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altLang="zh-TW" sz="20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TW" sz="2000" b="0" i="1" smtClean="0">
                                <a:latin typeface="Cambria Math" panose="02040503050406030204" pitchFamily="18" charset="0"/>
                              </a:rPr>
                              <m:t>𝑚</m:t>
                            </m:r>
                          </m:e>
                          <m:sub>
                            <m:r>
                              <a:rPr lang="en-US" altLang="zh-TW" sz="2000" b="0" i="1" smtClean="0">
                                <a:latin typeface="Cambria Math" panose="02040503050406030204" pitchFamily="18" charset="0"/>
                              </a:rPr>
                              <m:t>𝑥𝑡</m:t>
                            </m:r>
                          </m:sub>
                        </m:sSub>
                      </m:e>
                    </m:d>
                  </m:oMath>
                </a14:m>
                <a:r>
                  <a:rPr lang="zh-TW" altLang="en-US" sz="2000" dirty="0" smtClean="0">
                    <a:latin typeface="標楷體" panose="03000509000000000000" pitchFamily="65" charset="-120"/>
                    <a:ea typeface="標楷體" panose="03000509000000000000" pitchFamily="65" charset="-120"/>
                  </a:rPr>
                  <a:t>在各年度的平均</a:t>
                </a:r>
                <a:endParaRPr lang="en-US" altLang="zh-TW" sz="2000" dirty="0" smtClean="0">
                  <a:latin typeface="標楷體" panose="03000509000000000000" pitchFamily="65" charset="-120"/>
                  <a:ea typeface="標楷體" panose="03000509000000000000" pitchFamily="65" charset="-120"/>
                </a:endParaRPr>
              </a:p>
              <a:p>
                <a:r>
                  <a:rPr lang="zh-TW" altLang="en-US" sz="2000" dirty="0" smtClean="0">
                    <a:latin typeface="標楷體" panose="03000509000000000000" pitchFamily="65" charset="-120"/>
                    <a:ea typeface="標楷體" panose="03000509000000000000" pitchFamily="65" charset="-120"/>
                  </a:rPr>
                  <a:t> </a:t>
                </a:r>
                <a14:m>
                  <m:oMath xmlns:m="http://schemas.openxmlformats.org/officeDocument/2006/math">
                    <m:r>
                      <a:rPr lang="zh-TW" altLang="en-US" sz="2000" i="1" dirty="0">
                        <a:latin typeface="Cambria Math" panose="02040503050406030204" pitchFamily="18" charset="0"/>
                      </a:rPr>
                      <m:t> </m:t>
                    </m:r>
                    <m:r>
                      <a:rPr lang="zh-TW" altLang="en-US" sz="2000" i="1" dirty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zh-TW" altLang="en-US" sz="2000" i="1" dirty="0">
                        <a:latin typeface="Cambria Math" panose="02040503050406030204" pitchFamily="18" charset="0"/>
                      </a:rPr>
                      <m:t> </m:t>
                    </m:r>
                    <m:r>
                      <a:rPr lang="zh-TW" altLang="en-US" sz="2000" i="1" dirty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zh-TW" altLang="en-US" sz="2000" i="1" dirty="0">
                        <a:latin typeface="Cambria Math" panose="02040503050406030204" pitchFamily="18" charset="0"/>
                      </a:rPr>
                      <m:t> </m:t>
                    </m:r>
                    <m:r>
                      <a:rPr lang="zh-TW" altLang="en-US" sz="2000" i="1" dirty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zh-TW" altLang="en-US" sz="2000" i="1" dirty="0">
                        <a:latin typeface="Cambria Math" panose="02040503050406030204" pitchFamily="18" charset="0"/>
                      </a:rPr>
                      <m:t> </m:t>
                    </m:r>
                    <m:r>
                      <a:rPr lang="zh-TW" altLang="en-US" sz="2000" i="1" dirty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zh-TW" altLang="en-US" sz="2000" i="1" dirty="0">
                        <a:latin typeface="Cambria Math" panose="02040503050406030204" pitchFamily="18" charset="0"/>
                      </a:rPr>
                      <m:t> </m:t>
                    </m:r>
                    <m:r>
                      <a:rPr lang="zh-TW" altLang="en-US" sz="2000" i="1" dirty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zh-TW" altLang="en-US" sz="2000" i="1" dirty="0">
                        <a:latin typeface="Cambria Math" panose="02040503050406030204" pitchFamily="18" charset="0"/>
                      </a:rPr>
                      <m:t> </m:t>
                    </m:r>
                    <m:r>
                      <a:rPr lang="zh-TW" altLang="en-US" sz="2000" i="1" dirty="0" smtClean="0">
                        <a:latin typeface="Cambria Math" panose="02040503050406030204" pitchFamily="18" charset="0"/>
                      </a:rPr>
                      <m:t> </m:t>
                    </m:r>
                    <m:sSub>
                      <m:sSubPr>
                        <m:ctrlPr>
                          <a:rPr lang="en-US" altLang="zh-TW" sz="20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sz="2000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  <m:sub>
                        <m:r>
                          <a:rPr lang="en-US" altLang="zh-TW" sz="20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</m:sSub>
                    <m:r>
                      <a:rPr lang="zh-TW" altLang="en-US" sz="2000" i="1">
                        <a:latin typeface="Cambria Math" panose="02040503050406030204" pitchFamily="18" charset="0"/>
                      </a:rPr>
                      <m:t>為</m:t>
                    </m:r>
                  </m:oMath>
                </a14:m>
                <a:r>
                  <a:rPr lang="zh-TW" altLang="en-US" sz="2000" dirty="0" smtClean="0">
                    <a:latin typeface="標楷體" panose="03000509000000000000" pitchFamily="65" charset="-120"/>
                    <a:ea typeface="標楷體" panose="03000509000000000000" pitchFamily="65" charset="-120"/>
                  </a:rPr>
                  <a:t>每年</a:t>
                </a:r>
                <a14:m>
                  <m:oMath xmlns:m="http://schemas.openxmlformats.org/officeDocument/2006/math">
                    <m:r>
                      <a:rPr lang="en-US" altLang="zh-TW" sz="2000" b="0" i="1" smtClean="0">
                        <a:latin typeface="Cambria Math" panose="02040503050406030204" pitchFamily="18" charset="0"/>
                      </a:rPr>
                      <m:t>𝑙𝑛</m:t>
                    </m:r>
                    <m:d>
                      <m:dPr>
                        <m:ctrlPr>
                          <a:rPr lang="en-US" altLang="zh-TW" sz="2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altLang="zh-TW" sz="20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TW" sz="2000" b="0" i="1" smtClean="0">
                                <a:latin typeface="Cambria Math" panose="02040503050406030204" pitchFamily="18" charset="0"/>
                              </a:rPr>
                              <m:t>𝑚</m:t>
                            </m:r>
                          </m:e>
                          <m:sub>
                            <m:r>
                              <a:rPr lang="en-US" altLang="zh-TW" sz="2000" b="0" i="1" smtClean="0">
                                <a:latin typeface="Cambria Math" panose="02040503050406030204" pitchFamily="18" charset="0"/>
                              </a:rPr>
                              <m:t>𝑥𝑡</m:t>
                            </m:r>
                          </m:sub>
                        </m:sSub>
                      </m:e>
                    </m:d>
                  </m:oMath>
                </a14:m>
                <a:r>
                  <a:rPr lang="en-US" altLang="zh-TW" sz="2000" dirty="0" smtClean="0">
                    <a:latin typeface="標楷體" panose="03000509000000000000" pitchFamily="65" charset="-120"/>
                    <a:ea typeface="標楷體" panose="03000509000000000000" pitchFamily="65" charset="-120"/>
                  </a:rPr>
                  <a:t>-</a:t>
                </a:r>
                <a:r>
                  <a:rPr lang="zh-TW" altLang="en-US" sz="2000" dirty="0" smtClean="0">
                    <a:latin typeface="標楷體" panose="03000509000000000000" pitchFamily="65" charset="-120"/>
                    <a:ea typeface="標楷體" panose="03000509000000000000" pitchFamily="65" charset="-12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sz="20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zh-TW" altLang="en-US" sz="2000" b="0" i="1" smtClean="0">
                            <a:latin typeface="Cambria Math" panose="02040503050406030204" pitchFamily="18" charset="0"/>
                          </a:rPr>
                          <m:t>𝛼</m:t>
                        </m:r>
                      </m:e>
                      <m:sub>
                        <m:r>
                          <a:rPr lang="en-US" altLang="zh-TW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sub>
                    </m:sSub>
                  </m:oMath>
                </a14:m>
                <a:r>
                  <a:rPr lang="zh-TW" altLang="en-US" sz="2000" dirty="0" smtClean="0">
                    <a:latin typeface="標楷體" panose="03000509000000000000" pitchFamily="65" charset="-120"/>
                    <a:ea typeface="標楷體" panose="03000509000000000000" pitchFamily="65" charset="-120"/>
                  </a:rPr>
                  <a:t>在各年齡組的總和</a:t>
                </a:r>
                <a:endParaRPr lang="en-US" altLang="zh-TW" sz="2000" dirty="0" smtClean="0">
                  <a:latin typeface="標楷體" panose="03000509000000000000" pitchFamily="65" charset="-120"/>
                  <a:ea typeface="標楷體" panose="03000509000000000000" pitchFamily="65" charset="-120"/>
                </a:endParaRP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sz="20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zh-TW" altLang="en-US" sz="2000" i="1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zh-TW" altLang="en-US" sz="200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zh-TW" altLang="en-US" sz="2000" i="1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zh-TW" altLang="en-US" sz="200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zh-TW" altLang="en-US" sz="2000" i="1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zh-TW" altLang="en-US" sz="200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zh-TW" altLang="en-US" sz="2000" i="1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zh-TW" altLang="en-US" sz="200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zh-TW" altLang="en-US" sz="2000" i="1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zh-TW" altLang="en-US" sz="200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zh-TW" altLang="en-US" sz="2000" i="1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zh-TW" altLang="en-US" sz="200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zh-TW" altLang="en-US" sz="2000" i="1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zh-TW" altLang="en-US" sz="200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zh-TW" altLang="en-US" sz="2000" b="0" i="1" smtClean="0">
                            <a:latin typeface="Cambria Math" panose="02040503050406030204" pitchFamily="18" charset="0"/>
                          </a:rPr>
                          <m:t>𝛽</m:t>
                        </m:r>
                      </m:e>
                      <m:sub>
                        <m:r>
                          <a:rPr lang="en-US" altLang="zh-TW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sub>
                    </m:sSub>
                  </m:oMath>
                </a14:m>
                <a:r>
                  <a:rPr lang="zh-TW" altLang="en-US" sz="2000" dirty="0" smtClean="0">
                    <a:latin typeface="標楷體" panose="03000509000000000000" pitchFamily="65" charset="-120"/>
                    <a:ea typeface="標楷體" panose="03000509000000000000" pitchFamily="65" charset="-120"/>
                  </a:rPr>
                  <a:t>為</a:t>
                </a:r>
                <a14:m>
                  <m:oMath xmlns:m="http://schemas.openxmlformats.org/officeDocument/2006/math">
                    <m:r>
                      <a:rPr lang="en-US" altLang="zh-TW" sz="2000" b="0" i="1" smtClean="0">
                        <a:latin typeface="Cambria Math" panose="02040503050406030204" pitchFamily="18" charset="0"/>
                      </a:rPr>
                      <m:t>𝑙𝑛</m:t>
                    </m:r>
                    <m:d>
                      <m:dPr>
                        <m:ctrlPr>
                          <a:rPr lang="en-US" altLang="zh-TW" sz="2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altLang="zh-TW" sz="20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TW" sz="2000" b="0" i="1" smtClean="0">
                                <a:latin typeface="Cambria Math" panose="02040503050406030204" pitchFamily="18" charset="0"/>
                              </a:rPr>
                              <m:t>𝑚</m:t>
                            </m:r>
                          </m:e>
                          <m:sub>
                            <m:r>
                              <a:rPr lang="en-US" altLang="zh-TW" sz="2000" b="0" i="1" smtClean="0">
                                <a:latin typeface="Cambria Math" panose="02040503050406030204" pitchFamily="18" charset="0"/>
                              </a:rPr>
                              <m:t>𝑥𝑡</m:t>
                            </m:r>
                          </m:sub>
                        </m:sSub>
                      </m:e>
                    </m:d>
                  </m:oMath>
                </a14:m>
                <a:r>
                  <a:rPr lang="en-US" altLang="zh-TW" sz="2000" dirty="0" smtClean="0">
                    <a:latin typeface="標楷體" panose="03000509000000000000" pitchFamily="65" charset="-120"/>
                    <a:ea typeface="標楷體" panose="03000509000000000000" pitchFamily="65" charset="-120"/>
                  </a:rPr>
                  <a:t>-</a:t>
                </a:r>
                <a:r>
                  <a:rPr lang="zh-TW" altLang="en-US" sz="2000" dirty="0" smtClean="0">
                    <a:latin typeface="標楷體" panose="03000509000000000000" pitchFamily="65" charset="-120"/>
                    <a:ea typeface="標楷體" panose="03000509000000000000" pitchFamily="65" charset="-12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sz="20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zh-TW" altLang="en-US" sz="2000" b="0" i="1" smtClean="0">
                            <a:latin typeface="Cambria Math" panose="02040503050406030204" pitchFamily="18" charset="0"/>
                          </a:rPr>
                          <m:t>𝛼</m:t>
                        </m:r>
                      </m:e>
                      <m:sub>
                        <m:r>
                          <a:rPr lang="en-US" altLang="zh-TW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sub>
                    </m:sSub>
                  </m:oMath>
                </a14:m>
                <a:r>
                  <a:rPr lang="zh-TW" altLang="en-US" sz="2000" dirty="0" smtClean="0">
                    <a:latin typeface="標楷體" panose="03000509000000000000" pitchFamily="65" charset="-120"/>
                    <a:ea typeface="標楷體" panose="03000509000000000000" pitchFamily="65" charset="-120"/>
                  </a:rPr>
                  <a:t>對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sz="20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sz="2000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  <m:sub>
                        <m:r>
                          <a:rPr lang="en-US" altLang="zh-TW" sz="20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</m:sSub>
                  </m:oMath>
                </a14:m>
                <a:r>
                  <a:rPr lang="zh-TW" altLang="en-US" sz="2000" dirty="0" smtClean="0">
                    <a:latin typeface="標楷體" panose="03000509000000000000" pitchFamily="65" charset="-120"/>
                    <a:ea typeface="標楷體" panose="03000509000000000000" pitchFamily="65" charset="-120"/>
                  </a:rPr>
                  <a:t>配適無截距迴歸式之斜率</a:t>
                </a:r>
                <a:endParaRPr lang="zh-TW" altLang="en-US" sz="2000" dirty="0">
                  <a:latin typeface="標楷體" panose="03000509000000000000" pitchFamily="65" charset="-120"/>
                  <a:ea typeface="標楷體" panose="03000509000000000000" pitchFamily="65" charset="-120"/>
                </a:endParaRPr>
              </a:p>
            </p:txBody>
          </p:sp>
        </mc:Choice>
        <mc:Fallback xmlns="">
          <p:sp>
            <p:nvSpPr>
              <p:cNvPr id="5" name="文字方塊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90800" y="5179723"/>
                <a:ext cx="6412992" cy="1015663"/>
              </a:xfrm>
              <a:prstGeom prst="rect">
                <a:avLst/>
              </a:prstGeom>
              <a:blipFill>
                <a:blip r:embed="rId5"/>
                <a:stretch>
                  <a:fillRect l="-951" t="-3614" b="-10241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文字方塊 2"/>
          <p:cNvSpPr txBox="1"/>
          <p:nvPr/>
        </p:nvSpPr>
        <p:spPr>
          <a:xfrm>
            <a:off x="6858000" y="1711072"/>
            <a:ext cx="31028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→</a:t>
            </a:r>
            <a:r>
              <a:rPr lang="zh-TW" altLang="en-US" sz="2000" dirty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en-US" sz="2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en-US" sz="2000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為使表示式唯一。</a:t>
            </a:r>
            <a:endParaRPr lang="zh-TW" altLang="en-US" sz="2000" dirty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1011689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加入限制式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內容版面配置區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zh-TW" altLang="en-US" dirty="0">
                    <a:latin typeface="標楷體" panose="03000509000000000000" pitchFamily="65" charset="-120"/>
                    <a:ea typeface="標楷體" panose="03000509000000000000" pitchFamily="65" charset="-120"/>
                  </a:rPr>
                  <a:t>原模型  </a:t>
                </a:r>
                <a14:m>
                  <m:oMath xmlns:m="http://schemas.openxmlformats.org/officeDocument/2006/math">
                    <m:r>
                      <a:rPr lang="en-US" altLang="zh-TW" i="1">
                        <a:latin typeface="Cambria Math" panose="02040503050406030204" pitchFamily="18" charset="0"/>
                      </a:rPr>
                      <m:t>𝑙𝑛</m:t>
                    </m:r>
                    <m:d>
                      <m:dPr>
                        <m:ctrlPr>
                          <a:rPr lang="en-US" altLang="zh-TW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altLang="zh-TW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TW" i="1">
                                <a:latin typeface="Cambria Math" panose="02040503050406030204" pitchFamily="18" charset="0"/>
                              </a:rPr>
                              <m:t>𝑚</m:t>
                            </m:r>
                          </m:e>
                          <m:sub>
                            <m:r>
                              <a:rPr lang="en-US" altLang="zh-TW" i="1">
                                <a:latin typeface="Cambria Math" panose="02040503050406030204" pitchFamily="18" charset="0"/>
                              </a:rPr>
                              <m:t>𝑥𝑡</m:t>
                            </m:r>
                          </m:sub>
                        </m:sSub>
                      </m:e>
                    </m:d>
                    <m:r>
                      <a:rPr lang="en-US" altLang="zh-TW" i="1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altLang="zh-TW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zh-TW" altLang="en-US" i="1">
                            <a:latin typeface="Cambria Math" panose="02040503050406030204" pitchFamily="18" charset="0"/>
                          </a:rPr>
                          <m:t>𝛼</m:t>
                        </m:r>
                      </m:e>
                      <m:sub>
                        <m:r>
                          <a:rPr lang="en-US" altLang="zh-TW" i="1">
                            <a:latin typeface="Cambria Math" panose="02040503050406030204" pitchFamily="18" charset="0"/>
                          </a:rPr>
                          <m:t>𝑥</m:t>
                        </m:r>
                      </m:sub>
                    </m:sSub>
                    <m:r>
                      <a:rPr lang="en-US" altLang="zh-TW" i="1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altLang="zh-TW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zh-TW" altLang="en-US" i="1">
                            <a:latin typeface="Cambria Math" panose="02040503050406030204" pitchFamily="18" charset="0"/>
                          </a:rPr>
                          <m:t>𝛽</m:t>
                        </m:r>
                      </m:e>
                      <m:sub>
                        <m:r>
                          <a:rPr lang="en-US" altLang="zh-TW" i="1">
                            <a:latin typeface="Cambria Math" panose="02040503050406030204" pitchFamily="18" charset="0"/>
                          </a:rPr>
                          <m:t>𝑥</m:t>
                        </m:r>
                      </m:sub>
                    </m:sSub>
                    <m:sSub>
                      <m:sSubPr>
                        <m:ctrlPr>
                          <a:rPr lang="en-US" altLang="zh-TW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i="1"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  <m:sub>
                        <m:r>
                          <a:rPr lang="en-US" altLang="zh-TW" i="1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</m:sSub>
                    <m:r>
                      <a:rPr lang="en-US" altLang="zh-TW" i="1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altLang="zh-TW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zh-TW" altLang="en-US" i="1">
                            <a:latin typeface="Cambria Math" panose="02040503050406030204" pitchFamily="18" charset="0"/>
                          </a:rPr>
                          <m:t>𝜀</m:t>
                        </m:r>
                      </m:e>
                      <m:sub>
                        <m:r>
                          <a:rPr lang="en-US" altLang="zh-TW" i="1">
                            <a:latin typeface="Cambria Math" panose="02040503050406030204" pitchFamily="18" charset="0"/>
                          </a:rPr>
                          <m:t>𝑥𝑡</m:t>
                        </m:r>
                      </m:sub>
                    </m:sSub>
                  </m:oMath>
                </a14:m>
                <a:r>
                  <a:rPr lang="zh-TW" altLang="en-US" dirty="0">
                    <a:latin typeface="標楷體" panose="03000509000000000000" pitchFamily="65" charset="-120"/>
                    <a:ea typeface="標楷體" panose="03000509000000000000" pitchFamily="65" charset="-120"/>
                  </a:rPr>
                  <a:t> 會有參數不唯一問題。</a:t>
                </a:r>
                <a:endParaRPr lang="en-US" altLang="zh-TW" dirty="0">
                  <a:latin typeface="標楷體" panose="03000509000000000000" pitchFamily="65" charset="-120"/>
                  <a:ea typeface="標楷體" panose="03000509000000000000" pitchFamily="65" charset="-120"/>
                </a:endParaRPr>
              </a:p>
              <a:p>
                <a:endParaRPr lang="en-US" altLang="zh-TW" dirty="0">
                  <a:latin typeface="標楷體" panose="03000509000000000000" pitchFamily="65" charset="-120"/>
                  <a:ea typeface="標楷體" panose="03000509000000000000" pitchFamily="65" charset="-120"/>
                </a:endParaRPr>
              </a:p>
              <a:p>
                <a:pPr marL="457200" lvl="1" indent="0">
                  <a:buNone/>
                </a:pPr>
                <a:r>
                  <a:rPr lang="zh-TW" altLang="en-US" dirty="0">
                    <a:latin typeface="標楷體" panose="03000509000000000000" pitchFamily="65" charset="-120"/>
                    <a:ea typeface="標楷體" panose="03000509000000000000" pitchFamily="65" charset="-120"/>
                  </a:rPr>
                  <a:t>例</a:t>
                </a:r>
                <a:r>
                  <a:rPr lang="en-US" altLang="zh-TW" dirty="0">
                    <a:latin typeface="標楷體" panose="03000509000000000000" pitchFamily="65" charset="-120"/>
                    <a:ea typeface="標楷體" panose="03000509000000000000" pitchFamily="65" charset="-120"/>
                  </a:rPr>
                  <a:t>. </a:t>
                </a:r>
                <a14:m>
                  <m:oMath xmlns:m="http://schemas.openxmlformats.org/officeDocument/2006/math">
                    <m:r>
                      <a:rPr lang="en-US" altLang="zh-TW" i="1">
                        <a:latin typeface="Cambria Math" panose="02040503050406030204" pitchFamily="18" charset="0"/>
                      </a:rPr>
                      <m:t>𝑙𝑛</m:t>
                    </m:r>
                    <m:d>
                      <m:dPr>
                        <m:ctrlPr>
                          <a:rPr lang="en-US" altLang="zh-TW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altLang="zh-TW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TW" i="1">
                                <a:latin typeface="Cambria Math" panose="02040503050406030204" pitchFamily="18" charset="0"/>
                              </a:rPr>
                              <m:t>𝑚</m:t>
                            </m:r>
                          </m:e>
                          <m:sub>
                            <m:r>
                              <a:rPr lang="en-US" altLang="zh-TW" i="1">
                                <a:latin typeface="Cambria Math" panose="02040503050406030204" pitchFamily="18" charset="0"/>
                              </a:rPr>
                              <m:t>𝑥𝑡</m:t>
                            </m:r>
                          </m:sub>
                        </m:sSub>
                      </m:e>
                    </m:d>
                    <m:r>
                      <a:rPr lang="en-US" altLang="zh-TW" i="1">
                        <a:latin typeface="Cambria Math" panose="02040503050406030204" pitchFamily="18" charset="0"/>
                      </a:rPr>
                      <m:t>=</m:t>
                    </m:r>
                    <m:sSubSup>
                      <m:sSubSupPr>
                        <m:ctrlPr>
                          <a:rPr lang="en-US" altLang="zh-TW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zh-TW" altLang="en-US" i="1">
                            <a:latin typeface="Cambria Math" panose="02040503050406030204" pitchFamily="18" charset="0"/>
                          </a:rPr>
                          <m:t>𝛼</m:t>
                        </m:r>
                      </m:e>
                      <m:sub>
                        <m:r>
                          <a:rPr lang="en-US" altLang="zh-TW" i="1">
                            <a:latin typeface="Cambria Math" panose="02040503050406030204" pitchFamily="18" charset="0"/>
                          </a:rPr>
                          <m:t>𝑥</m:t>
                        </m:r>
                      </m:sub>
                      <m:sup>
                        <m:r>
                          <a:rPr lang="en-US" altLang="zh-TW" i="1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bSup>
                    <m:r>
                      <a:rPr lang="en-US" altLang="zh-TW" i="1">
                        <a:latin typeface="Cambria Math" panose="02040503050406030204" pitchFamily="18" charset="0"/>
                      </a:rPr>
                      <m:t>+</m:t>
                    </m:r>
                    <m:sSubSup>
                      <m:sSubSupPr>
                        <m:ctrlPr>
                          <a:rPr lang="en-US" altLang="zh-TW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zh-TW" altLang="en-US" i="1">
                            <a:latin typeface="Cambria Math" panose="02040503050406030204" pitchFamily="18" charset="0"/>
                          </a:rPr>
                          <m:t>𝛽</m:t>
                        </m:r>
                      </m:e>
                      <m:sub>
                        <m:r>
                          <a:rPr lang="en-US" altLang="zh-TW" i="1">
                            <a:latin typeface="Cambria Math" panose="02040503050406030204" pitchFamily="18" charset="0"/>
                          </a:rPr>
                          <m:t>𝑥</m:t>
                        </m:r>
                      </m:sub>
                      <m:sup>
                        <m:r>
                          <a:rPr lang="en-US" altLang="zh-TW" i="1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bSup>
                    <m:sSubSup>
                      <m:sSubSupPr>
                        <m:ctrlPr>
                          <a:rPr lang="en-US" altLang="zh-TW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altLang="zh-TW" i="1"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  <m:sub>
                        <m:r>
                          <a:rPr lang="en-US" altLang="zh-TW" i="1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  <m:sup>
                        <m:r>
                          <a:rPr lang="en-US" altLang="zh-TW" i="1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bSup>
                    <m:r>
                      <a:rPr lang="en-US" altLang="zh-TW" i="1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altLang="zh-TW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zh-TW" altLang="en-US" i="1">
                            <a:latin typeface="Cambria Math" panose="02040503050406030204" pitchFamily="18" charset="0"/>
                          </a:rPr>
                          <m:t>𝜀</m:t>
                        </m:r>
                      </m:e>
                      <m:sub>
                        <m:r>
                          <a:rPr lang="en-US" altLang="zh-TW" i="1">
                            <a:latin typeface="Cambria Math" panose="02040503050406030204" pitchFamily="18" charset="0"/>
                          </a:rPr>
                          <m:t>𝑥𝑡</m:t>
                        </m:r>
                      </m:sub>
                    </m:sSub>
                  </m:oMath>
                </a14:m>
                <a:endParaRPr lang="en-US" altLang="zh-TW" dirty="0">
                  <a:latin typeface="標楷體" panose="03000509000000000000" pitchFamily="65" charset="-120"/>
                  <a:ea typeface="標楷體" panose="03000509000000000000" pitchFamily="65" charset="-120"/>
                </a:endParaRPr>
              </a:p>
              <a:p>
                <a:pPr marL="457200" lvl="1" indent="0">
                  <a:buNone/>
                </a:pPr>
                <a:r>
                  <a:rPr lang="en-US" altLang="zh-TW" dirty="0">
                    <a:latin typeface="標楷體" panose="03000509000000000000" pitchFamily="65" charset="-120"/>
                    <a:ea typeface="標楷體" panose="03000509000000000000" pitchFamily="65" charset="-120"/>
                  </a:rPr>
                  <a:t>	</a:t>
                </a:r>
                <a:r>
                  <a:rPr lang="zh-TW" altLang="en-US" dirty="0">
                    <a:latin typeface="標楷體" panose="03000509000000000000" pitchFamily="65" charset="-120"/>
                    <a:ea typeface="標楷體" panose="03000509000000000000" pitchFamily="65" charset="-120"/>
                  </a:rPr>
                  <a:t> </a:t>
                </a:r>
                <a:endParaRPr lang="en-US" altLang="zh-TW" dirty="0">
                  <a:latin typeface="標楷體" panose="03000509000000000000" pitchFamily="65" charset="-120"/>
                  <a:ea typeface="標楷體" panose="03000509000000000000" pitchFamily="65" charset="-120"/>
                </a:endParaRPr>
              </a:p>
              <a:p>
                <a:pPr marL="457200" lvl="1" indent="0">
                  <a:buNone/>
                </a:pPr>
                <a:r>
                  <a:rPr lang="en-US" altLang="zh-TW" dirty="0">
                    <a:latin typeface="標楷體" panose="03000509000000000000" pitchFamily="65" charset="-120"/>
                    <a:ea typeface="標楷體" panose="03000509000000000000" pitchFamily="65" charset="-120"/>
                  </a:rPr>
                  <a:t>	</a:t>
                </a:r>
                <a:r>
                  <a:rPr lang="zh-TW" altLang="en-US" dirty="0">
                    <a:latin typeface="標楷體" panose="03000509000000000000" pitchFamily="65" charset="-120"/>
                    <a:ea typeface="標楷體" panose="03000509000000000000" pitchFamily="65" charset="-120"/>
                  </a:rPr>
                  <a:t> 其中：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altLang="zh-TW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zh-TW" altLang="en-US" i="1">
                            <a:latin typeface="Cambria Math" panose="02040503050406030204" pitchFamily="18" charset="0"/>
                          </a:rPr>
                          <m:t>𝛼</m:t>
                        </m:r>
                      </m:e>
                      <m:sub>
                        <m:r>
                          <a:rPr lang="en-US" altLang="zh-TW" i="1">
                            <a:latin typeface="Cambria Math" panose="02040503050406030204" pitchFamily="18" charset="0"/>
                          </a:rPr>
                          <m:t>𝑥</m:t>
                        </m:r>
                      </m:sub>
                      <m:sup>
                        <m:r>
                          <a:rPr lang="en-US" altLang="zh-TW" i="1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bSup>
                    <m:r>
                      <a:rPr lang="en-US" altLang="zh-TW" i="1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altLang="zh-TW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zh-TW" altLang="en-US" i="1">
                            <a:latin typeface="Cambria Math" panose="02040503050406030204" pitchFamily="18" charset="0"/>
                          </a:rPr>
                          <m:t>𝛼</m:t>
                        </m:r>
                      </m:e>
                      <m:sub>
                        <m:r>
                          <a:rPr lang="en-US" altLang="zh-TW" i="1">
                            <a:latin typeface="Cambria Math" panose="02040503050406030204" pitchFamily="18" charset="0"/>
                          </a:rPr>
                          <m:t>𝑥</m:t>
                        </m:r>
                      </m:sub>
                    </m:sSub>
                    <m:r>
                      <a:rPr lang="en-US" altLang="zh-TW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altLang="zh-TW" i="1">
                        <a:latin typeface="Cambria Math" panose="02040503050406030204" pitchFamily="18" charset="0"/>
                      </a:rPr>
                      <m:t>𝑏</m:t>
                    </m:r>
                    <m:sSub>
                      <m:sSubPr>
                        <m:ctrlPr>
                          <a:rPr lang="en-US" altLang="zh-TW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zh-TW" altLang="en-US" i="1">
                            <a:latin typeface="Cambria Math" panose="02040503050406030204" pitchFamily="18" charset="0"/>
                          </a:rPr>
                          <m:t>𝛽</m:t>
                        </m:r>
                      </m:e>
                      <m:sub>
                        <m:r>
                          <a:rPr lang="en-US" altLang="zh-TW" i="1">
                            <a:latin typeface="Cambria Math" panose="02040503050406030204" pitchFamily="18" charset="0"/>
                          </a:rPr>
                          <m:t>𝑥</m:t>
                        </m:r>
                      </m:sub>
                    </m:sSub>
                  </m:oMath>
                </a14:m>
                <a:r>
                  <a:rPr lang="zh-TW" altLang="en-US" dirty="0">
                    <a:latin typeface="標楷體" panose="03000509000000000000" pitchFamily="65" charset="-120"/>
                    <a:ea typeface="標楷體" panose="03000509000000000000" pitchFamily="65" charset="-120"/>
                  </a:rPr>
                  <a:t> ，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altLang="zh-TW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zh-TW" altLang="en-US" i="1">
                            <a:latin typeface="Cambria Math" panose="02040503050406030204" pitchFamily="18" charset="0"/>
                          </a:rPr>
                          <m:t>𝛽</m:t>
                        </m:r>
                      </m:e>
                      <m:sub>
                        <m:r>
                          <a:rPr lang="en-US" altLang="zh-TW" i="1">
                            <a:latin typeface="Cambria Math" panose="02040503050406030204" pitchFamily="18" charset="0"/>
                          </a:rPr>
                          <m:t>𝑥</m:t>
                        </m:r>
                      </m:sub>
                      <m:sup>
                        <m:r>
                          <a:rPr lang="en-US" altLang="zh-TW" i="1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bSup>
                    <m:r>
                      <a:rPr lang="en-US" altLang="zh-TW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altLang="zh-TW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altLang="zh-TW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zh-TW" altLang="en-US" i="1">
                                <a:latin typeface="Cambria Math" panose="02040503050406030204" pitchFamily="18" charset="0"/>
                              </a:rPr>
                              <m:t>𝛽</m:t>
                            </m:r>
                          </m:e>
                          <m:sub>
                            <m:r>
                              <a:rPr lang="en-US" altLang="zh-TW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sub>
                        </m:sSub>
                      </m:num>
                      <m:den>
                        <m:r>
                          <a:rPr lang="en-US" altLang="zh-TW" i="1">
                            <a:latin typeface="Cambria Math" panose="02040503050406030204" pitchFamily="18" charset="0"/>
                          </a:rPr>
                          <m:t>𝑎</m:t>
                        </m:r>
                      </m:den>
                    </m:f>
                  </m:oMath>
                </a14:m>
                <a:r>
                  <a:rPr lang="zh-TW" altLang="en-US" dirty="0">
                    <a:latin typeface="標楷體" panose="03000509000000000000" pitchFamily="65" charset="-120"/>
                    <a:ea typeface="標楷體" panose="03000509000000000000" pitchFamily="65" charset="-120"/>
                  </a:rPr>
                  <a:t> ，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altLang="zh-TW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altLang="zh-TW" i="1"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  <m:sub>
                        <m:r>
                          <a:rPr lang="en-US" altLang="zh-TW" i="1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  <m:sup>
                        <m:r>
                          <a:rPr lang="en-US" altLang="zh-TW" i="1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bSup>
                    <m:r>
                      <a:rPr lang="en-US" altLang="zh-TW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altLang="zh-TW" i="1">
                        <a:latin typeface="Cambria Math" panose="02040503050406030204" pitchFamily="18" charset="0"/>
                      </a:rPr>
                      <m:t>𝑎</m:t>
                    </m:r>
                    <m:d>
                      <m:dPr>
                        <m:ctrlPr>
                          <a:rPr lang="en-US" altLang="zh-TW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altLang="zh-TW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TW" i="1">
                                <a:latin typeface="Cambria Math" panose="02040503050406030204" pitchFamily="18" charset="0"/>
                              </a:rPr>
                              <m:t>𝑘</m:t>
                            </m:r>
                          </m:e>
                          <m:sub>
                            <m:r>
                              <a:rPr lang="en-US" altLang="zh-TW" i="1">
                                <a:latin typeface="Cambria Math" panose="02040503050406030204" pitchFamily="18" charset="0"/>
                              </a:rPr>
                              <m:t>𝑡</m:t>
                            </m:r>
                          </m:sub>
                        </m:sSub>
                        <m:r>
                          <a:rPr lang="en-US" altLang="zh-TW" i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altLang="zh-TW" i="1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</m:d>
                  </m:oMath>
                </a14:m>
                <a:endParaRPr lang="en-US" altLang="zh-TW" dirty="0" smtClean="0"/>
              </a:p>
              <a:p>
                <a:pPr marL="457200" lvl="1" indent="0">
                  <a:buNone/>
                </a:pPr>
                <a:endParaRPr lang="en-US" altLang="zh-TW" dirty="0"/>
              </a:p>
              <a:p>
                <a:pPr marL="457200" lvl="1" indent="0">
                  <a:buNone/>
                </a:pPr>
                <a:r>
                  <a:rPr lang="en-US" altLang="zh-TW" dirty="0" smtClean="0"/>
                  <a:t>	</a:t>
                </a:r>
                <a:r>
                  <a:rPr lang="zh-TW" altLang="en-US" dirty="0" smtClean="0"/>
                  <a:t> </a:t>
                </a:r>
                <a:r>
                  <a:rPr lang="zh-TW" altLang="en-US" dirty="0" smtClean="0">
                    <a:latin typeface="標楷體" panose="03000509000000000000" pitchFamily="65" charset="-120"/>
                    <a:ea typeface="標楷體" panose="03000509000000000000" pitchFamily="65" charset="-120"/>
                  </a:rPr>
                  <a:t>原解</a:t>
                </a:r>
                <a:r>
                  <a:rPr lang="en-US" altLang="zh-TW" dirty="0">
                    <a:latin typeface="標楷體" panose="03000509000000000000" pitchFamily="65" charset="-120"/>
                    <a:ea typeface="標楷體" panose="03000509000000000000" pitchFamily="65" charset="-120"/>
                  </a:rPr>
                  <a:t>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zh-TW" altLang="en-US" i="1">
                            <a:latin typeface="Cambria Math" panose="02040503050406030204" pitchFamily="18" charset="0"/>
                          </a:rPr>
                          <m:t>𝛼</m:t>
                        </m:r>
                      </m:e>
                      <m:sub>
                        <m:r>
                          <a:rPr lang="en-US" altLang="zh-TW" i="1">
                            <a:latin typeface="Cambria Math" panose="02040503050406030204" pitchFamily="18" charset="0"/>
                          </a:rPr>
                          <m:t>𝑥</m:t>
                        </m:r>
                      </m:sub>
                    </m:sSub>
                  </m:oMath>
                </a14:m>
                <a:r>
                  <a:rPr lang="en-US" altLang="zh-TW" dirty="0" smtClean="0">
                    <a:latin typeface="標楷體" panose="03000509000000000000" pitchFamily="65" charset="-120"/>
                    <a:ea typeface="標楷體" panose="03000509000000000000" pitchFamily="65" charset="-120"/>
                  </a:rPr>
                  <a:t> 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zh-TW" altLang="en-US" i="1">
                            <a:latin typeface="Cambria Math" panose="02040503050406030204" pitchFamily="18" charset="0"/>
                          </a:rPr>
                          <m:t>𝛽</m:t>
                        </m:r>
                      </m:e>
                      <m:sub>
                        <m:r>
                          <a:rPr lang="en-US" altLang="zh-TW" i="1">
                            <a:latin typeface="Cambria Math" panose="02040503050406030204" pitchFamily="18" charset="0"/>
                          </a:rPr>
                          <m:t>𝑥</m:t>
                        </m:r>
                      </m:sub>
                    </m:sSub>
                  </m:oMath>
                </a14:m>
                <a:r>
                  <a:rPr lang="zh-TW" altLang="en-US" dirty="0" smtClean="0">
                    <a:latin typeface="標楷體" panose="03000509000000000000" pitchFamily="65" charset="-120"/>
                    <a:ea typeface="標楷體" panose="03000509000000000000" pitchFamily="65" charset="-120"/>
                  </a:rPr>
                  <a:t> </a:t>
                </a:r>
                <a:r>
                  <a:rPr lang="en-US" altLang="zh-TW" dirty="0" smtClean="0">
                    <a:latin typeface="標楷體" panose="03000509000000000000" pitchFamily="65" charset="-120"/>
                    <a:ea typeface="標楷體" panose="03000509000000000000" pitchFamily="65" charset="-120"/>
                  </a:rPr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i="1"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  <m:sub>
                        <m:r>
                          <a:rPr lang="en-US" altLang="zh-TW" i="1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</m:sSub>
                  </m:oMath>
                </a14:m>
                <a:r>
                  <a:rPr lang="en-US" altLang="zh-TW" dirty="0" smtClean="0">
                    <a:latin typeface="標楷體" panose="03000509000000000000" pitchFamily="65" charset="-120"/>
                    <a:ea typeface="標楷體" panose="03000509000000000000" pitchFamily="65" charset="-120"/>
                  </a:rPr>
                  <a:t>)</a:t>
                </a:r>
                <a:r>
                  <a:rPr lang="zh-TW" altLang="en-US" dirty="0" smtClean="0">
                    <a:latin typeface="標楷體" panose="03000509000000000000" pitchFamily="65" charset="-120"/>
                    <a:ea typeface="標楷體" panose="03000509000000000000" pitchFamily="65" charset="-120"/>
                  </a:rPr>
                  <a:t>透過上</a:t>
                </a:r>
                <a:r>
                  <a:rPr lang="zh-TW" altLang="en-US" dirty="0">
                    <a:latin typeface="標楷體" panose="03000509000000000000" pitchFamily="65" charset="-120"/>
                    <a:ea typeface="標楷體" panose="03000509000000000000" pitchFamily="65" charset="-120"/>
                  </a:rPr>
                  <a:t>述</a:t>
                </a:r>
                <a:r>
                  <a:rPr lang="zh-TW" altLang="en-US" dirty="0" smtClean="0">
                    <a:latin typeface="標楷體" panose="03000509000000000000" pitchFamily="65" charset="-120"/>
                    <a:ea typeface="標楷體" panose="03000509000000000000" pitchFamily="65" charset="-120"/>
                  </a:rPr>
                  <a:t>式子得到另一解</a:t>
                </a:r>
                <a:r>
                  <a:rPr lang="en-US" altLang="zh-TW" dirty="0" smtClean="0">
                    <a:latin typeface="標楷體" panose="03000509000000000000" pitchFamily="65" charset="-120"/>
                    <a:ea typeface="標楷體" panose="03000509000000000000" pitchFamily="65" charset="-120"/>
                  </a:rPr>
                  <a:t>(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altLang="zh-TW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zh-TW" altLang="en-US" i="1">
                            <a:latin typeface="Cambria Math" panose="02040503050406030204" pitchFamily="18" charset="0"/>
                          </a:rPr>
                          <m:t>𝛼</m:t>
                        </m:r>
                      </m:e>
                      <m:sub>
                        <m:r>
                          <a:rPr lang="en-US" altLang="zh-TW" i="1">
                            <a:latin typeface="Cambria Math" panose="02040503050406030204" pitchFamily="18" charset="0"/>
                          </a:rPr>
                          <m:t>𝑥</m:t>
                        </m:r>
                      </m:sub>
                      <m:sup>
                        <m:r>
                          <a:rPr lang="en-US" altLang="zh-TW" i="1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bSup>
                  </m:oMath>
                </a14:m>
                <a:r>
                  <a:rPr lang="zh-TW" altLang="en-US" dirty="0" smtClean="0">
                    <a:latin typeface="標楷體" panose="03000509000000000000" pitchFamily="65" charset="-120"/>
                    <a:ea typeface="標楷體" panose="03000509000000000000" pitchFamily="65" charset="-120"/>
                  </a:rPr>
                  <a:t> </a:t>
                </a:r>
                <a:r>
                  <a:rPr lang="en-US" altLang="zh-TW" dirty="0" smtClean="0">
                    <a:latin typeface="標楷體" panose="03000509000000000000" pitchFamily="65" charset="-120"/>
                    <a:ea typeface="標楷體" panose="03000509000000000000" pitchFamily="65" charset="-120"/>
                  </a:rPr>
                  <a:t>,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altLang="zh-TW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zh-TW" altLang="en-US" i="1">
                            <a:latin typeface="Cambria Math" panose="02040503050406030204" pitchFamily="18" charset="0"/>
                          </a:rPr>
                          <m:t>𝛽</m:t>
                        </m:r>
                      </m:e>
                      <m:sub>
                        <m:r>
                          <a:rPr lang="en-US" altLang="zh-TW" i="1">
                            <a:latin typeface="Cambria Math" panose="02040503050406030204" pitchFamily="18" charset="0"/>
                          </a:rPr>
                          <m:t>𝑥</m:t>
                        </m:r>
                      </m:sub>
                      <m:sup>
                        <m:r>
                          <a:rPr lang="en-US" altLang="zh-TW" i="1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bSup>
                  </m:oMath>
                </a14:m>
                <a:r>
                  <a:rPr lang="zh-TW" altLang="en-US" dirty="0" smtClean="0">
                    <a:latin typeface="標楷體" panose="03000509000000000000" pitchFamily="65" charset="-120"/>
                    <a:ea typeface="標楷體" panose="03000509000000000000" pitchFamily="65" charset="-120"/>
                  </a:rPr>
                  <a:t> </a:t>
                </a:r>
                <a:r>
                  <a:rPr lang="en-US" altLang="zh-TW" dirty="0" smtClean="0">
                    <a:latin typeface="標楷體" panose="03000509000000000000" pitchFamily="65" charset="-120"/>
                    <a:ea typeface="標楷體" panose="03000509000000000000" pitchFamily="65" charset="-120"/>
                  </a:rPr>
                  <a:t>,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altLang="zh-TW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altLang="zh-TW" i="1"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  <m:sub>
                        <m:r>
                          <a:rPr lang="en-US" altLang="zh-TW" i="1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  <m:sup>
                        <m:r>
                          <a:rPr lang="en-US" altLang="zh-TW" i="1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bSup>
                  </m:oMath>
                </a14:m>
                <a:r>
                  <a:rPr lang="en-US" altLang="zh-TW" dirty="0" smtClean="0">
                    <a:latin typeface="標楷體" panose="03000509000000000000" pitchFamily="65" charset="-120"/>
                    <a:ea typeface="標楷體" panose="03000509000000000000" pitchFamily="65" charset="-120"/>
                  </a:rPr>
                  <a:t>)</a:t>
                </a:r>
                <a:r>
                  <a:rPr lang="zh-TW" altLang="en-US" dirty="0" smtClean="0">
                    <a:latin typeface="標楷體" panose="03000509000000000000" pitchFamily="65" charset="-120"/>
                    <a:ea typeface="標楷體" panose="03000509000000000000" pitchFamily="65" charset="-120"/>
                  </a:rPr>
                  <a:t>。</a:t>
                </a:r>
                <a:endParaRPr lang="en-US" altLang="zh-TW" dirty="0">
                  <a:latin typeface="標楷體" panose="03000509000000000000" pitchFamily="65" charset="-120"/>
                  <a:ea typeface="標楷體" panose="03000509000000000000" pitchFamily="65" charset="-120"/>
                </a:endParaRPr>
              </a:p>
              <a:p>
                <a:pPr marL="457200" lvl="1" indent="0">
                  <a:buNone/>
                </a:pPr>
                <a:endParaRPr lang="zh-TW" altLang="en-US" dirty="0">
                  <a:latin typeface="標楷體" panose="03000509000000000000" pitchFamily="65" charset="-120"/>
                  <a:ea typeface="標楷體" panose="03000509000000000000" pitchFamily="65" charset="-120"/>
                </a:endParaRPr>
              </a:p>
            </p:txBody>
          </p:sp>
        </mc:Choice>
        <mc:Fallback xmlns="">
          <p:sp>
            <p:nvSpPr>
              <p:cNvPr id="3" name="內容版面配置區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43" t="-2381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233534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時間序列模型</a:t>
            </a:r>
            <a:endParaRPr lang="zh-TW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內容版面配置區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zh-TW" altLang="en-US" dirty="0" smtClean="0">
                    <a:latin typeface="標楷體" panose="03000509000000000000" pitchFamily="65" charset="-120"/>
                    <a:ea typeface="標楷體" panose="03000509000000000000" pitchFamily="65" charset="-120"/>
                  </a:rPr>
                  <a:t>假設：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l-GR" altLang="zh-TW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l-GR" altLang="zh-TW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κ</m:t>
                        </m:r>
                      </m:e>
                      <m:sub>
                        <m:r>
                          <a:rPr lang="en-US" altLang="zh-TW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𝑡</m:t>
                        </m:r>
                      </m:sub>
                    </m:sSub>
                    <m:r>
                      <a:rPr lang="el-GR" altLang="zh-TW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altLang="zh-TW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𝐶</m:t>
                    </m:r>
                    <m:r>
                      <a:rPr lang="en-US" altLang="zh-TW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altLang="zh-TW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l-GR" altLang="zh-TW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κ</m:t>
                        </m:r>
                      </m:e>
                      <m:sub>
                        <m:r>
                          <a:rPr lang="en-US" altLang="zh-TW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𝑡</m:t>
                        </m:r>
                        <m:r>
                          <a:rPr lang="en-US" altLang="zh-TW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−1</m:t>
                        </m:r>
                      </m:sub>
                    </m:sSub>
                    <m:r>
                      <a:rPr lang="en-US" altLang="zh-TW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altLang="zh-TW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𝑒</m:t>
                        </m:r>
                      </m:e>
                      <m:sub>
                        <m:r>
                          <a:rPr lang="en-US" altLang="zh-TW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𝑡</m:t>
                        </m:r>
                      </m:sub>
                    </m:sSub>
                  </m:oMath>
                </a14:m>
                <a:endParaRPr lang="en-US" altLang="zh-TW" dirty="0" smtClean="0">
                  <a:latin typeface="標楷體" panose="03000509000000000000" pitchFamily="65" charset="-120"/>
                  <a:ea typeface="標楷體" panose="03000509000000000000" pitchFamily="65" charset="-120"/>
                </a:endParaRPr>
              </a:p>
              <a:p>
                <a:pPr lvl="1"/>
                <a:endParaRPr lang="en-US" altLang="zh-TW" dirty="0" smtClean="0">
                  <a:latin typeface="微軟正黑體" panose="020B0604030504040204" pitchFamily="34" charset="-120"/>
                  <a:ea typeface="微軟正黑體" panose="020B0604030504040204" pitchFamily="34" charset="-120"/>
                </a:endParaRPr>
              </a:p>
              <a:p>
                <a:pPr marL="457200" lvl="1" indent="0">
                  <a:buNone/>
                </a:pPr>
                <a:r>
                  <a:rPr lang="zh-TW" altLang="en-US" dirty="0" smtClean="0">
                    <a:latin typeface="標楷體" panose="03000509000000000000" pitchFamily="65" charset="-120"/>
                    <a:ea typeface="標楷體" panose="03000509000000000000" pitchFamily="65" charset="-120"/>
                  </a:rPr>
                  <a:t>其中：</a:t>
                </a:r>
                <a:r>
                  <a:rPr lang="en-US" altLang="zh-TW" dirty="0" smtClean="0">
                    <a:latin typeface="標楷體" panose="03000509000000000000" pitchFamily="65" charset="-120"/>
                    <a:ea typeface="標楷體" panose="03000509000000000000" pitchFamily="65" charset="-120"/>
                  </a:rPr>
                  <a:t>C</a:t>
                </a:r>
                <a:r>
                  <a:rPr lang="zh-TW" altLang="en-US" dirty="0">
                    <a:latin typeface="標楷體" panose="03000509000000000000" pitchFamily="65" charset="-120"/>
                    <a:ea typeface="標楷體" panose="03000509000000000000" pitchFamily="65" charset="-120"/>
                  </a:rPr>
                  <a:t>為常數，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𝑒</m:t>
                        </m:r>
                      </m:e>
                      <m:sub>
                        <m:r>
                          <a:rPr lang="en-US" altLang="zh-TW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𝑡</m:t>
                        </m:r>
                      </m:sub>
                    </m:sSub>
                  </m:oMath>
                </a14:m>
                <a:r>
                  <a:rPr lang="zh-TW" altLang="en-US" dirty="0">
                    <a:latin typeface="標楷體" panose="03000509000000000000" pitchFamily="65" charset="-120"/>
                    <a:ea typeface="標楷體" panose="03000509000000000000" pitchFamily="65" charset="-120"/>
                  </a:rPr>
                  <a:t>為誤差</a:t>
                </a:r>
                <a:r>
                  <a:rPr lang="zh-TW" altLang="en-US" dirty="0" smtClean="0">
                    <a:latin typeface="標楷體" panose="03000509000000000000" pitchFamily="65" charset="-120"/>
                    <a:ea typeface="標楷體" panose="03000509000000000000" pitchFamily="65" charset="-120"/>
                  </a:rPr>
                  <a:t>項</a:t>
                </a:r>
                <a:r>
                  <a:rPr lang="zh-TW" altLang="en-US" dirty="0">
                    <a:latin typeface="標楷體" panose="03000509000000000000" pitchFamily="65" charset="-120"/>
                    <a:ea typeface="標楷體" panose="03000509000000000000" pitchFamily="65" charset="-120"/>
                  </a:rPr>
                  <a:t>。</a:t>
                </a:r>
                <a:endParaRPr lang="en-US" altLang="zh-TW" dirty="0">
                  <a:latin typeface="標楷體" panose="03000509000000000000" pitchFamily="65" charset="-120"/>
                  <a:ea typeface="標楷體" panose="03000509000000000000" pitchFamily="65" charset="-120"/>
                </a:endParaRPr>
              </a:p>
              <a:p>
                <a:pPr marL="0" indent="0">
                  <a:buNone/>
                </a:pPr>
                <a:endParaRPr lang="en-US" altLang="zh-TW" dirty="0" smtClean="0">
                  <a:latin typeface="微軟正黑體" panose="020B0604030504040204" pitchFamily="34" charset="-120"/>
                  <a:ea typeface="微軟正黑體" panose="020B0604030504040204" pitchFamily="34" charset="-120"/>
                </a:endParaRP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l-GR" altLang="zh-TW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l-GR" altLang="zh-TW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κ</m:t>
                        </m:r>
                      </m:e>
                      <m:sub>
                        <m:r>
                          <a:rPr lang="en-US" altLang="zh-TW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𝑡</m:t>
                        </m:r>
                      </m:sub>
                    </m:sSub>
                  </m:oMath>
                </a14:m>
                <a:r>
                  <a:rPr lang="zh-TW" altLang="en-US" dirty="0" smtClean="0">
                    <a:latin typeface="標楷體" panose="03000509000000000000" pitchFamily="65" charset="-120"/>
                    <a:ea typeface="標楷體" panose="03000509000000000000" pitchFamily="65" charset="-120"/>
                  </a:rPr>
                  <a:t>為一階自我回歸模型</a:t>
                </a:r>
                <a:endParaRPr lang="en-US" altLang="zh-TW" dirty="0" smtClean="0">
                  <a:latin typeface="標楷體" panose="03000509000000000000" pitchFamily="65" charset="-120"/>
                  <a:ea typeface="標楷體" panose="03000509000000000000" pitchFamily="65" charset="-120"/>
                </a:endParaRPr>
              </a:p>
              <a:p>
                <a:endParaRPr lang="en-US" altLang="zh-TW" dirty="0">
                  <a:latin typeface="微軟正黑體" panose="020B0604030504040204" pitchFamily="34" charset="-120"/>
                  <a:ea typeface="微軟正黑體" panose="020B0604030504040204" pitchFamily="34" charset="-120"/>
                </a:endParaRPr>
              </a:p>
              <a:p>
                <a:pPr marL="457200" lvl="1" indent="0">
                  <a:buNone/>
                </a:pPr>
                <a:r>
                  <a:rPr lang="zh-TW" altLang="en-US" dirty="0" smtClean="0">
                    <a:latin typeface="標楷體" panose="03000509000000000000" pitchFamily="65" charset="-120"/>
                    <a:ea typeface="標楷體" panose="03000509000000000000" pitchFamily="65" charset="-120"/>
                  </a:rPr>
                  <a:t>將過去</a:t>
                </a:r>
                <a:r>
                  <a:rPr lang="zh-TW" altLang="en-US" dirty="0">
                    <a:latin typeface="標楷體" panose="03000509000000000000" pitchFamily="65" charset="-120"/>
                    <a:ea typeface="標楷體" panose="03000509000000000000" pitchFamily="65" charset="-120"/>
                  </a:rPr>
                  <a:t>的歷史資料</a:t>
                </a:r>
                <a:r>
                  <a:rPr lang="zh-TW" altLang="en-US" dirty="0" smtClean="0">
                    <a:latin typeface="標楷體" panose="03000509000000000000" pitchFamily="65" charset="-120"/>
                    <a:ea typeface="標楷體" panose="03000509000000000000" pitchFamily="65" charset="-120"/>
                  </a:rPr>
                  <a:t>當作解釋變數</a:t>
                </a:r>
                <a:r>
                  <a:rPr lang="zh-TW" altLang="en-US" dirty="0">
                    <a:latin typeface="標楷體" panose="03000509000000000000" pitchFamily="65" charset="-120"/>
                    <a:ea typeface="標楷體" panose="03000509000000000000" pitchFamily="65" charset="-120"/>
                  </a:rPr>
                  <a:t>，</a:t>
                </a:r>
                <a:r>
                  <a:rPr lang="zh-TW" altLang="en-US" dirty="0" smtClean="0">
                    <a:latin typeface="標楷體" panose="03000509000000000000" pitchFamily="65" charset="-120"/>
                    <a:ea typeface="標楷體" panose="03000509000000000000" pitchFamily="65" charset="-120"/>
                  </a:rPr>
                  <a:t>且只</a:t>
                </a:r>
                <a:r>
                  <a:rPr lang="zh-TW" altLang="en-US" dirty="0">
                    <a:latin typeface="標楷體" panose="03000509000000000000" pitchFamily="65" charset="-120"/>
                    <a:ea typeface="標楷體" panose="03000509000000000000" pitchFamily="65" charset="-120"/>
                  </a:rPr>
                  <a:t>納入前一期的資料當作解釋</a:t>
                </a:r>
                <a:r>
                  <a:rPr lang="zh-TW" altLang="en-US" dirty="0" smtClean="0">
                    <a:latin typeface="標楷體" panose="03000509000000000000" pitchFamily="65" charset="-120"/>
                    <a:ea typeface="標楷體" panose="03000509000000000000" pitchFamily="65" charset="-120"/>
                  </a:rPr>
                  <a:t>變數</a:t>
                </a:r>
                <a:r>
                  <a:rPr lang="zh-TW" altLang="en-US" dirty="0">
                    <a:latin typeface="標楷體" panose="03000509000000000000" pitchFamily="65" charset="-120"/>
                    <a:ea typeface="標楷體" panose="03000509000000000000" pitchFamily="65" charset="-120"/>
                  </a:rPr>
                  <a:t>。</a:t>
                </a:r>
                <a:endParaRPr lang="en-US" altLang="zh-TW" dirty="0" smtClean="0">
                  <a:latin typeface="標楷體" panose="03000509000000000000" pitchFamily="65" charset="-120"/>
                  <a:ea typeface="標楷體" panose="03000509000000000000" pitchFamily="65" charset="-120"/>
                </a:endParaRPr>
              </a:p>
              <a:p>
                <a:pPr lvl="1"/>
                <a:endParaRPr lang="en-US" altLang="zh-TW" dirty="0"/>
              </a:p>
            </p:txBody>
          </p:sp>
        </mc:Choice>
        <mc:Fallback xmlns="">
          <p:sp>
            <p:nvSpPr>
              <p:cNvPr id="3" name="內容版面配置區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43" t="-2381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129905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225</TotalTime>
  <Words>56</Words>
  <Application>Microsoft Office PowerPoint</Application>
  <PresentationFormat>寬螢幕</PresentationFormat>
  <Paragraphs>35</Paragraphs>
  <Slides>8</Slides>
  <Notes>0</Notes>
  <HiddenSlides>0</HiddenSlides>
  <MMClips>0</MMClips>
  <ScaleCrop>false</ScaleCrop>
  <HeadingPairs>
    <vt:vector size="8" baseType="variant">
      <vt:variant>
        <vt:lpstr>使用字型</vt:lpstr>
      </vt:variant>
      <vt:variant>
        <vt:i4>9</vt:i4>
      </vt:variant>
      <vt:variant>
        <vt:lpstr>佈景主題</vt:lpstr>
      </vt:variant>
      <vt:variant>
        <vt:i4>1</vt:i4>
      </vt:variant>
      <vt:variant>
        <vt:lpstr>內嵌 OLE 伺服程式</vt:lpstr>
      </vt:variant>
      <vt:variant>
        <vt:i4>1</vt:i4>
      </vt:variant>
      <vt:variant>
        <vt:lpstr>投影片標題</vt:lpstr>
      </vt:variant>
      <vt:variant>
        <vt:i4>8</vt:i4>
      </vt:variant>
    </vt:vector>
  </HeadingPairs>
  <TitlesOfParts>
    <vt:vector size="19" baseType="lpstr">
      <vt:lpstr>微軟正黑體</vt:lpstr>
      <vt:lpstr>新細明體</vt:lpstr>
      <vt:lpstr>新細明體</vt:lpstr>
      <vt:lpstr>標楷體</vt:lpstr>
      <vt:lpstr>Arial</vt:lpstr>
      <vt:lpstr>Calibri</vt:lpstr>
      <vt:lpstr>Calibri Light</vt:lpstr>
      <vt:lpstr>Cambria Math</vt:lpstr>
      <vt:lpstr>Times New Roman</vt:lpstr>
      <vt:lpstr>Office 佈景主題</vt:lpstr>
      <vt:lpstr>方程式</vt:lpstr>
      <vt:lpstr>Lee-Carter Model</vt:lpstr>
      <vt:lpstr>Lee and Carter (1992)提出預測美國未來死亡率</vt:lpstr>
      <vt:lpstr>模型配適方法</vt:lpstr>
      <vt:lpstr>SVD</vt:lpstr>
      <vt:lpstr>Singular Value Decomposition</vt:lpstr>
      <vt:lpstr>SVD近似法</vt:lpstr>
      <vt:lpstr>加入限制式</vt:lpstr>
      <vt:lpstr>時間序列模型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Lee-Carter Model</dc:title>
  <dc:creator>Feng</dc:creator>
  <cp:lastModifiedBy>Feng</cp:lastModifiedBy>
  <cp:revision>17</cp:revision>
  <dcterms:created xsi:type="dcterms:W3CDTF">2017-11-07T07:35:21Z</dcterms:created>
  <dcterms:modified xsi:type="dcterms:W3CDTF">2017-11-27T05:53:41Z</dcterms:modified>
</cp:coreProperties>
</file>