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2" r:id="rId2"/>
    <p:sldId id="257" r:id="rId3"/>
    <p:sldId id="258" r:id="rId4"/>
    <p:sldId id="260" r:id="rId5"/>
    <p:sldId id="259" r:id="rId6"/>
    <p:sldId id="263" r:id="rId7"/>
    <p:sldId id="256" r:id="rId8"/>
    <p:sldId id="261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C3013-B5C6-40AE-8CF9-DD9D20CD7DDE}" type="datetimeFigureOut">
              <a:rPr lang="zh-TW" altLang="en-US" smtClean="0"/>
              <a:t>2017/10/31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560844-7F1A-426F-BE95-16812C19A4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797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首次贖回日期與首次配息日期的時間前後關係不一定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60844-7F1A-426F-BE95-16812C19A488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8973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Row 19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60844-7F1A-426F-BE95-16812C19A488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0718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2017/10/31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382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2017/10/31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916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2017/10/31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033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2017/10/31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349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2017/10/31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2133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2017/10/31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824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2017/10/31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733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2017/10/31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2305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2017/10/31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6278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2017/10/31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6522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EF7A9-7C91-47DD-BF06-7B28EB580FF4}" type="datetimeFigureOut">
              <a:rPr lang="zh-TW" altLang="en-US" smtClean="0"/>
              <a:t>2017/10/31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0730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EF7A9-7C91-47DD-BF06-7B28EB580FF4}" type="datetimeFigureOut">
              <a:rPr lang="zh-TW" altLang="en-US" smtClean="0"/>
              <a:t>2017/10/31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8498E-66C9-4D25-ABE2-DFBBA52A0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8226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callablebond_201601-201708.xls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Coupon Callable Bond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9723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Coupon Callable Bond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由</a:t>
            </a:r>
            <a:r>
              <a:rPr lang="en-US" altLang="zh-TW" dirty="0" smtClean="0">
                <a:hlinkClick r:id="rId2" action="ppaction://hlinkfile"/>
              </a:rPr>
              <a:t>Excel</a:t>
            </a:r>
            <a:r>
              <a:rPr lang="zh-TW" altLang="en-US" dirty="0" smtClean="0">
                <a:hlinkClick r:id="rId2" action="ppaction://hlinkfile"/>
              </a:rPr>
              <a:t>表格</a:t>
            </a:r>
            <a:r>
              <a:rPr lang="zh-TW" altLang="en-US" dirty="0" smtClean="0"/>
              <a:t>裡。債券資料包含：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由左到右：債券代號、發行日、到期日、贖回頻率、首次贖回日期、利息型態、配息頻率、首次配息日期、利息。</a:t>
            </a:r>
            <a:endParaRPr lang="en-US" altLang="zh-TW" dirty="0" smtClean="0"/>
          </a:p>
          <a:p>
            <a:r>
              <a:rPr lang="zh-TW" altLang="en-US" dirty="0" smtClean="0"/>
              <a:t>贖回頻率：</a:t>
            </a:r>
            <a:r>
              <a:rPr lang="en-US" altLang="zh-TW" dirty="0" smtClean="0"/>
              <a:t>M</a:t>
            </a:r>
            <a:r>
              <a:rPr lang="zh-TW" altLang="en-US" dirty="0" smtClean="0"/>
              <a:t>代表</a:t>
            </a:r>
            <a:r>
              <a:rPr lang="en-US" altLang="zh-TW" dirty="0" smtClean="0"/>
              <a:t>1</a:t>
            </a:r>
            <a:r>
              <a:rPr lang="zh-TW" altLang="en-US" dirty="0" smtClean="0"/>
              <a:t>個月贖回一次，</a:t>
            </a:r>
            <a:r>
              <a:rPr lang="en-US" altLang="zh-TW" dirty="0" smtClean="0"/>
              <a:t>Q</a:t>
            </a:r>
            <a:r>
              <a:rPr lang="zh-TW" altLang="en-US" dirty="0" smtClean="0"/>
              <a:t>代表</a:t>
            </a:r>
            <a:r>
              <a:rPr lang="en-US" altLang="zh-TW" dirty="0" smtClean="0"/>
              <a:t>3</a:t>
            </a:r>
            <a:r>
              <a:rPr lang="zh-TW" altLang="en-US" dirty="0" smtClean="0"/>
              <a:t>個月贖回一次，</a:t>
            </a:r>
            <a:r>
              <a:rPr lang="en-US" altLang="zh-TW" dirty="0" smtClean="0"/>
              <a:t>A</a:t>
            </a:r>
            <a:r>
              <a:rPr lang="zh-TW" altLang="en-US" dirty="0" smtClean="0"/>
              <a:t>代表</a:t>
            </a:r>
            <a:r>
              <a:rPr lang="en-US" altLang="zh-TW" dirty="0" smtClean="0"/>
              <a:t>1</a:t>
            </a:r>
            <a:r>
              <a:rPr lang="zh-TW" altLang="en-US" dirty="0" smtClean="0"/>
              <a:t>年贖回一次。</a:t>
            </a:r>
            <a:endParaRPr lang="en-US" altLang="zh-TW" dirty="0" smtClean="0"/>
          </a:p>
          <a:p>
            <a:r>
              <a:rPr lang="zh-TW" altLang="en-US" dirty="0" smtClean="0"/>
              <a:t>利息型態全部為</a:t>
            </a:r>
            <a:r>
              <a:rPr lang="en-US" altLang="zh-TW" dirty="0" smtClean="0"/>
              <a:t>F</a:t>
            </a:r>
            <a:r>
              <a:rPr lang="zh-TW" altLang="en-US" dirty="0" smtClean="0"/>
              <a:t>：代表固定債息</a:t>
            </a:r>
            <a:endParaRPr lang="en-US" altLang="zh-TW" dirty="0" smtClean="0"/>
          </a:p>
          <a:p>
            <a:r>
              <a:rPr lang="zh-TW" altLang="en-US" dirty="0" smtClean="0"/>
              <a:t>配息頻率：數字代表一年付利息次數</a:t>
            </a:r>
            <a:endParaRPr lang="en-US" altLang="zh-TW" dirty="0" smtClean="0"/>
          </a:p>
          <a:p>
            <a:r>
              <a:rPr lang="zh-TW" altLang="en-US" dirty="0" smtClean="0"/>
              <a:t>利息</a:t>
            </a:r>
            <a:r>
              <a:rPr lang="en-US" altLang="zh-TW" dirty="0" smtClean="0"/>
              <a:t>(Coupon)</a:t>
            </a:r>
            <a:r>
              <a:rPr lang="zh-TW" altLang="en-US" dirty="0" smtClean="0"/>
              <a:t>：數字代表百分比</a:t>
            </a:r>
            <a:r>
              <a:rPr lang="en-US" altLang="zh-TW" dirty="0" smtClean="0"/>
              <a:t>.</a:t>
            </a:r>
            <a:r>
              <a:rPr lang="zh-TW" altLang="en-US" dirty="0" smtClean="0"/>
              <a:t>   </a:t>
            </a:r>
            <a:r>
              <a:rPr lang="en-US" altLang="zh-TW" dirty="0" smtClean="0"/>
              <a:t>ex: 5</a:t>
            </a:r>
            <a:r>
              <a:rPr lang="en-US" altLang="zh-TW" dirty="0" smtClean="0">
                <a:sym typeface="Wingdings" panose="05000000000000000000" pitchFamily="2" charset="2"/>
              </a:rPr>
              <a:t>5%</a:t>
            </a:r>
            <a:endParaRPr lang="en-US" altLang="zh-TW" dirty="0">
              <a:sym typeface="Wingdings" panose="05000000000000000000" pitchFamily="2" charset="2"/>
            </a:endParaRPr>
          </a:p>
          <a:p>
            <a:r>
              <a:rPr lang="en-US" altLang="zh-TW" dirty="0" smtClean="0">
                <a:sym typeface="Wingdings" panose="05000000000000000000" pitchFamily="2" charset="2"/>
              </a:rPr>
              <a:t>Excel</a:t>
            </a:r>
            <a:r>
              <a:rPr lang="zh-TW" altLang="en-US" dirty="0" smtClean="0">
                <a:sym typeface="Wingdings" panose="05000000000000000000" pitchFamily="2" charset="2"/>
              </a:rPr>
              <a:t>內共含</a:t>
            </a:r>
            <a:r>
              <a:rPr lang="en-US" altLang="zh-TW" dirty="0" smtClean="0">
                <a:sym typeface="Wingdings" panose="05000000000000000000" pitchFamily="2" charset="2"/>
              </a:rPr>
              <a:t>2478</a:t>
            </a:r>
            <a:r>
              <a:rPr lang="zh-TW" altLang="en-US" dirty="0" smtClean="0">
                <a:sym typeface="Wingdings" panose="05000000000000000000" pitchFamily="2" charset="2"/>
              </a:rPr>
              <a:t>筆債券資料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7906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Excel</a:t>
            </a:r>
            <a:r>
              <a:rPr lang="zh-TW" altLang="en-US" dirty="0" smtClean="0"/>
              <a:t>資料初步處理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時間間隔的計算</a:t>
            </a:r>
            <a:r>
              <a:rPr lang="en-US" altLang="zh-TW" dirty="0" smtClean="0">
                <a:sym typeface="Wingdings" panose="05000000000000000000" pitchFamily="2" charset="2"/>
              </a:rPr>
              <a:t>Excel</a:t>
            </a:r>
            <a:r>
              <a:rPr lang="zh-TW" altLang="en-US" dirty="0" smtClean="0">
                <a:sym typeface="Wingdings" panose="05000000000000000000" pitchFamily="2" charset="2"/>
              </a:rPr>
              <a:t>內建函式</a:t>
            </a:r>
            <a:r>
              <a:rPr lang="en-US" altLang="zh-TW" dirty="0" smtClean="0">
                <a:sym typeface="Wingdings" panose="05000000000000000000" pitchFamily="2" charset="2"/>
              </a:rPr>
              <a:t>Days360</a:t>
            </a:r>
            <a:r>
              <a:rPr lang="zh-TW" altLang="en-US" dirty="0" smtClean="0">
                <a:sym typeface="Wingdings" panose="05000000000000000000" pitchFamily="2" charset="2"/>
              </a:rPr>
              <a:t>為</a:t>
            </a:r>
            <a:r>
              <a:rPr lang="en-US" altLang="zh-TW" b="1" dirty="0" smtClean="0">
                <a:sym typeface="Wingdings" panose="05000000000000000000" pitchFamily="2" charset="2"/>
              </a:rPr>
              <a:t>30/360</a:t>
            </a:r>
            <a:r>
              <a:rPr lang="zh-TW" altLang="en-US" b="1" dirty="0" smtClean="0">
                <a:sym typeface="Wingdings" panose="05000000000000000000" pitchFamily="2" charset="2"/>
              </a:rPr>
              <a:t>算法</a:t>
            </a:r>
            <a:endParaRPr lang="en-US" altLang="zh-TW" b="1" dirty="0" smtClean="0"/>
          </a:p>
          <a:p>
            <a:r>
              <a:rPr lang="en-US" altLang="zh-TW" dirty="0" err="1" smtClean="0"/>
              <a:t>Tn</a:t>
            </a:r>
            <a:r>
              <a:rPr lang="zh-TW" altLang="en-US" dirty="0" smtClean="0"/>
              <a:t>：此欄為計算從「發行日」到「到期日」時間間隔，單位為年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只有</a:t>
            </a:r>
            <a:r>
              <a:rPr lang="en-US" altLang="zh-TW" dirty="0" smtClean="0"/>
              <a:t>6</a:t>
            </a:r>
            <a:r>
              <a:rPr lang="zh-TW" altLang="en-US" dirty="0"/>
              <a:t>筆</a:t>
            </a:r>
            <a:r>
              <a:rPr lang="zh-TW" altLang="en-US" dirty="0" smtClean="0"/>
              <a:t>債券</a:t>
            </a:r>
            <a:r>
              <a:rPr lang="en-US" altLang="zh-TW" dirty="0" err="1" smtClean="0"/>
              <a:t>Tn</a:t>
            </a:r>
            <a:r>
              <a:rPr lang="zh-TW" altLang="en-US" dirty="0" smtClean="0"/>
              <a:t>大於</a:t>
            </a:r>
            <a:r>
              <a:rPr lang="en-US" altLang="zh-TW" dirty="0" smtClean="0"/>
              <a:t>30</a:t>
            </a:r>
            <a:r>
              <a:rPr lang="zh-TW" altLang="en-US" dirty="0" smtClean="0"/>
              <a:t>年</a:t>
            </a:r>
            <a:endParaRPr lang="en-US" altLang="zh-TW" dirty="0"/>
          </a:p>
          <a:p>
            <a:pPr lvl="1"/>
            <a:r>
              <a:rPr lang="zh-TW" altLang="en-US" dirty="0" smtClean="0"/>
              <a:t>有</a:t>
            </a:r>
            <a:r>
              <a:rPr lang="en-US" altLang="zh-TW" dirty="0" smtClean="0"/>
              <a:t>2000</a:t>
            </a:r>
            <a:r>
              <a:rPr lang="zh-TW" altLang="en-US" dirty="0" smtClean="0"/>
              <a:t>多筆債券</a:t>
            </a:r>
            <a:r>
              <a:rPr lang="en-US" altLang="zh-TW" dirty="0" err="1" smtClean="0"/>
              <a:t>Tn</a:t>
            </a:r>
            <a:r>
              <a:rPr lang="zh-TW" altLang="en-US" dirty="0" smtClean="0"/>
              <a:t>小於</a:t>
            </a:r>
            <a:r>
              <a:rPr lang="en-US" altLang="zh-TW" dirty="0" smtClean="0"/>
              <a:t>6</a:t>
            </a:r>
            <a:r>
              <a:rPr lang="zh-TW" altLang="en-US" dirty="0" smtClean="0"/>
              <a:t>年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全部債券的</a:t>
            </a:r>
            <a:r>
              <a:rPr lang="en-US" altLang="zh-TW" dirty="0" err="1" smtClean="0"/>
              <a:t>Tn</a:t>
            </a:r>
            <a:r>
              <a:rPr lang="zh-TW" altLang="en-US" dirty="0" smtClean="0"/>
              <a:t>皆</a:t>
            </a:r>
            <a:r>
              <a:rPr lang="zh-TW" altLang="en-US" b="1" dirty="0" smtClean="0"/>
              <a:t>非</a:t>
            </a:r>
            <a:r>
              <a:rPr lang="zh-TW" altLang="en-US" dirty="0" smtClean="0"/>
              <a:t>整數年</a:t>
            </a:r>
            <a:endParaRPr lang="en-US" altLang="zh-TW" dirty="0" smtClean="0"/>
          </a:p>
          <a:p>
            <a:r>
              <a:rPr lang="en-US" altLang="zh-TW" dirty="0" smtClean="0"/>
              <a:t>Tn-Tc</a:t>
            </a:r>
            <a:r>
              <a:rPr lang="en-US" altLang="zh-TW" sz="2000" dirty="0" smtClean="0"/>
              <a:t>1</a:t>
            </a:r>
            <a:r>
              <a:rPr lang="zh-TW" altLang="en-US" dirty="0" smtClean="0"/>
              <a:t>：計算「</a:t>
            </a:r>
            <a:r>
              <a:rPr lang="zh-TW" altLang="en-US" b="1" dirty="0" smtClean="0"/>
              <a:t>首次贖回日期</a:t>
            </a:r>
            <a:r>
              <a:rPr lang="zh-TW" altLang="en-US" dirty="0" smtClean="0"/>
              <a:t>」到「</a:t>
            </a:r>
            <a:r>
              <a:rPr lang="zh-TW" altLang="en-US" dirty="0" smtClean="0">
                <a:solidFill>
                  <a:srgbClr val="FF0000"/>
                </a:solidFill>
              </a:rPr>
              <a:t>到期日</a:t>
            </a:r>
            <a:r>
              <a:rPr lang="zh-TW" altLang="en-US" dirty="0" smtClean="0"/>
              <a:t>」時間間隔，單位月</a:t>
            </a:r>
            <a:endParaRPr lang="en-US" altLang="zh-TW" dirty="0" smtClean="0"/>
          </a:p>
          <a:p>
            <a:r>
              <a:rPr lang="en-US" altLang="zh-TW" dirty="0" smtClean="0">
                <a:solidFill>
                  <a:prstClr val="black"/>
                </a:solidFill>
              </a:rPr>
              <a:t>Tn-Ti</a:t>
            </a:r>
            <a:r>
              <a:rPr lang="en-US" altLang="zh-TW" sz="2000" dirty="0" smtClean="0">
                <a:solidFill>
                  <a:prstClr val="black"/>
                </a:solidFill>
              </a:rPr>
              <a:t>1</a:t>
            </a:r>
            <a:r>
              <a:rPr lang="zh-TW" altLang="en-US" dirty="0" smtClean="0">
                <a:solidFill>
                  <a:prstClr val="black"/>
                </a:solidFill>
              </a:rPr>
              <a:t>：計算「</a:t>
            </a:r>
            <a:r>
              <a:rPr lang="zh-TW" altLang="en-US" b="1" dirty="0" smtClean="0">
                <a:solidFill>
                  <a:srgbClr val="0070C0"/>
                </a:solidFill>
              </a:rPr>
              <a:t>首次配息日期</a:t>
            </a:r>
            <a:r>
              <a:rPr lang="zh-TW" altLang="en-US" dirty="0" smtClean="0">
                <a:solidFill>
                  <a:prstClr val="black"/>
                </a:solidFill>
              </a:rPr>
              <a:t>」到「</a:t>
            </a:r>
            <a:r>
              <a:rPr lang="zh-TW" altLang="en-US" dirty="0" smtClean="0">
                <a:solidFill>
                  <a:srgbClr val="FF0000"/>
                </a:solidFill>
              </a:rPr>
              <a:t>到期日</a:t>
            </a:r>
            <a:r>
              <a:rPr lang="zh-TW" altLang="en-US" dirty="0" smtClean="0">
                <a:solidFill>
                  <a:prstClr val="black"/>
                </a:solidFill>
              </a:rPr>
              <a:t>」時間間隔，單位月</a:t>
            </a:r>
            <a:endParaRPr lang="en-US" altLang="zh-TW" sz="1600" dirty="0"/>
          </a:p>
          <a:p>
            <a:r>
              <a:rPr lang="en-US" altLang="zh-TW" dirty="0" smtClean="0">
                <a:solidFill>
                  <a:prstClr val="black"/>
                </a:solidFill>
              </a:rPr>
              <a:t>Ti</a:t>
            </a:r>
            <a:r>
              <a:rPr lang="en-US" altLang="zh-TW" sz="2000" dirty="0" smtClean="0">
                <a:solidFill>
                  <a:prstClr val="black"/>
                </a:solidFill>
              </a:rPr>
              <a:t>1</a:t>
            </a:r>
            <a:r>
              <a:rPr lang="en-US" altLang="zh-TW" dirty="0" smtClean="0">
                <a:solidFill>
                  <a:prstClr val="black"/>
                </a:solidFill>
              </a:rPr>
              <a:t>-</a:t>
            </a:r>
            <a:r>
              <a:rPr lang="en-US" altLang="zh-TW" dirty="0" smtClean="0"/>
              <a:t>Tc</a:t>
            </a:r>
            <a:r>
              <a:rPr lang="en-US" altLang="zh-TW" sz="2000" dirty="0" smtClean="0"/>
              <a:t>1</a:t>
            </a:r>
            <a:r>
              <a:rPr lang="zh-TW" altLang="en-US" dirty="0" smtClean="0"/>
              <a:t>：計算「</a:t>
            </a:r>
            <a:r>
              <a:rPr lang="zh-TW" altLang="en-US" b="1" dirty="0" smtClean="0"/>
              <a:t>首次贖回日期</a:t>
            </a:r>
            <a:r>
              <a:rPr lang="zh-TW" altLang="en-US" dirty="0" smtClean="0"/>
              <a:t>」到「</a:t>
            </a:r>
            <a:r>
              <a:rPr lang="zh-TW" altLang="en-US" b="1" dirty="0" smtClean="0">
                <a:solidFill>
                  <a:srgbClr val="0070C0"/>
                </a:solidFill>
              </a:rPr>
              <a:t>首次配息日期</a:t>
            </a:r>
            <a:r>
              <a:rPr lang="zh-TW" altLang="en-US" dirty="0" smtClean="0"/>
              <a:t>」時間間隔，單位月</a:t>
            </a:r>
            <a:endParaRPr lang="en-US" altLang="zh-TW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77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-206192"/>
            <a:ext cx="10058400" cy="4893671"/>
          </a:xfrm>
          <a:prstGeom prst="rect">
            <a:avLst/>
          </a:prstGeom>
        </p:spPr>
      </p:pic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25999" y="2966096"/>
            <a:ext cx="7740001" cy="1987900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2530727" y="5124045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+mn-ea"/>
              </a:rPr>
              <a:t>若以月為單位造</a:t>
            </a:r>
            <a:r>
              <a:rPr lang="en-US" altLang="zh-TW" sz="2000" dirty="0" err="1" smtClean="0">
                <a:latin typeface="+mn-ea"/>
              </a:rPr>
              <a:t>HW_tree</a:t>
            </a:r>
            <a:r>
              <a:rPr lang="zh-TW" altLang="en-US" sz="2000" dirty="0" smtClean="0">
                <a:latin typeface="+mn-ea"/>
              </a:rPr>
              <a:t>的話，依照現有</a:t>
            </a:r>
            <a:r>
              <a:rPr lang="en-US" altLang="zh-TW" sz="2000" dirty="0" smtClean="0">
                <a:latin typeface="+mn-ea"/>
              </a:rPr>
              <a:t>excel</a:t>
            </a:r>
            <a:r>
              <a:rPr lang="zh-TW" altLang="en-US" sz="2000" dirty="0" smtClean="0">
                <a:latin typeface="+mn-ea"/>
              </a:rPr>
              <a:t>資料，大部分債券的</a:t>
            </a:r>
            <a:r>
              <a:rPr lang="en-US" altLang="zh-TW" sz="2000" dirty="0" smtClean="0">
                <a:latin typeface="+mn-ea"/>
              </a:rPr>
              <a:t>Call date</a:t>
            </a:r>
            <a:r>
              <a:rPr lang="zh-TW" altLang="en-US" sz="2000" dirty="0" smtClean="0">
                <a:latin typeface="+mn-ea"/>
              </a:rPr>
              <a:t>和</a:t>
            </a:r>
            <a:r>
              <a:rPr lang="en-US" altLang="zh-TW" sz="2000" dirty="0" smtClean="0">
                <a:latin typeface="+mn-ea"/>
              </a:rPr>
              <a:t>Coupon date</a:t>
            </a:r>
            <a:r>
              <a:rPr lang="zh-TW" altLang="en-US" sz="2000" dirty="0" smtClean="0">
                <a:latin typeface="+mn-ea"/>
              </a:rPr>
              <a:t>可以同時切在整數期上</a:t>
            </a:r>
            <a:endParaRPr lang="zh-TW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0213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Excel</a:t>
            </a:r>
            <a:r>
              <a:rPr lang="zh-TW" altLang="en-US" dirty="0"/>
              <a:t>資料初步處理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日期遇到</a:t>
            </a:r>
            <a:r>
              <a:rPr lang="en-US" altLang="zh-TW" dirty="0" smtClean="0"/>
              <a:t>2/28</a:t>
            </a:r>
            <a:r>
              <a:rPr lang="zh-TW" altLang="en-US" dirty="0" smtClean="0"/>
              <a:t>的問題及處理方式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EX</a:t>
            </a:r>
            <a:r>
              <a:rPr lang="zh-TW" altLang="en-US" dirty="0" smtClean="0"/>
              <a:t>：以</a:t>
            </a:r>
            <a:r>
              <a:rPr lang="en-US" altLang="zh-TW" dirty="0" smtClean="0"/>
              <a:t>Excel</a:t>
            </a:r>
            <a:r>
              <a:rPr lang="zh-TW" altLang="en-US" dirty="0" smtClean="0"/>
              <a:t>第</a:t>
            </a:r>
            <a:r>
              <a:rPr lang="en-US" altLang="zh-TW" dirty="0" smtClean="0"/>
              <a:t>19</a:t>
            </a:r>
            <a:r>
              <a:rPr lang="zh-TW" altLang="en-US" dirty="0" smtClean="0"/>
              <a:t>列為例，到期日為</a:t>
            </a:r>
            <a:r>
              <a:rPr lang="en-US" altLang="zh-TW" b="1" dirty="0" smtClean="0"/>
              <a:t>2036/8/28</a:t>
            </a:r>
            <a:r>
              <a:rPr lang="zh-TW" altLang="en-US" dirty="0" smtClean="0"/>
              <a:t>，</a:t>
            </a:r>
            <a:r>
              <a:rPr lang="zh-TW" altLang="en-US" b="1" dirty="0" smtClean="0"/>
              <a:t>首次贖回日期</a:t>
            </a:r>
            <a:r>
              <a:rPr lang="zh-TW" altLang="en-US" dirty="0" smtClean="0"/>
              <a:t>及</a:t>
            </a:r>
            <a:r>
              <a:rPr lang="zh-TW" altLang="en-US" b="1" dirty="0" smtClean="0">
                <a:solidFill>
                  <a:srgbClr val="0070C0"/>
                </a:solidFill>
              </a:rPr>
              <a:t>首次配息日期</a:t>
            </a:r>
            <a:r>
              <a:rPr lang="zh-TW" altLang="en-US" dirty="0" smtClean="0"/>
              <a:t>皆為</a:t>
            </a:r>
            <a:r>
              <a:rPr lang="en-US" altLang="zh-TW" b="1" dirty="0" smtClean="0"/>
              <a:t>2017/2/28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間隔月分應記為：</a:t>
            </a:r>
            <a:r>
              <a:rPr lang="en-US" altLang="zh-TW" dirty="0" smtClean="0"/>
              <a:t>((2036-2017)X360+(8-2)X30+28-28)/30=234(</a:t>
            </a:r>
            <a:r>
              <a:rPr lang="zh-TW" altLang="en-US" dirty="0" smtClean="0"/>
              <a:t>月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但</a:t>
            </a:r>
            <a:r>
              <a:rPr lang="en-US" altLang="zh-TW" dirty="0" smtClean="0"/>
              <a:t>Excel</a:t>
            </a:r>
            <a:r>
              <a:rPr lang="zh-TW" altLang="en-US" dirty="0" smtClean="0"/>
              <a:t>函式計算此兩個日期的間隔月份為</a:t>
            </a:r>
            <a:r>
              <a:rPr lang="zh-TW" altLang="en-US" b="1" dirty="0" smtClean="0"/>
              <a:t>非</a:t>
            </a:r>
            <a:r>
              <a:rPr lang="zh-TW" altLang="en-US" dirty="0" smtClean="0"/>
              <a:t>整數</a:t>
            </a:r>
            <a:r>
              <a:rPr lang="en-US" altLang="zh-TW" dirty="0" smtClean="0"/>
              <a:t>(233.9333333)</a:t>
            </a:r>
          </a:p>
          <a:p>
            <a:endParaRPr lang="en-US" altLang="zh-TW" dirty="0"/>
          </a:p>
          <a:p>
            <a:r>
              <a:rPr lang="zh-TW" altLang="en-US" dirty="0" smtClean="0"/>
              <a:t>處理方式為將</a:t>
            </a:r>
            <a:r>
              <a:rPr lang="en-US" altLang="zh-TW" dirty="0" smtClean="0"/>
              <a:t>Excel</a:t>
            </a:r>
            <a:r>
              <a:rPr lang="zh-TW" altLang="en-US" dirty="0" smtClean="0"/>
              <a:t>函式</a:t>
            </a:r>
            <a:r>
              <a:rPr lang="en-US" altLang="zh-TW" dirty="0" smtClean="0"/>
              <a:t>Days360</a:t>
            </a:r>
            <a:r>
              <a:rPr lang="zh-TW" altLang="en-US" dirty="0" smtClean="0"/>
              <a:t>邏輯值的部分鍵入</a:t>
            </a:r>
            <a:r>
              <a:rPr lang="en-US" altLang="zh-TW" dirty="0" smtClean="0"/>
              <a:t>True(</a:t>
            </a:r>
            <a:r>
              <a:rPr lang="zh-TW" altLang="en-US" dirty="0" smtClean="0"/>
              <a:t>歐制</a:t>
            </a:r>
            <a:r>
              <a:rPr lang="en-US" altLang="zh-TW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7979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Excel</a:t>
            </a:r>
            <a:r>
              <a:rPr lang="zh-TW" altLang="en-US" dirty="0"/>
              <a:t>資料初步</a:t>
            </a:r>
            <a:r>
              <a:rPr lang="zh-TW" altLang="en-US" dirty="0" smtClean="0"/>
              <a:t>處理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資料時間為</a:t>
            </a:r>
            <a:r>
              <a:rPr lang="en-US" altLang="zh-TW" dirty="0" smtClean="0"/>
              <a:t>201601-201708(20</a:t>
            </a:r>
            <a:r>
              <a:rPr lang="zh-TW" altLang="en-US" dirty="0" smtClean="0"/>
              <a:t>個月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將函式改成歐制之後，發現在所有債券</a:t>
            </a:r>
            <a:r>
              <a:rPr lang="en-US" altLang="zh-TW" dirty="0" smtClean="0"/>
              <a:t>(2477</a:t>
            </a:r>
            <a:r>
              <a:rPr lang="zh-TW" altLang="en-US" dirty="0" smtClean="0"/>
              <a:t>，扣除一筆資料錯誤的債券</a:t>
            </a:r>
            <a:r>
              <a:rPr lang="en-US" altLang="zh-TW" dirty="0" smtClean="0"/>
              <a:t>)</a:t>
            </a:r>
            <a:r>
              <a:rPr lang="zh-TW" altLang="en-US" dirty="0" smtClean="0"/>
              <a:t>之中，有</a:t>
            </a:r>
            <a:r>
              <a:rPr lang="en-US" altLang="zh-TW" dirty="0" smtClean="0"/>
              <a:t>57</a:t>
            </a:r>
            <a:r>
              <a:rPr lang="zh-TW" altLang="en-US" dirty="0" smtClean="0"/>
              <a:t>檔債券無法同時</a:t>
            </a:r>
            <a:r>
              <a:rPr lang="en-US" altLang="zh-TW" dirty="0" smtClean="0"/>
              <a:t>match</a:t>
            </a:r>
            <a:r>
              <a:rPr lang="zh-TW" altLang="en-US" dirty="0" smtClean="0"/>
              <a:t>到期日、首次贖回日期、首次配息日期。比例為</a:t>
            </a:r>
            <a:r>
              <a:rPr lang="en-US" altLang="zh-TW" dirty="0" smtClean="0"/>
              <a:t>57/2477</a:t>
            </a:r>
            <a:r>
              <a:rPr lang="zh-TW" altLang="en-US" dirty="0" smtClean="0"/>
              <a:t> </a:t>
            </a:r>
            <a:r>
              <a:rPr lang="en-US" altLang="zh-TW" dirty="0" smtClean="0"/>
              <a:t>=</a:t>
            </a:r>
            <a:r>
              <a:rPr lang="zh-TW" altLang="en-US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2.3%</a:t>
            </a:r>
          </a:p>
          <a:p>
            <a:r>
              <a:rPr lang="zh-TW" altLang="en-US" dirty="0" smtClean="0"/>
              <a:t>在這</a:t>
            </a:r>
            <a:r>
              <a:rPr lang="en-US" altLang="zh-TW" dirty="0" smtClean="0"/>
              <a:t>57</a:t>
            </a:r>
            <a:r>
              <a:rPr lang="zh-TW" altLang="en-US" dirty="0" smtClean="0"/>
              <a:t>檔之中，有</a:t>
            </a:r>
            <a:r>
              <a:rPr lang="en-US" altLang="zh-TW" dirty="0" smtClean="0"/>
              <a:t>45</a:t>
            </a:r>
            <a:r>
              <a:rPr lang="zh-TW" altLang="en-US" dirty="0" smtClean="0"/>
              <a:t>檔的債券「首次贖回日期」與「首次配息日期」可以</a:t>
            </a:r>
            <a:r>
              <a:rPr lang="en-US" altLang="zh-TW" dirty="0" smtClean="0"/>
              <a:t>match</a:t>
            </a:r>
            <a:r>
              <a:rPr lang="zh-TW" altLang="en-US" dirty="0" smtClean="0"/>
              <a:t>，其餘</a:t>
            </a:r>
            <a:r>
              <a:rPr lang="en-US" altLang="zh-TW" dirty="0" smtClean="0"/>
              <a:t>12</a:t>
            </a:r>
            <a:r>
              <a:rPr lang="zh-TW" altLang="en-US" dirty="0" smtClean="0"/>
              <a:t>檔則無法。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在這</a:t>
            </a:r>
            <a:r>
              <a:rPr lang="en-US" altLang="zh-TW" dirty="0" smtClean="0"/>
              <a:t>57</a:t>
            </a:r>
            <a:r>
              <a:rPr lang="zh-TW" altLang="en-US" dirty="0" smtClean="0"/>
              <a:t>檔債券之中，存活時間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Tn</a:t>
            </a:r>
            <a:r>
              <a:rPr lang="en-US" altLang="zh-TW" dirty="0" smtClean="0"/>
              <a:t>)</a:t>
            </a:r>
            <a:r>
              <a:rPr lang="zh-TW" altLang="en-US" dirty="0" smtClean="0"/>
              <a:t>皆</a:t>
            </a:r>
            <a:r>
              <a:rPr lang="en-US" altLang="zh-TW" dirty="0" smtClean="0"/>
              <a:t>&lt;</a:t>
            </a:r>
            <a:r>
              <a:rPr lang="zh-TW" altLang="en-US" dirty="0" smtClean="0"/>
              <a:t>或</a:t>
            </a:r>
            <a:r>
              <a:rPr lang="en-US" altLang="zh-TW" dirty="0" smtClean="0"/>
              <a:t>=5yr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92096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固定配息  </a:t>
            </a:r>
            <a:r>
              <a:rPr lang="en-US" altLang="zh-TW" dirty="0" smtClean="0"/>
              <a:t>Callable bond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建造</a:t>
            </a:r>
            <a:r>
              <a:rPr lang="en-US" altLang="zh-TW" dirty="0" smtClean="0"/>
              <a:t>HW</a:t>
            </a:r>
            <a:r>
              <a:rPr lang="zh-TW" altLang="en-US" dirty="0" smtClean="0"/>
              <a:t> </a:t>
            </a:r>
            <a:r>
              <a:rPr lang="en-US" altLang="zh-TW" dirty="0" smtClean="0"/>
              <a:t>model</a:t>
            </a:r>
            <a:r>
              <a:rPr lang="zh-TW" altLang="en-US" dirty="0" smtClean="0"/>
              <a:t>的時候，以月為單位，多餘的時間一樣塞到</a:t>
            </a:r>
            <a:r>
              <a:rPr lang="en-US" altLang="zh-TW" dirty="0" err="1" smtClean="0"/>
              <a:t>deltaT_first</a:t>
            </a:r>
            <a:r>
              <a:rPr lang="zh-TW" altLang="en-US" dirty="0" smtClean="0"/>
              <a:t>裡面。</a:t>
            </a:r>
            <a:endParaRPr lang="en-US" altLang="zh-TW" dirty="0" smtClean="0"/>
          </a:p>
          <a:p>
            <a:r>
              <a:rPr lang="zh-TW" altLang="en-US" dirty="0"/>
              <a:t>配息</a:t>
            </a:r>
            <a:r>
              <a:rPr lang="zh-TW" altLang="en-US" dirty="0" smtClean="0"/>
              <a:t>日、可贖回日、到期日切在整數期上。</a:t>
            </a:r>
            <a:endParaRPr lang="en-US" altLang="zh-TW" dirty="0" smtClean="0"/>
          </a:p>
          <a:p>
            <a:r>
              <a:rPr lang="zh-TW" altLang="en-US" dirty="0" smtClean="0"/>
              <a:t>除了現有的定價日之後的第</a:t>
            </a:r>
            <a:r>
              <a:rPr lang="en-US" altLang="zh-TW" dirty="0" smtClean="0"/>
              <a:t>k</a:t>
            </a:r>
            <a:r>
              <a:rPr lang="zh-TW" altLang="en-US" dirty="0" smtClean="0"/>
              <a:t>個贖回日設定外，需要增設定價日之後第</a:t>
            </a:r>
            <a:r>
              <a:rPr lang="en-US" altLang="zh-TW" dirty="0" smtClean="0"/>
              <a:t>m</a:t>
            </a:r>
            <a:r>
              <a:rPr lang="zh-TW" altLang="en-US" dirty="0" smtClean="0"/>
              <a:t>個配息日。</a:t>
            </a:r>
            <a:endParaRPr lang="en-US" altLang="zh-TW" dirty="0" smtClean="0"/>
          </a:p>
          <a:p>
            <a:r>
              <a:rPr lang="zh-TW" altLang="en-US" dirty="0" smtClean="0"/>
              <a:t>計算債券價值時，若折現到配息日，必須加上利息，再繼續往前折</a:t>
            </a:r>
            <a:endParaRPr lang="en-US" altLang="zh-TW" dirty="0" smtClean="0"/>
          </a:p>
          <a:p>
            <a:r>
              <a:rPr lang="zh-TW" altLang="en-US" dirty="0" smtClean="0"/>
              <a:t>若碰到贖回日，必須比較債券價值與贖回價值，取</a:t>
            </a:r>
            <a:r>
              <a:rPr lang="en-US" altLang="zh-TW" dirty="0" smtClean="0"/>
              <a:t>min</a:t>
            </a:r>
            <a:r>
              <a:rPr lang="zh-TW" altLang="en-US" dirty="0" smtClean="0"/>
              <a:t>使用</a:t>
            </a:r>
            <a:endParaRPr lang="en-US" altLang="zh-TW" dirty="0" smtClean="0"/>
          </a:p>
          <a:p>
            <a:r>
              <a:rPr lang="zh-TW" altLang="en-US" dirty="0" smtClean="0"/>
              <a:t>若</a:t>
            </a:r>
            <a:r>
              <a:rPr lang="zh-TW" altLang="en-US" b="1" dirty="0" smtClean="0"/>
              <a:t>同時</a:t>
            </a:r>
            <a:r>
              <a:rPr lang="zh-TW" altLang="en-US" dirty="0" smtClean="0"/>
              <a:t>碰到贖回日</a:t>
            </a:r>
            <a:r>
              <a:rPr lang="zh-TW" altLang="en-US" dirty="0"/>
              <a:t>及</a:t>
            </a:r>
            <a:r>
              <a:rPr lang="zh-TW" altLang="en-US" dirty="0" smtClean="0"/>
              <a:t>配息日，需比較完後再加上利息。</a:t>
            </a:r>
            <a:endParaRPr lang="en-US" altLang="zh-TW" dirty="0" smtClean="0"/>
          </a:p>
          <a:p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8958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Change some </a:t>
            </a:r>
            <a:r>
              <a:rPr lang="en-US" altLang="zh-TW" dirty="0" err="1" smtClean="0"/>
              <a:t>settings,Questions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在</a:t>
            </a:r>
            <a:r>
              <a:rPr lang="en-US" altLang="zh-TW" dirty="0" smtClean="0"/>
              <a:t>Excel</a:t>
            </a:r>
            <a:r>
              <a:rPr lang="zh-TW" altLang="en-US" dirty="0" smtClean="0"/>
              <a:t>資料裡面，並沒有包含債券等級</a:t>
            </a:r>
            <a:r>
              <a:rPr lang="en-US" altLang="zh-TW" dirty="0" smtClean="0"/>
              <a:t>(Rating)</a:t>
            </a:r>
          </a:p>
          <a:p>
            <a:endParaRPr lang="en-US" altLang="zh-TW" dirty="0"/>
          </a:p>
          <a:p>
            <a:r>
              <a:rPr lang="zh-TW" altLang="en-US" dirty="0" smtClean="0"/>
              <a:t>贖回頻率</a:t>
            </a:r>
            <a:r>
              <a:rPr lang="en-US" altLang="zh-TW" dirty="0" smtClean="0"/>
              <a:t>x</a:t>
            </a:r>
            <a:r>
              <a:rPr lang="zh-TW" altLang="en-US" dirty="0" smtClean="0"/>
              <a:t>與</a:t>
            </a:r>
            <a:r>
              <a:rPr lang="en-US" altLang="zh-TW" dirty="0" smtClean="0"/>
              <a:t>y</a:t>
            </a:r>
            <a:r>
              <a:rPr lang="zh-TW" altLang="en-US" dirty="0" smtClean="0"/>
              <a:t>的定義要更改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Recovery rate</a:t>
            </a:r>
            <a:r>
              <a:rPr lang="zh-TW" altLang="en-US" dirty="0" smtClean="0"/>
              <a:t>的設定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/>
              <a:t>Face value</a:t>
            </a:r>
            <a:r>
              <a:rPr lang="zh-TW" altLang="en-US" dirty="0" smtClean="0"/>
              <a:t>的疑問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582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285</TotalTime>
  <Words>624</Words>
  <Application>Microsoft Office PowerPoint</Application>
  <PresentationFormat>寬螢幕</PresentationFormat>
  <Paragraphs>55</Paragraphs>
  <Slides>8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新細明體</vt:lpstr>
      <vt:lpstr>Arial</vt:lpstr>
      <vt:lpstr>Calibri</vt:lpstr>
      <vt:lpstr>Calibri Light</vt:lpstr>
      <vt:lpstr>Wingdings</vt:lpstr>
      <vt:lpstr>Office 佈景主題</vt:lpstr>
      <vt:lpstr>Coupon Callable Bond</vt:lpstr>
      <vt:lpstr>Coupon Callable Bond</vt:lpstr>
      <vt:lpstr>Excel資料初步處理</vt:lpstr>
      <vt:lpstr> </vt:lpstr>
      <vt:lpstr>Excel資料初步處理</vt:lpstr>
      <vt:lpstr>Excel資料初步處理</vt:lpstr>
      <vt:lpstr>固定配息  Callable bond</vt:lpstr>
      <vt:lpstr>Change some settings,Questions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Coupon Callable Bond</dc:title>
  <dc:creator>黃一峰</dc:creator>
  <cp:lastModifiedBy>黃一峰</cp:lastModifiedBy>
  <cp:revision>50</cp:revision>
  <dcterms:created xsi:type="dcterms:W3CDTF">2017-10-29T16:08:37Z</dcterms:created>
  <dcterms:modified xsi:type="dcterms:W3CDTF">2017-10-31T10:21:39Z</dcterms:modified>
</cp:coreProperties>
</file>