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57" r:id="rId2"/>
    <p:sldId id="260" r:id="rId3"/>
    <p:sldId id="261" r:id="rId4"/>
    <p:sldId id="266" r:id="rId5"/>
    <p:sldId id="265" r:id="rId6"/>
    <p:sldId id="268" r:id="rId7"/>
    <p:sldId id="269" r:id="rId8"/>
    <p:sldId id="270" r:id="rId9"/>
    <p:sldId id="271" r:id="rId10"/>
    <p:sldId id="279" r:id="rId11"/>
    <p:sldId id="267" r:id="rId12"/>
    <p:sldId id="274" r:id="rId13"/>
    <p:sldId id="275" r:id="rId14"/>
    <p:sldId id="276" r:id="rId15"/>
    <p:sldId id="277" r:id="rId16"/>
    <p:sldId id="278" r:id="rId17"/>
    <p:sldId id="280" r:id="rId1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222"/>
    <a:srgbClr val="C1C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42" autoAdjust="0"/>
    <p:restoredTop sz="94660"/>
  </p:normalViewPr>
  <p:slideViewPr>
    <p:cSldViewPr snapToGrid="0">
      <p:cViewPr varScale="1">
        <p:scale>
          <a:sx n="110" d="100"/>
          <a:sy n="110" d="100"/>
        </p:scale>
        <p:origin x="873"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6DCB5-A835-4891-8D43-6674E4D9FF9F}" type="datetimeFigureOut">
              <a:rPr lang="zh-TW" altLang="en-US" smtClean="0"/>
              <a:t>2021/10/24</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AD40B-0492-4AD8-A8AA-DA8D5F45CFD3}" type="slidenum">
              <a:rPr lang="zh-TW" altLang="en-US" smtClean="0"/>
              <a:t>‹#›</a:t>
            </a:fld>
            <a:endParaRPr lang="zh-TW" altLang="en-US"/>
          </a:p>
        </p:txBody>
      </p:sp>
    </p:spTree>
    <p:extLst>
      <p:ext uri="{BB962C8B-B14F-4D97-AF65-F5344CB8AC3E}">
        <p14:creationId xmlns:p14="http://schemas.microsoft.com/office/powerpoint/2010/main" val="3256558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E26FEA-D63F-4B26-9232-618964BB1060}"/>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A2BFFE6E-8A6B-493D-BDA9-D7946F047F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0CDF3E95-8ABB-40EC-95D5-9DB7EB07CE30}"/>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293E684B-6956-4ED5-A370-0C5AADC3955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855FB60-39DC-4DF9-B60C-89844E271659}"/>
              </a:ext>
            </a:extLst>
          </p:cNvPr>
          <p:cNvSpPr>
            <a:spLocks noGrp="1"/>
          </p:cNvSpPr>
          <p:nvPr>
            <p:ph type="sldNum" sz="quarter" idx="12"/>
          </p:nvPr>
        </p:nvSpPr>
        <p:spPr/>
        <p:txBody>
          <a:bodyPr/>
          <a:lstStyle/>
          <a:p>
            <a:fld id="{69E2C020-7205-4C66-AF67-A446CC68F7FD}" type="slidenum">
              <a:rPr lang="zh-TW" altLang="en-US" smtClean="0"/>
              <a:t>‹#›</a:t>
            </a:fld>
            <a:endParaRPr lang="zh-TW" altLang="en-US"/>
          </a:p>
        </p:txBody>
      </p:sp>
    </p:spTree>
    <p:extLst>
      <p:ext uri="{BB962C8B-B14F-4D97-AF65-F5344CB8AC3E}">
        <p14:creationId xmlns:p14="http://schemas.microsoft.com/office/powerpoint/2010/main" val="445353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A3BC8E-2D22-4C90-8406-A116F9304F35}"/>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CD8C5353-6098-42EF-9D72-14CCBDC65C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C3F47A45-BED6-4A03-A5B5-00B0E527A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85BBD5A1-6546-4726-9E5E-CBFDA79241A8}"/>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DA91E75F-366A-4069-A296-632DC274C64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2278189D-9C70-4987-97FE-2D35C8502B9F}"/>
              </a:ext>
            </a:extLst>
          </p:cNvPr>
          <p:cNvSpPr>
            <a:spLocks noGrp="1"/>
          </p:cNvSpPr>
          <p:nvPr>
            <p:ph type="sldNum" sz="quarter" idx="12"/>
          </p:nvPr>
        </p:nvSpPr>
        <p:spPr/>
        <p:txBody>
          <a:bodyPr/>
          <a:lstStyle/>
          <a:p>
            <a:fld id="{69E2C020-7205-4C66-AF67-A446CC68F7FD}" type="slidenum">
              <a:rPr lang="zh-TW" altLang="en-US" smtClean="0"/>
              <a:t>‹#›</a:t>
            </a:fld>
            <a:endParaRPr lang="zh-TW" altLang="en-US"/>
          </a:p>
        </p:txBody>
      </p:sp>
    </p:spTree>
    <p:extLst>
      <p:ext uri="{BB962C8B-B14F-4D97-AF65-F5344CB8AC3E}">
        <p14:creationId xmlns:p14="http://schemas.microsoft.com/office/powerpoint/2010/main" val="3373751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B94501-FAD2-4DF3-926B-B91B0019C3A7}"/>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0E117ADA-23FB-4037-A4F4-6944856935C1}"/>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EBC2122-B060-4833-BFFF-24C567996D98}"/>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FB431720-F957-4108-AF17-EFD5B16E1D8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220C710-FF72-432D-BBAB-01A768F9AA5A}"/>
              </a:ext>
            </a:extLst>
          </p:cNvPr>
          <p:cNvSpPr>
            <a:spLocks noGrp="1"/>
          </p:cNvSpPr>
          <p:nvPr>
            <p:ph type="sldNum" sz="quarter" idx="12"/>
          </p:nvPr>
        </p:nvSpPr>
        <p:spPr/>
        <p:txBody>
          <a:bodyPr/>
          <a:lstStyle/>
          <a:p>
            <a:fld id="{69E2C020-7205-4C66-AF67-A446CC68F7FD}" type="slidenum">
              <a:rPr lang="zh-TW" altLang="en-US" smtClean="0"/>
              <a:t>‹#›</a:t>
            </a:fld>
            <a:endParaRPr lang="zh-TW" altLang="en-US"/>
          </a:p>
        </p:txBody>
      </p:sp>
    </p:spTree>
    <p:extLst>
      <p:ext uri="{BB962C8B-B14F-4D97-AF65-F5344CB8AC3E}">
        <p14:creationId xmlns:p14="http://schemas.microsoft.com/office/powerpoint/2010/main" val="370147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66F1ACE6-73E6-450B-8E11-E0808F9E8F7A}"/>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4B0C12D8-46C8-4485-93D4-E567EF8D92C4}"/>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1AE5613-D94F-436E-8708-E64932A87CDF}"/>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08097BA1-E721-4445-9A97-529F74264D5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9115716-277B-4B98-9455-AE3E6C7C3BB1}"/>
              </a:ext>
            </a:extLst>
          </p:cNvPr>
          <p:cNvSpPr>
            <a:spLocks noGrp="1"/>
          </p:cNvSpPr>
          <p:nvPr>
            <p:ph type="sldNum" sz="quarter" idx="12"/>
          </p:nvPr>
        </p:nvSpPr>
        <p:spPr/>
        <p:txBody>
          <a:bodyPr/>
          <a:lstStyle/>
          <a:p>
            <a:fld id="{69E2C020-7205-4C66-AF67-A446CC68F7FD}" type="slidenum">
              <a:rPr lang="zh-TW" altLang="en-US" smtClean="0"/>
              <a:t>‹#›</a:t>
            </a:fld>
            <a:endParaRPr lang="zh-TW" altLang="en-US"/>
          </a:p>
        </p:txBody>
      </p:sp>
    </p:spTree>
    <p:extLst>
      <p:ext uri="{BB962C8B-B14F-4D97-AF65-F5344CB8AC3E}">
        <p14:creationId xmlns:p14="http://schemas.microsoft.com/office/powerpoint/2010/main" val="156306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E60789-FABF-459A-922F-A092EA5758C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D867D648-8600-4BCB-8292-0E0A1DF28A24}"/>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32B7B0E-89AD-4898-96F3-9161267C6541}"/>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8425488B-4A08-41C8-B996-EAF4800FDE1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AC8438D-6DC4-4C12-A375-A3F78C134D78}"/>
              </a:ext>
            </a:extLst>
          </p:cNvPr>
          <p:cNvSpPr>
            <a:spLocks noGrp="1"/>
          </p:cNvSpPr>
          <p:nvPr>
            <p:ph type="sldNum" sz="quarter" idx="12"/>
          </p:nvPr>
        </p:nvSpPr>
        <p:spPr/>
        <p:txBody>
          <a:bodyPr/>
          <a:lstStyle/>
          <a:p>
            <a:fld id="{69E2C020-7205-4C66-AF67-A446CC68F7FD}" type="slidenum">
              <a:rPr lang="zh-TW" altLang="en-US" smtClean="0"/>
              <a:t>‹#›</a:t>
            </a:fld>
            <a:endParaRPr lang="zh-TW" altLang="en-US"/>
          </a:p>
        </p:txBody>
      </p:sp>
    </p:spTree>
    <p:extLst>
      <p:ext uri="{BB962C8B-B14F-4D97-AF65-F5344CB8AC3E}">
        <p14:creationId xmlns:p14="http://schemas.microsoft.com/office/powerpoint/2010/main" val="4261442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E60789-FABF-459A-922F-A092EA5758CB}"/>
              </a:ext>
            </a:extLst>
          </p:cNvPr>
          <p:cNvSpPr>
            <a:spLocks noGrp="1"/>
          </p:cNvSpPr>
          <p:nvPr>
            <p:ph type="title"/>
          </p:nvPr>
        </p:nvSpPr>
        <p:spPr>
          <a:xfrm>
            <a:off x="524213" y="369418"/>
            <a:ext cx="10985206" cy="701675"/>
          </a:xfrm>
        </p:spPr>
        <p:txBody>
          <a:bodyPr>
            <a:normAutofit/>
          </a:bodyPr>
          <a:lstStyle>
            <a:lvl1pPr>
              <a:defRPr sz="3600">
                <a:solidFill>
                  <a:srgbClr val="222222"/>
                </a:solidFill>
                <a:latin typeface="Noto Sans CJK TC Bold" panose="020B0800000000000000" pitchFamily="34" charset="-128"/>
                <a:ea typeface="Noto Sans CJK TC Bold" panose="020B0800000000000000" pitchFamily="34" charset="-128"/>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D867D648-8600-4BCB-8292-0E0A1DF28A24}"/>
              </a:ext>
            </a:extLst>
          </p:cNvPr>
          <p:cNvSpPr>
            <a:spLocks noGrp="1"/>
          </p:cNvSpPr>
          <p:nvPr>
            <p:ph idx="1"/>
          </p:nvPr>
        </p:nvSpPr>
        <p:spPr>
          <a:xfrm>
            <a:off x="524212" y="1299199"/>
            <a:ext cx="10985207" cy="4826843"/>
          </a:xfrm>
        </p:spPr>
        <p:txBody>
          <a:bodyPr>
            <a:normAutofit/>
          </a:bodyPr>
          <a:lstStyle>
            <a:lvl1pPr>
              <a:lnSpc>
                <a:spcPct val="150000"/>
              </a:lnSpc>
              <a:defRPr sz="2000">
                <a:solidFill>
                  <a:srgbClr val="222222"/>
                </a:solidFill>
                <a:latin typeface="Noto Sans CJK TC Regular" panose="020B0500000000000000" pitchFamily="34" charset="-128"/>
                <a:ea typeface="Noto Sans CJK TC Regular" panose="020B0500000000000000" pitchFamily="34" charset="-128"/>
              </a:defRPr>
            </a:lvl1pPr>
            <a:lvl2pPr>
              <a:lnSpc>
                <a:spcPct val="150000"/>
              </a:lnSpc>
              <a:defRPr sz="1800">
                <a:solidFill>
                  <a:srgbClr val="222222"/>
                </a:solidFill>
                <a:latin typeface="Noto Sans CJK TC Regular" panose="020B0500000000000000" pitchFamily="34" charset="-128"/>
                <a:ea typeface="Noto Sans CJK TC Regular" panose="020B0500000000000000" pitchFamily="34" charset="-128"/>
              </a:defRPr>
            </a:lvl2pPr>
            <a:lvl3pPr>
              <a:lnSpc>
                <a:spcPct val="150000"/>
              </a:lnSpc>
              <a:defRPr sz="1600">
                <a:solidFill>
                  <a:srgbClr val="222222"/>
                </a:solidFill>
                <a:latin typeface="Noto Sans CJK TC Regular" panose="020B0500000000000000" pitchFamily="34" charset="-128"/>
                <a:ea typeface="Noto Sans CJK TC Regular" panose="020B0500000000000000" pitchFamily="34" charset="-128"/>
              </a:defRPr>
            </a:lvl3pPr>
            <a:lvl4pPr>
              <a:lnSpc>
                <a:spcPct val="150000"/>
              </a:lnSpc>
              <a:defRPr sz="1400">
                <a:solidFill>
                  <a:srgbClr val="222222"/>
                </a:solidFill>
                <a:latin typeface="Noto Sans CJK TC Regular" panose="020B0500000000000000" pitchFamily="34" charset="-128"/>
                <a:ea typeface="Noto Sans CJK TC Regular" panose="020B0500000000000000" pitchFamily="34" charset="-128"/>
              </a:defRPr>
            </a:lvl4pPr>
            <a:lvl5pPr>
              <a:lnSpc>
                <a:spcPct val="150000"/>
              </a:lnSpc>
              <a:defRPr sz="1400">
                <a:solidFill>
                  <a:srgbClr val="222222"/>
                </a:solidFill>
                <a:latin typeface="Noto Sans CJK TC Regular" panose="020B0500000000000000" pitchFamily="34" charset="-128"/>
                <a:ea typeface="Noto Sans CJK TC Regular" panose="020B0500000000000000" pitchFamily="34" charset="-128"/>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a:extLst>
              <a:ext uri="{FF2B5EF4-FFF2-40B4-BE49-F238E27FC236}">
                <a16:creationId xmlns:a16="http://schemas.microsoft.com/office/drawing/2014/main" id="{1AC8438D-6DC4-4C12-A375-A3F78C134D78}"/>
              </a:ext>
            </a:extLst>
          </p:cNvPr>
          <p:cNvSpPr>
            <a:spLocks noGrp="1"/>
          </p:cNvSpPr>
          <p:nvPr>
            <p:ph type="sldNum" sz="quarter" idx="12"/>
          </p:nvPr>
        </p:nvSpPr>
        <p:spPr>
          <a:xfrm>
            <a:off x="11329988" y="6275387"/>
            <a:ext cx="369886" cy="365125"/>
          </a:xfrm>
          <a:solidFill>
            <a:srgbClr val="222222"/>
          </a:solidFill>
        </p:spPr>
        <p:txBody>
          <a:bodyPr/>
          <a:lstStyle>
            <a:lvl1pPr algn="ctr">
              <a:defRPr>
                <a:solidFill>
                  <a:schemeClr val="bg1"/>
                </a:solidFill>
                <a:latin typeface="Noto Sans CJK TC Regular" panose="020B0500000000000000" pitchFamily="34" charset="-128"/>
                <a:ea typeface="Noto Sans CJK TC Regular" panose="020B0500000000000000" pitchFamily="34" charset="-128"/>
              </a:defRPr>
            </a:lvl1pPr>
          </a:lstStyle>
          <a:p>
            <a:fld id="{69E2C020-7205-4C66-AF67-A446CC68F7FD}" type="slidenum">
              <a:rPr lang="zh-TW" altLang="en-US" smtClean="0"/>
              <a:pPr/>
              <a:t>‹#›</a:t>
            </a:fld>
            <a:endParaRPr lang="zh-TW" altLang="en-US" dirty="0"/>
          </a:p>
        </p:txBody>
      </p:sp>
      <p:sp>
        <p:nvSpPr>
          <p:cNvPr id="7" name="Rectangle 3">
            <a:extLst>
              <a:ext uri="{FF2B5EF4-FFF2-40B4-BE49-F238E27FC236}">
                <a16:creationId xmlns:a16="http://schemas.microsoft.com/office/drawing/2014/main" id="{1BC65089-E636-4E3B-82D8-B55DF57F47CC}"/>
              </a:ext>
            </a:extLst>
          </p:cNvPr>
          <p:cNvSpPr/>
          <p:nvPr userDrawn="1"/>
        </p:nvSpPr>
        <p:spPr>
          <a:xfrm>
            <a:off x="0" y="365125"/>
            <a:ext cx="275771" cy="701675"/>
          </a:xfrm>
          <a:prstGeom prst="rect">
            <a:avLst/>
          </a:prstGeom>
          <a:solidFill>
            <a:srgbClr val="222222"/>
          </a:solidFill>
          <a:ln>
            <a:solidFill>
              <a:srgbClr val="22222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 name="Straight Connector 9">
            <a:extLst>
              <a:ext uri="{FF2B5EF4-FFF2-40B4-BE49-F238E27FC236}">
                <a16:creationId xmlns:a16="http://schemas.microsoft.com/office/drawing/2014/main" id="{D3D7A476-4F4F-43D6-927C-7DDA916986A5}"/>
              </a:ext>
            </a:extLst>
          </p:cNvPr>
          <p:cNvCxnSpPr/>
          <p:nvPr userDrawn="1"/>
        </p:nvCxnSpPr>
        <p:spPr>
          <a:xfrm>
            <a:off x="4723238" y="6457949"/>
            <a:ext cx="6490862" cy="0"/>
          </a:xfrm>
          <a:prstGeom prst="line">
            <a:avLst/>
          </a:prstGeom>
          <a:ln w="9525">
            <a:solidFill>
              <a:srgbClr val="C1C2C2"/>
            </a:solidFill>
          </a:ln>
        </p:spPr>
        <p:style>
          <a:lnRef idx="1">
            <a:schemeClr val="accent1"/>
          </a:lnRef>
          <a:fillRef idx="0">
            <a:schemeClr val="accent1"/>
          </a:fillRef>
          <a:effectRef idx="0">
            <a:schemeClr val="accent1"/>
          </a:effectRef>
          <a:fontRef idx="minor">
            <a:schemeClr val="tx1"/>
          </a:fontRef>
        </p:style>
      </p:cxnSp>
      <p:sp>
        <p:nvSpPr>
          <p:cNvPr id="11" name="內容版面配置區 2">
            <a:extLst>
              <a:ext uri="{FF2B5EF4-FFF2-40B4-BE49-F238E27FC236}">
                <a16:creationId xmlns:a16="http://schemas.microsoft.com/office/drawing/2014/main" id="{4FB4E12F-7618-499A-B1FB-3C12B2259CA8}"/>
              </a:ext>
            </a:extLst>
          </p:cNvPr>
          <p:cNvSpPr>
            <a:spLocks noGrp="1"/>
          </p:cNvSpPr>
          <p:nvPr>
            <p:ph idx="13"/>
          </p:nvPr>
        </p:nvSpPr>
        <p:spPr>
          <a:xfrm>
            <a:off x="524213" y="6466535"/>
            <a:ext cx="10805776" cy="295962"/>
          </a:xfrm>
        </p:spPr>
        <p:txBody>
          <a:bodyPr>
            <a:normAutofit/>
          </a:bodyPr>
          <a:lstStyle>
            <a:lvl1pPr>
              <a:lnSpc>
                <a:spcPct val="50000"/>
              </a:lnSpc>
              <a:defRPr sz="800">
                <a:solidFill>
                  <a:srgbClr val="222222"/>
                </a:solidFill>
                <a:latin typeface="Noto Sans CJK TC Light" panose="020B0300000000000000" pitchFamily="34" charset="-128"/>
                <a:ea typeface="Noto Sans CJK TC Light" panose="020B0300000000000000" pitchFamily="34" charset="-128"/>
              </a:defRPr>
            </a:lvl1pPr>
            <a:lvl2pPr>
              <a:lnSpc>
                <a:spcPct val="150000"/>
              </a:lnSpc>
              <a:defRPr sz="1800">
                <a:solidFill>
                  <a:srgbClr val="222222"/>
                </a:solidFill>
                <a:latin typeface="Noto Sans CJK TC Regular" panose="020B0500000000000000" pitchFamily="34" charset="-128"/>
                <a:ea typeface="Noto Sans CJK TC Regular" panose="020B0500000000000000" pitchFamily="34" charset="-128"/>
              </a:defRPr>
            </a:lvl2pPr>
            <a:lvl3pPr>
              <a:lnSpc>
                <a:spcPct val="150000"/>
              </a:lnSpc>
              <a:defRPr sz="1600">
                <a:solidFill>
                  <a:srgbClr val="222222"/>
                </a:solidFill>
                <a:latin typeface="Noto Sans CJK TC Regular" panose="020B0500000000000000" pitchFamily="34" charset="-128"/>
                <a:ea typeface="Noto Sans CJK TC Regular" panose="020B0500000000000000" pitchFamily="34" charset="-128"/>
              </a:defRPr>
            </a:lvl3pPr>
            <a:lvl4pPr>
              <a:lnSpc>
                <a:spcPct val="150000"/>
              </a:lnSpc>
              <a:defRPr sz="1400">
                <a:solidFill>
                  <a:srgbClr val="222222"/>
                </a:solidFill>
                <a:latin typeface="Noto Sans CJK TC Regular" panose="020B0500000000000000" pitchFamily="34" charset="-128"/>
                <a:ea typeface="Noto Sans CJK TC Regular" panose="020B0500000000000000" pitchFamily="34" charset="-128"/>
              </a:defRPr>
            </a:lvl4pPr>
            <a:lvl5pPr>
              <a:lnSpc>
                <a:spcPct val="150000"/>
              </a:lnSpc>
              <a:defRPr sz="1400">
                <a:solidFill>
                  <a:srgbClr val="222222"/>
                </a:solidFill>
                <a:latin typeface="Noto Sans CJK TC Regular" panose="020B0500000000000000" pitchFamily="34" charset="-128"/>
                <a:ea typeface="Noto Sans CJK TC Regular" panose="020B0500000000000000" pitchFamily="34" charset="-128"/>
              </a:defRPr>
            </a:lvl5pPr>
          </a:lstStyle>
          <a:p>
            <a:pPr lvl="0"/>
            <a:r>
              <a:rPr lang="zh-TW" altLang="en-US" dirty="0"/>
              <a:t>編輯母片文字樣式</a:t>
            </a:r>
          </a:p>
        </p:txBody>
      </p:sp>
    </p:spTree>
    <p:extLst>
      <p:ext uri="{BB962C8B-B14F-4D97-AF65-F5344CB8AC3E}">
        <p14:creationId xmlns:p14="http://schemas.microsoft.com/office/powerpoint/2010/main" val="208506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0BE25E-93D7-43EB-9A9A-0EAD878E3C23}"/>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2FF6BA72-5425-4F2D-8D79-B459BD3C9F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796EB989-2D72-4CDD-9F40-D1DDE3627AAB}"/>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DD41A9C8-0D2C-463B-8CDD-E0ED6A96218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78C1348-8AAF-4980-9046-E87B7E0AB4A9}"/>
              </a:ext>
            </a:extLst>
          </p:cNvPr>
          <p:cNvSpPr>
            <a:spLocks noGrp="1"/>
          </p:cNvSpPr>
          <p:nvPr>
            <p:ph type="sldNum" sz="quarter" idx="12"/>
          </p:nvPr>
        </p:nvSpPr>
        <p:spPr/>
        <p:txBody>
          <a:bodyPr/>
          <a:lstStyle/>
          <a:p>
            <a:fld id="{69E2C020-7205-4C66-AF67-A446CC68F7FD}" type="slidenum">
              <a:rPr lang="zh-TW" altLang="en-US" smtClean="0"/>
              <a:t>‹#›</a:t>
            </a:fld>
            <a:endParaRPr lang="zh-TW" altLang="en-US"/>
          </a:p>
        </p:txBody>
      </p:sp>
    </p:spTree>
    <p:extLst>
      <p:ext uri="{BB962C8B-B14F-4D97-AF65-F5344CB8AC3E}">
        <p14:creationId xmlns:p14="http://schemas.microsoft.com/office/powerpoint/2010/main" val="84860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EF283DB-81A6-4C4F-BC4D-E0D4ADB7AAEE}"/>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D8054A22-8C4A-4003-BC57-3E0473B71268}"/>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B19DBA75-1C92-44B5-97FE-46A62CA16A9D}"/>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95442E07-4E10-47A1-A361-AAC48B9C19C8}"/>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D45B4697-072A-46FA-8427-F522DA56A5F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6D1C3304-80A8-4CD0-9276-91F1AAB67BE2}"/>
              </a:ext>
            </a:extLst>
          </p:cNvPr>
          <p:cNvSpPr>
            <a:spLocks noGrp="1"/>
          </p:cNvSpPr>
          <p:nvPr>
            <p:ph type="sldNum" sz="quarter" idx="12"/>
          </p:nvPr>
        </p:nvSpPr>
        <p:spPr/>
        <p:txBody>
          <a:bodyPr/>
          <a:lstStyle/>
          <a:p>
            <a:fld id="{69E2C020-7205-4C66-AF67-A446CC68F7FD}" type="slidenum">
              <a:rPr lang="zh-TW" altLang="en-US" smtClean="0"/>
              <a:t>‹#›</a:t>
            </a:fld>
            <a:endParaRPr lang="zh-TW" altLang="en-US"/>
          </a:p>
        </p:txBody>
      </p:sp>
    </p:spTree>
    <p:extLst>
      <p:ext uri="{BB962C8B-B14F-4D97-AF65-F5344CB8AC3E}">
        <p14:creationId xmlns:p14="http://schemas.microsoft.com/office/powerpoint/2010/main" val="2422634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D0EE49-7AC1-4FF7-8DA5-12DF680D128F}"/>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F77A1EB-36E8-4C0F-A9B7-07DFC92170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A4EC122A-52B4-4AFD-9918-4D7AE0A96582}"/>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F812313D-6322-48C9-8385-08F1EDE1C6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C6A17B3F-2C46-4F86-B824-0608E5635F8E}"/>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6F5194C9-273F-4C8B-BF9A-43C7B01A0B94}"/>
              </a:ext>
            </a:extLst>
          </p:cNvPr>
          <p:cNvSpPr>
            <a:spLocks noGrp="1"/>
          </p:cNvSpPr>
          <p:nvPr>
            <p:ph type="dt" sz="half" idx="10"/>
          </p:nvPr>
        </p:nvSpPr>
        <p:spPr/>
        <p:txBody>
          <a:bodyPr/>
          <a:lstStyle/>
          <a:p>
            <a:endParaRPr lang="zh-TW" altLang="en-US"/>
          </a:p>
        </p:txBody>
      </p:sp>
      <p:sp>
        <p:nvSpPr>
          <p:cNvPr id="8" name="頁尾版面配置區 7">
            <a:extLst>
              <a:ext uri="{FF2B5EF4-FFF2-40B4-BE49-F238E27FC236}">
                <a16:creationId xmlns:a16="http://schemas.microsoft.com/office/drawing/2014/main" id="{AE18F90A-F245-416B-BE3D-25108036FC6B}"/>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8DA7F2B2-BC81-4914-A8BD-BD7A3BEA43E2}"/>
              </a:ext>
            </a:extLst>
          </p:cNvPr>
          <p:cNvSpPr>
            <a:spLocks noGrp="1"/>
          </p:cNvSpPr>
          <p:nvPr>
            <p:ph type="sldNum" sz="quarter" idx="12"/>
          </p:nvPr>
        </p:nvSpPr>
        <p:spPr/>
        <p:txBody>
          <a:bodyPr/>
          <a:lstStyle/>
          <a:p>
            <a:fld id="{69E2C020-7205-4C66-AF67-A446CC68F7FD}" type="slidenum">
              <a:rPr lang="zh-TW" altLang="en-US" smtClean="0"/>
              <a:t>‹#›</a:t>
            </a:fld>
            <a:endParaRPr lang="zh-TW" altLang="en-US"/>
          </a:p>
        </p:txBody>
      </p:sp>
    </p:spTree>
    <p:extLst>
      <p:ext uri="{BB962C8B-B14F-4D97-AF65-F5344CB8AC3E}">
        <p14:creationId xmlns:p14="http://schemas.microsoft.com/office/powerpoint/2010/main" val="109530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49B07B-0C87-4647-957F-189512B6B2FA}"/>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ABE4C426-C8E3-4F7B-AAAF-FA2BFB77B5DC}"/>
              </a:ext>
            </a:extLst>
          </p:cNvPr>
          <p:cNvSpPr>
            <a:spLocks noGrp="1"/>
          </p:cNvSpPr>
          <p:nvPr>
            <p:ph type="dt" sz="half" idx="10"/>
          </p:nvPr>
        </p:nvSpPr>
        <p:spPr/>
        <p:txBody>
          <a:bodyPr/>
          <a:lstStyle/>
          <a:p>
            <a:endParaRPr lang="zh-TW" altLang="en-US"/>
          </a:p>
        </p:txBody>
      </p:sp>
      <p:sp>
        <p:nvSpPr>
          <p:cNvPr id="4" name="頁尾版面配置區 3">
            <a:extLst>
              <a:ext uri="{FF2B5EF4-FFF2-40B4-BE49-F238E27FC236}">
                <a16:creationId xmlns:a16="http://schemas.microsoft.com/office/drawing/2014/main" id="{353C13C4-0989-432E-B3A3-89EA14B709DF}"/>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F0E3771B-C8A4-4005-B38D-8A553A4B827B}"/>
              </a:ext>
            </a:extLst>
          </p:cNvPr>
          <p:cNvSpPr>
            <a:spLocks noGrp="1"/>
          </p:cNvSpPr>
          <p:nvPr>
            <p:ph type="sldNum" sz="quarter" idx="12"/>
          </p:nvPr>
        </p:nvSpPr>
        <p:spPr/>
        <p:txBody>
          <a:bodyPr/>
          <a:lstStyle/>
          <a:p>
            <a:fld id="{69E2C020-7205-4C66-AF67-A446CC68F7FD}" type="slidenum">
              <a:rPr lang="zh-TW" altLang="en-US" smtClean="0"/>
              <a:t>‹#›</a:t>
            </a:fld>
            <a:endParaRPr lang="zh-TW" altLang="en-US"/>
          </a:p>
        </p:txBody>
      </p:sp>
    </p:spTree>
    <p:extLst>
      <p:ext uri="{BB962C8B-B14F-4D97-AF65-F5344CB8AC3E}">
        <p14:creationId xmlns:p14="http://schemas.microsoft.com/office/powerpoint/2010/main" val="1452671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8CA3AF5A-6985-460D-9C6A-CB7D3985F855}"/>
              </a:ext>
            </a:extLst>
          </p:cNvPr>
          <p:cNvSpPr>
            <a:spLocks noGrp="1"/>
          </p:cNvSpPr>
          <p:nvPr>
            <p:ph type="dt" sz="half" idx="10"/>
          </p:nvPr>
        </p:nvSpPr>
        <p:spPr/>
        <p:txBody>
          <a:bodyPr/>
          <a:lstStyle/>
          <a:p>
            <a:endParaRPr lang="zh-TW" altLang="en-US"/>
          </a:p>
        </p:txBody>
      </p:sp>
      <p:sp>
        <p:nvSpPr>
          <p:cNvPr id="3" name="頁尾版面配置區 2">
            <a:extLst>
              <a:ext uri="{FF2B5EF4-FFF2-40B4-BE49-F238E27FC236}">
                <a16:creationId xmlns:a16="http://schemas.microsoft.com/office/drawing/2014/main" id="{984A19DB-DD53-4F53-9327-8CA5795E2E4A}"/>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21E58BC8-3600-416F-9CFD-C4FFE4B89C1E}"/>
              </a:ext>
            </a:extLst>
          </p:cNvPr>
          <p:cNvSpPr>
            <a:spLocks noGrp="1"/>
          </p:cNvSpPr>
          <p:nvPr>
            <p:ph type="sldNum" sz="quarter" idx="12"/>
          </p:nvPr>
        </p:nvSpPr>
        <p:spPr/>
        <p:txBody>
          <a:bodyPr/>
          <a:lstStyle/>
          <a:p>
            <a:fld id="{69E2C020-7205-4C66-AF67-A446CC68F7FD}" type="slidenum">
              <a:rPr lang="zh-TW" altLang="en-US" smtClean="0"/>
              <a:t>‹#›</a:t>
            </a:fld>
            <a:endParaRPr lang="zh-TW" altLang="en-US"/>
          </a:p>
        </p:txBody>
      </p:sp>
    </p:spTree>
    <p:extLst>
      <p:ext uri="{BB962C8B-B14F-4D97-AF65-F5344CB8AC3E}">
        <p14:creationId xmlns:p14="http://schemas.microsoft.com/office/powerpoint/2010/main" val="1258818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48982F-51C2-4278-8F39-809EACB0F71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E9D25096-B9CD-4763-AE11-125CCD955F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94BA7606-5228-4425-B38D-6EA2D8780E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BB678AEF-83A8-49A3-9B4D-F5528A973CFC}"/>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3DACB163-EE65-4682-AFC4-29932FE1E16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7780852-3F2B-491B-B876-B878DE98161C}"/>
              </a:ext>
            </a:extLst>
          </p:cNvPr>
          <p:cNvSpPr>
            <a:spLocks noGrp="1"/>
          </p:cNvSpPr>
          <p:nvPr>
            <p:ph type="sldNum" sz="quarter" idx="12"/>
          </p:nvPr>
        </p:nvSpPr>
        <p:spPr/>
        <p:txBody>
          <a:bodyPr/>
          <a:lstStyle/>
          <a:p>
            <a:fld id="{69E2C020-7205-4C66-AF67-A446CC68F7FD}" type="slidenum">
              <a:rPr lang="zh-TW" altLang="en-US" smtClean="0"/>
              <a:t>‹#›</a:t>
            </a:fld>
            <a:endParaRPr lang="zh-TW" altLang="en-US"/>
          </a:p>
        </p:txBody>
      </p:sp>
    </p:spTree>
    <p:extLst>
      <p:ext uri="{BB962C8B-B14F-4D97-AF65-F5344CB8AC3E}">
        <p14:creationId xmlns:p14="http://schemas.microsoft.com/office/powerpoint/2010/main" val="1687393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8FAE92F8-2B72-4862-B066-1D5947B209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5D6CE5AF-5751-4AE4-922A-B01C135E10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08FC4CD-55A1-49C9-9DC6-84DF023980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TW" altLang="en-US"/>
          </a:p>
        </p:txBody>
      </p:sp>
      <p:sp>
        <p:nvSpPr>
          <p:cNvPr id="5" name="頁尾版面配置區 4">
            <a:extLst>
              <a:ext uri="{FF2B5EF4-FFF2-40B4-BE49-F238E27FC236}">
                <a16:creationId xmlns:a16="http://schemas.microsoft.com/office/drawing/2014/main" id="{440C6A42-BD47-4750-A99A-70BDE63156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8ECE3E8-0B75-49A5-88B5-2C3013BAA7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2C020-7205-4C66-AF67-A446CC68F7FD}" type="slidenum">
              <a:rPr lang="zh-TW" altLang="en-US" smtClean="0"/>
              <a:t>‹#›</a:t>
            </a:fld>
            <a:endParaRPr lang="zh-TW" altLang="en-US"/>
          </a:p>
        </p:txBody>
      </p:sp>
    </p:spTree>
    <p:extLst>
      <p:ext uri="{BB962C8B-B14F-4D97-AF65-F5344CB8AC3E}">
        <p14:creationId xmlns:p14="http://schemas.microsoft.com/office/powerpoint/2010/main" val="1299905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Rectangle 1038">
            <a:extLst>
              <a:ext uri="{FF2B5EF4-FFF2-40B4-BE49-F238E27FC236}">
                <a16:creationId xmlns:a16="http://schemas.microsoft.com/office/drawing/2014/main" id="{0A4DC169-4993-4B1E-8950-4347355BC6A3}"/>
              </a:ext>
            </a:extLst>
          </p:cNvPr>
          <p:cNvSpPr/>
          <p:nvPr/>
        </p:nvSpPr>
        <p:spPr>
          <a:xfrm>
            <a:off x="9299732" y="0"/>
            <a:ext cx="2892267" cy="6858000"/>
          </a:xfrm>
          <a:prstGeom prst="rect">
            <a:avLst/>
          </a:prstGeom>
          <a:solidFill>
            <a:srgbClr val="222222"/>
          </a:solidFill>
          <a:ln>
            <a:solidFill>
              <a:srgbClr val="222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5" name="Straight Connector 1034">
            <a:extLst>
              <a:ext uri="{FF2B5EF4-FFF2-40B4-BE49-F238E27FC236}">
                <a16:creationId xmlns:a16="http://schemas.microsoft.com/office/drawing/2014/main" id="{33867141-BFE8-4AF0-8CDC-F95068AF5D23}"/>
              </a:ext>
            </a:extLst>
          </p:cNvPr>
          <p:cNvCxnSpPr>
            <a:cxnSpLocks/>
          </p:cNvCxnSpPr>
          <p:nvPr/>
        </p:nvCxnSpPr>
        <p:spPr>
          <a:xfrm>
            <a:off x="0" y="6495609"/>
            <a:ext cx="9299732" cy="0"/>
          </a:xfrm>
          <a:prstGeom prst="line">
            <a:avLst/>
          </a:prstGeom>
          <a:ln w="12700">
            <a:solidFill>
              <a:srgbClr val="C1C2C2"/>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0EBF723D-A4F4-419F-A9B7-75AA050B8271}"/>
              </a:ext>
            </a:extLst>
          </p:cNvPr>
          <p:cNvSpPr/>
          <p:nvPr/>
        </p:nvSpPr>
        <p:spPr>
          <a:xfrm>
            <a:off x="1043189" y="2622851"/>
            <a:ext cx="11148810" cy="3324218"/>
          </a:xfrm>
          <a:prstGeom prst="rect">
            <a:avLst/>
          </a:prstGeom>
          <a:solidFill>
            <a:srgbClr val="C1C2C2"/>
          </a:solidFill>
          <a:ln>
            <a:solidFill>
              <a:srgbClr val="C1C2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41E572-75DE-459D-A703-6B6847D7931B}"/>
              </a:ext>
            </a:extLst>
          </p:cNvPr>
          <p:cNvSpPr txBox="1"/>
          <p:nvPr/>
        </p:nvSpPr>
        <p:spPr>
          <a:xfrm>
            <a:off x="1257523" y="3179062"/>
            <a:ext cx="11148810" cy="984885"/>
          </a:xfrm>
          <a:prstGeom prst="rect">
            <a:avLst/>
          </a:prstGeom>
          <a:noFill/>
        </p:spPr>
        <p:txBody>
          <a:bodyPr wrap="square" lIns="0" tIns="0" rIns="0" bIns="0" rtlCol="0" anchor="b">
            <a:spAutoFit/>
          </a:bodyPr>
          <a:lstStyle/>
          <a:p>
            <a:r>
              <a:rPr lang="en-US" sz="3200" dirty="0">
                <a:solidFill>
                  <a:srgbClr val="222222"/>
                </a:solidFill>
                <a:latin typeface="Noto Sans CJK TC Bold" panose="020B0800000000000000" pitchFamily="34" charset="-128"/>
                <a:ea typeface="Noto Sans CJK TC Bold" panose="020B0800000000000000" pitchFamily="34" charset="-128"/>
              </a:rPr>
              <a:t>Solving </a:t>
            </a:r>
            <a:r>
              <a:rPr lang="en-US" sz="3200" dirty="0" err="1">
                <a:solidFill>
                  <a:srgbClr val="222222"/>
                </a:solidFill>
                <a:latin typeface="Noto Sans CJK TC Bold" panose="020B0800000000000000" pitchFamily="34" charset="-128"/>
                <a:ea typeface="Noto Sans CJK TC Bold" panose="020B0800000000000000" pitchFamily="34" charset="-128"/>
              </a:rPr>
              <a:t>Unconverged</a:t>
            </a:r>
            <a:r>
              <a:rPr lang="en-US" sz="3200" dirty="0">
                <a:solidFill>
                  <a:srgbClr val="222222"/>
                </a:solidFill>
                <a:latin typeface="Noto Sans CJK TC Bold" panose="020B0800000000000000" pitchFamily="34" charset="-128"/>
                <a:ea typeface="Noto Sans CJK TC Bold" panose="020B0800000000000000" pitchFamily="34" charset="-128"/>
              </a:rPr>
              <a:t> Learning of Pairs Trading Strategies with Representation Labeling Mechanism</a:t>
            </a:r>
          </a:p>
        </p:txBody>
      </p:sp>
      <p:sp>
        <p:nvSpPr>
          <p:cNvPr id="10" name="TextBox 9">
            <a:extLst>
              <a:ext uri="{FF2B5EF4-FFF2-40B4-BE49-F238E27FC236}">
                <a16:creationId xmlns:a16="http://schemas.microsoft.com/office/drawing/2014/main" id="{D0E15474-EB57-4BE6-A0DE-6F17AC4329AD}"/>
              </a:ext>
            </a:extLst>
          </p:cNvPr>
          <p:cNvSpPr txBox="1"/>
          <p:nvPr/>
        </p:nvSpPr>
        <p:spPr>
          <a:xfrm>
            <a:off x="1257522" y="4424299"/>
            <a:ext cx="9935073" cy="369332"/>
          </a:xfrm>
          <a:prstGeom prst="rect">
            <a:avLst/>
          </a:prstGeom>
          <a:noFill/>
        </p:spPr>
        <p:txBody>
          <a:bodyPr wrap="square" lIns="0" tIns="0" rIns="0" bIns="0" rtlCol="0">
            <a:spAutoFit/>
          </a:bodyPr>
          <a:lstStyle/>
          <a:p>
            <a:r>
              <a:rPr lang="en-US" sz="2400" dirty="0">
                <a:solidFill>
                  <a:srgbClr val="222222"/>
                </a:solidFill>
                <a:latin typeface="Noto Sans CJK TC Regular" panose="020B0500000000000000" pitchFamily="34" charset="-128"/>
                <a:ea typeface="Noto Sans CJK TC Regular" panose="020B0500000000000000" pitchFamily="34" charset="-128"/>
              </a:rPr>
              <a:t>Wei-</a:t>
            </a:r>
            <a:r>
              <a:rPr lang="en-US" sz="2400" dirty="0" err="1">
                <a:solidFill>
                  <a:srgbClr val="222222"/>
                </a:solidFill>
                <a:latin typeface="Noto Sans CJK TC Regular" panose="020B0500000000000000" pitchFamily="34" charset="-128"/>
                <a:ea typeface="Noto Sans CJK TC Regular" panose="020B0500000000000000" pitchFamily="34" charset="-128"/>
              </a:rPr>
              <a:t>Lun</a:t>
            </a:r>
            <a:r>
              <a:rPr lang="en-US" sz="2400" dirty="0">
                <a:solidFill>
                  <a:srgbClr val="222222"/>
                </a:solidFill>
                <a:latin typeface="Noto Sans CJK TC Regular" panose="020B0500000000000000" pitchFamily="34" charset="-128"/>
                <a:ea typeface="Noto Sans CJK TC Regular" panose="020B0500000000000000" pitchFamily="34" charset="-128"/>
              </a:rPr>
              <a:t> </a:t>
            </a:r>
            <a:r>
              <a:rPr lang="en-US" sz="2400" dirty="0" err="1">
                <a:solidFill>
                  <a:srgbClr val="222222"/>
                </a:solidFill>
                <a:latin typeface="Noto Sans CJK TC Regular" panose="020B0500000000000000" pitchFamily="34" charset="-128"/>
                <a:ea typeface="Noto Sans CJK TC Regular" panose="020B0500000000000000" pitchFamily="34" charset="-128"/>
              </a:rPr>
              <a:t>Kuo</a:t>
            </a:r>
            <a:r>
              <a:rPr lang="en-US" sz="2400" dirty="0">
                <a:solidFill>
                  <a:srgbClr val="222222"/>
                </a:solidFill>
                <a:latin typeface="Noto Sans CJK TC Regular" panose="020B0500000000000000" pitchFamily="34" charset="-128"/>
                <a:ea typeface="Noto Sans CJK TC Regular" panose="020B0500000000000000" pitchFamily="34" charset="-128"/>
              </a:rPr>
              <a:t>, Tian-</a:t>
            </a:r>
            <a:r>
              <a:rPr lang="en-US" sz="2400" dirty="0" err="1">
                <a:solidFill>
                  <a:srgbClr val="222222"/>
                </a:solidFill>
                <a:latin typeface="Noto Sans CJK TC Regular" panose="020B0500000000000000" pitchFamily="34" charset="-128"/>
                <a:ea typeface="Noto Sans CJK TC Regular" panose="020B0500000000000000" pitchFamily="34" charset="-128"/>
              </a:rPr>
              <a:t>Shyr</a:t>
            </a:r>
            <a:r>
              <a:rPr lang="en-US" sz="2400" dirty="0">
                <a:solidFill>
                  <a:srgbClr val="222222"/>
                </a:solidFill>
                <a:latin typeface="Noto Sans CJK TC Regular" panose="020B0500000000000000" pitchFamily="34" charset="-128"/>
                <a:ea typeface="Noto Sans CJK TC Regular" panose="020B0500000000000000" pitchFamily="34" charset="-128"/>
              </a:rPr>
              <a:t> Dai, Wei-Che Chang</a:t>
            </a:r>
          </a:p>
        </p:txBody>
      </p:sp>
      <p:cxnSp>
        <p:nvCxnSpPr>
          <p:cNvPr id="52" name="Straight Connector 51">
            <a:extLst>
              <a:ext uri="{FF2B5EF4-FFF2-40B4-BE49-F238E27FC236}">
                <a16:creationId xmlns:a16="http://schemas.microsoft.com/office/drawing/2014/main" id="{C47DFAF3-7A6F-483E-9BBB-030930CF6727}"/>
              </a:ext>
            </a:extLst>
          </p:cNvPr>
          <p:cNvCxnSpPr>
            <a:cxnSpLocks/>
          </p:cNvCxnSpPr>
          <p:nvPr/>
        </p:nvCxnSpPr>
        <p:spPr>
          <a:xfrm>
            <a:off x="9299732" y="6495609"/>
            <a:ext cx="8562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038">
            <a:extLst>
              <a:ext uri="{FF2B5EF4-FFF2-40B4-BE49-F238E27FC236}">
                <a16:creationId xmlns:a16="http://schemas.microsoft.com/office/drawing/2014/main" id="{683D5880-FDDF-4A4C-B2EF-5099101477E8}"/>
              </a:ext>
            </a:extLst>
          </p:cNvPr>
          <p:cNvSpPr/>
          <p:nvPr/>
        </p:nvSpPr>
        <p:spPr>
          <a:xfrm>
            <a:off x="12620667" y="855875"/>
            <a:ext cx="354280" cy="84005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1">
            <a:extLst>
              <a:ext uri="{FF2B5EF4-FFF2-40B4-BE49-F238E27FC236}">
                <a16:creationId xmlns:a16="http://schemas.microsoft.com/office/drawing/2014/main" id="{B2B04F69-EB88-4FCD-9625-26B90188AC38}"/>
              </a:ext>
            </a:extLst>
          </p:cNvPr>
          <p:cNvSpPr/>
          <p:nvPr/>
        </p:nvSpPr>
        <p:spPr>
          <a:xfrm>
            <a:off x="12620667" y="2076450"/>
            <a:ext cx="354280" cy="840050"/>
          </a:xfrm>
          <a:prstGeom prst="rect">
            <a:avLst/>
          </a:prstGeom>
          <a:solidFill>
            <a:srgbClr val="C1C2C2"/>
          </a:solidFill>
          <a:ln>
            <a:solidFill>
              <a:srgbClr val="C1C2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片 23">
            <a:extLst>
              <a:ext uri="{FF2B5EF4-FFF2-40B4-BE49-F238E27FC236}">
                <a16:creationId xmlns:a16="http://schemas.microsoft.com/office/drawing/2014/main" id="{FAC019F5-3AA0-4911-8410-40FFFF8D8A24}"/>
              </a:ext>
            </a:extLst>
          </p:cNvPr>
          <p:cNvPicPr>
            <a:picLocks noChangeAspect="1"/>
          </p:cNvPicPr>
          <p:nvPr/>
        </p:nvPicPr>
        <p:blipFill rotWithShape="1">
          <a:blip r:embed="rId4"/>
          <a:srcRect l="2784" t="13904" r="2758" b="6531"/>
          <a:stretch/>
        </p:blipFill>
        <p:spPr>
          <a:xfrm>
            <a:off x="1043189" y="1523366"/>
            <a:ext cx="2780110" cy="748472"/>
          </a:xfrm>
          <a:prstGeom prst="rect">
            <a:avLst/>
          </a:prstGeom>
        </p:spPr>
      </p:pic>
      <p:sp>
        <p:nvSpPr>
          <p:cNvPr id="32" name="TextBox 9">
            <a:extLst>
              <a:ext uri="{FF2B5EF4-FFF2-40B4-BE49-F238E27FC236}">
                <a16:creationId xmlns:a16="http://schemas.microsoft.com/office/drawing/2014/main" id="{5603124A-72EA-4AF4-BC58-092B3080C16E}"/>
              </a:ext>
            </a:extLst>
          </p:cNvPr>
          <p:cNvSpPr txBox="1"/>
          <p:nvPr/>
        </p:nvSpPr>
        <p:spPr>
          <a:xfrm>
            <a:off x="1257521" y="5048072"/>
            <a:ext cx="9935073" cy="307777"/>
          </a:xfrm>
          <a:prstGeom prst="rect">
            <a:avLst/>
          </a:prstGeom>
          <a:noFill/>
        </p:spPr>
        <p:txBody>
          <a:bodyPr wrap="square" lIns="0" tIns="0" rIns="0" bIns="0" rtlCol="0">
            <a:spAutoFit/>
          </a:bodyPr>
          <a:lstStyle/>
          <a:p>
            <a:r>
              <a:rPr lang="en-US" sz="2000" dirty="0">
                <a:solidFill>
                  <a:srgbClr val="222222"/>
                </a:solidFill>
                <a:latin typeface="Noto Sans CJK TC Regular" panose="020B0500000000000000" pitchFamily="34" charset="-128"/>
                <a:ea typeface="Noto Sans CJK TC Regular" panose="020B0500000000000000" pitchFamily="34" charset="-128"/>
              </a:rPr>
              <a:t>National </a:t>
            </a:r>
            <a:r>
              <a:rPr lang="en-US" sz="2000" dirty="0" err="1">
                <a:solidFill>
                  <a:srgbClr val="222222"/>
                </a:solidFill>
                <a:latin typeface="Noto Sans CJK TC Regular" panose="020B0500000000000000" pitchFamily="34" charset="-128"/>
                <a:ea typeface="Noto Sans CJK TC Regular" panose="020B0500000000000000" pitchFamily="34" charset="-128"/>
              </a:rPr>
              <a:t>Chiao</a:t>
            </a:r>
            <a:r>
              <a:rPr lang="en-US" sz="2000" dirty="0">
                <a:solidFill>
                  <a:srgbClr val="222222"/>
                </a:solidFill>
                <a:latin typeface="Noto Sans CJK TC Regular" panose="020B0500000000000000" pitchFamily="34" charset="-128"/>
                <a:ea typeface="Noto Sans CJK TC Regular" panose="020B0500000000000000" pitchFamily="34" charset="-128"/>
              </a:rPr>
              <a:t> Tung University</a:t>
            </a:r>
          </a:p>
        </p:txBody>
      </p:sp>
      <p:pic>
        <p:nvPicPr>
          <p:cNvPr id="9" name="音訊 8">
            <a:hlinkClick r:id="" action="ppaction://media"/>
            <a:extLst>
              <a:ext uri="{FF2B5EF4-FFF2-40B4-BE49-F238E27FC236}">
                <a16:creationId xmlns:a16="http://schemas.microsoft.com/office/drawing/2014/main" id="{744F1E42-6CA6-4DBC-8EF7-08F621259E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426105437"/>
      </p:ext>
    </p:extLst>
  </p:cSld>
  <p:clrMapOvr>
    <a:masterClrMapping/>
  </p:clrMapOvr>
  <mc:AlternateContent xmlns:mc="http://schemas.openxmlformats.org/markup-compatibility/2006">
    <mc:Choice xmlns:p14="http://schemas.microsoft.com/office/powerpoint/2010/main" Requires="p14">
      <p:transition spd="slow" p14:dur="2000" advTm="25565"/>
    </mc:Choice>
    <mc:Fallback>
      <p:transition spd="slow" advTm="25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9734AF-4829-4525-B102-2A76B0B4E680}"/>
              </a:ext>
            </a:extLst>
          </p:cNvPr>
          <p:cNvSpPr>
            <a:spLocks noGrp="1"/>
          </p:cNvSpPr>
          <p:nvPr>
            <p:ph type="title"/>
          </p:nvPr>
        </p:nvSpPr>
        <p:spPr/>
        <p:txBody>
          <a:bodyPr/>
          <a:lstStyle/>
          <a:p>
            <a:r>
              <a:rPr lang="en-US" altLang="zh-TW" dirty="0"/>
              <a:t>Representation labelling</a:t>
            </a:r>
            <a:endParaRPr lang="zh-TW" altLang="en-US" dirty="0"/>
          </a:p>
        </p:txBody>
      </p:sp>
      <p:sp>
        <p:nvSpPr>
          <p:cNvPr id="3" name="內容版面配置區 2">
            <a:extLst>
              <a:ext uri="{FF2B5EF4-FFF2-40B4-BE49-F238E27FC236}">
                <a16:creationId xmlns:a16="http://schemas.microsoft.com/office/drawing/2014/main" id="{0D1BA336-6A0F-4F63-8747-D3484BF7E557}"/>
              </a:ext>
            </a:extLst>
          </p:cNvPr>
          <p:cNvSpPr>
            <a:spLocks noGrp="1"/>
          </p:cNvSpPr>
          <p:nvPr>
            <p:ph idx="1"/>
          </p:nvPr>
        </p:nvSpPr>
        <p:spPr>
          <a:xfrm>
            <a:off x="524212" y="1299199"/>
            <a:ext cx="10985207" cy="5118936"/>
          </a:xfrm>
        </p:spPr>
        <p:txBody>
          <a:bodyPr>
            <a:normAutofit/>
          </a:bodyPr>
          <a:lstStyle/>
          <a:p>
            <a:r>
              <a:rPr lang="en-US" altLang="zh-TW" dirty="0"/>
              <a:t>After doing representation labelling,</a:t>
            </a:r>
            <a:r>
              <a:rPr lang="zh-TW" altLang="en-US" dirty="0"/>
              <a:t> </a:t>
            </a:r>
            <a:r>
              <a:rPr lang="en-US" altLang="zh-TW" dirty="0"/>
              <a:t>the Multi-scale </a:t>
            </a:r>
            <a:r>
              <a:rPr lang="en-US" altLang="zh-TW" dirty="0" err="1"/>
              <a:t>ResNet</a:t>
            </a:r>
            <a:r>
              <a:rPr lang="en-US" altLang="zh-TW" dirty="0"/>
              <a:t> mechanism converges more smoothly and quickly.</a:t>
            </a:r>
          </a:p>
        </p:txBody>
      </p:sp>
      <p:sp>
        <p:nvSpPr>
          <p:cNvPr id="4" name="投影片編號版面配置區 3">
            <a:extLst>
              <a:ext uri="{FF2B5EF4-FFF2-40B4-BE49-F238E27FC236}">
                <a16:creationId xmlns:a16="http://schemas.microsoft.com/office/drawing/2014/main" id="{F8BDF1AC-D7C1-4649-9228-9C72EBBFBA37}"/>
              </a:ext>
            </a:extLst>
          </p:cNvPr>
          <p:cNvSpPr>
            <a:spLocks noGrp="1"/>
          </p:cNvSpPr>
          <p:nvPr>
            <p:ph type="sldNum" sz="quarter" idx="12"/>
          </p:nvPr>
        </p:nvSpPr>
        <p:spPr/>
        <p:txBody>
          <a:bodyPr/>
          <a:lstStyle/>
          <a:p>
            <a:fld id="{69E2C020-7205-4C66-AF67-A446CC68F7FD}" type="slidenum">
              <a:rPr lang="zh-TW" altLang="en-US" smtClean="0"/>
              <a:pPr/>
              <a:t>10</a:t>
            </a:fld>
            <a:endParaRPr lang="zh-TW" altLang="en-US" dirty="0"/>
          </a:p>
        </p:txBody>
      </p:sp>
      <p:sp>
        <p:nvSpPr>
          <p:cNvPr id="5" name="內容版面配置區 4">
            <a:extLst>
              <a:ext uri="{FF2B5EF4-FFF2-40B4-BE49-F238E27FC236}">
                <a16:creationId xmlns:a16="http://schemas.microsoft.com/office/drawing/2014/main" id="{5EAED383-9393-48DD-9207-41A0BD5F9541}"/>
              </a:ext>
            </a:extLst>
          </p:cNvPr>
          <p:cNvSpPr>
            <a:spLocks noGrp="1"/>
          </p:cNvSpPr>
          <p:nvPr>
            <p:ph idx="13"/>
          </p:nvPr>
        </p:nvSpPr>
        <p:spPr/>
        <p:txBody>
          <a:bodyPr/>
          <a:lstStyle/>
          <a:p>
            <a:endParaRPr lang="zh-TW" altLang="en-US" dirty="0"/>
          </a:p>
        </p:txBody>
      </p:sp>
      <p:pic>
        <p:nvPicPr>
          <p:cNvPr id="7" name="圖片 6">
            <a:extLst>
              <a:ext uri="{FF2B5EF4-FFF2-40B4-BE49-F238E27FC236}">
                <a16:creationId xmlns:a16="http://schemas.microsoft.com/office/drawing/2014/main" id="{EB908761-0EBF-486B-9B7A-CE778FA2FECF}"/>
              </a:ext>
            </a:extLst>
          </p:cNvPr>
          <p:cNvPicPr>
            <a:picLocks noChangeAspect="1"/>
          </p:cNvPicPr>
          <p:nvPr/>
        </p:nvPicPr>
        <p:blipFill>
          <a:blip r:embed="rId2"/>
          <a:stretch>
            <a:fillRect/>
          </a:stretch>
        </p:blipFill>
        <p:spPr>
          <a:xfrm>
            <a:off x="232705" y="2597358"/>
            <a:ext cx="5492046" cy="3657444"/>
          </a:xfrm>
          <a:prstGeom prst="rect">
            <a:avLst/>
          </a:prstGeom>
        </p:spPr>
      </p:pic>
      <p:pic>
        <p:nvPicPr>
          <p:cNvPr id="8" name="圖片 7">
            <a:extLst>
              <a:ext uri="{FF2B5EF4-FFF2-40B4-BE49-F238E27FC236}">
                <a16:creationId xmlns:a16="http://schemas.microsoft.com/office/drawing/2014/main" id="{14A0B159-354B-4D98-9760-AFCCE735E7D9}"/>
              </a:ext>
            </a:extLst>
          </p:cNvPr>
          <p:cNvPicPr>
            <a:picLocks noChangeAspect="1"/>
          </p:cNvPicPr>
          <p:nvPr/>
        </p:nvPicPr>
        <p:blipFill>
          <a:blip r:embed="rId3"/>
          <a:stretch>
            <a:fillRect/>
          </a:stretch>
        </p:blipFill>
        <p:spPr>
          <a:xfrm>
            <a:off x="6096000" y="2651369"/>
            <a:ext cx="5032120" cy="3445414"/>
          </a:xfrm>
          <a:prstGeom prst="rect">
            <a:avLst/>
          </a:prstGeom>
        </p:spPr>
      </p:pic>
    </p:spTree>
    <p:extLst>
      <p:ext uri="{BB962C8B-B14F-4D97-AF65-F5344CB8AC3E}">
        <p14:creationId xmlns:p14="http://schemas.microsoft.com/office/powerpoint/2010/main" val="3391868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D4E2F3-A94F-4CF5-AE99-90374D65502C}"/>
              </a:ext>
            </a:extLst>
          </p:cNvPr>
          <p:cNvSpPr>
            <a:spLocks noGrp="1"/>
          </p:cNvSpPr>
          <p:nvPr>
            <p:ph type="title"/>
          </p:nvPr>
        </p:nvSpPr>
        <p:spPr/>
        <p:txBody>
          <a:bodyPr/>
          <a:lstStyle/>
          <a:p>
            <a:r>
              <a:rPr lang="en-US" altLang="zh-TW" dirty="0"/>
              <a:t>Dataset,</a:t>
            </a:r>
            <a:r>
              <a:rPr lang="zh-TW" altLang="en-US" dirty="0"/>
              <a:t> </a:t>
            </a:r>
            <a:r>
              <a:rPr lang="en-US" altLang="zh-TW" dirty="0"/>
              <a:t>Preprocessing, Model Construction</a:t>
            </a:r>
            <a:endParaRPr lang="zh-TW" altLang="en-US" dirty="0"/>
          </a:p>
        </p:txBody>
      </p:sp>
      <p:sp>
        <p:nvSpPr>
          <p:cNvPr id="3" name="內容版面配置區 2">
            <a:extLst>
              <a:ext uri="{FF2B5EF4-FFF2-40B4-BE49-F238E27FC236}">
                <a16:creationId xmlns:a16="http://schemas.microsoft.com/office/drawing/2014/main" id="{6276791C-22CA-41C0-9050-B0C006A777C2}"/>
              </a:ext>
            </a:extLst>
          </p:cNvPr>
          <p:cNvSpPr>
            <a:spLocks noGrp="1"/>
          </p:cNvSpPr>
          <p:nvPr>
            <p:ph idx="1"/>
          </p:nvPr>
        </p:nvSpPr>
        <p:spPr>
          <a:xfrm>
            <a:off x="524212" y="1299199"/>
            <a:ext cx="10985207" cy="4826843"/>
          </a:xfrm>
        </p:spPr>
        <p:txBody>
          <a:bodyPr/>
          <a:lstStyle/>
          <a:p>
            <a:r>
              <a:rPr lang="en-US" altLang="zh-TW" dirty="0"/>
              <a:t>The constituent stocks of Taiwan Top 50 ETF (0050) </a:t>
            </a:r>
          </a:p>
          <a:p>
            <a:pPr lvl="1"/>
            <a:r>
              <a:rPr lang="en-US" altLang="zh-TW" dirty="0"/>
              <a:t>from January 1, 2013 to December 31, 2018</a:t>
            </a:r>
          </a:p>
          <a:p>
            <a:r>
              <a:rPr lang="en-US" altLang="zh-TW" dirty="0"/>
              <a:t>We adopt a </a:t>
            </a:r>
            <a:r>
              <a:rPr lang="en-US" altLang="zh-TW" b="1" dirty="0"/>
              <a:t>day-trading strategy </a:t>
            </a:r>
            <a:r>
              <a:rPr lang="en-US" altLang="zh-TW" dirty="0"/>
              <a:t>without holding positions overnight, as day trades provide 50% discounts on transaction costs.</a:t>
            </a:r>
          </a:p>
          <a:p>
            <a:r>
              <a:rPr lang="en-US" altLang="zh-TW" dirty="0"/>
              <a:t>we compare the investment performance of several deep learning models(CNN, single-scale </a:t>
            </a:r>
            <a:r>
              <a:rPr lang="en-US" altLang="zh-TW" dirty="0" err="1"/>
              <a:t>ResNet</a:t>
            </a:r>
            <a:r>
              <a:rPr lang="en-US" altLang="zh-TW" dirty="0"/>
              <a:t>, multi-scale </a:t>
            </a:r>
            <a:r>
              <a:rPr lang="en-US" altLang="zh-TW" dirty="0" err="1"/>
              <a:t>ResNet</a:t>
            </a:r>
            <a:r>
              <a:rPr lang="en-US" altLang="zh-TW" dirty="0"/>
              <a:t>)</a:t>
            </a:r>
            <a:endParaRPr lang="zh-TW" altLang="en-US" dirty="0"/>
          </a:p>
        </p:txBody>
      </p:sp>
      <p:sp>
        <p:nvSpPr>
          <p:cNvPr id="4" name="投影片編號版面配置區 3">
            <a:extLst>
              <a:ext uri="{FF2B5EF4-FFF2-40B4-BE49-F238E27FC236}">
                <a16:creationId xmlns:a16="http://schemas.microsoft.com/office/drawing/2014/main" id="{0C53C33B-825C-40E1-AEC4-0F66A5C90A50}"/>
              </a:ext>
            </a:extLst>
          </p:cNvPr>
          <p:cNvSpPr>
            <a:spLocks noGrp="1"/>
          </p:cNvSpPr>
          <p:nvPr>
            <p:ph type="sldNum" sz="quarter" idx="12"/>
          </p:nvPr>
        </p:nvSpPr>
        <p:spPr/>
        <p:txBody>
          <a:bodyPr/>
          <a:lstStyle/>
          <a:p>
            <a:fld id="{69E2C020-7205-4C66-AF67-A446CC68F7FD}" type="slidenum">
              <a:rPr lang="zh-TW" altLang="en-US" smtClean="0"/>
              <a:pPr/>
              <a:t>11</a:t>
            </a:fld>
            <a:endParaRPr lang="zh-TW" altLang="en-US" dirty="0"/>
          </a:p>
        </p:txBody>
      </p:sp>
      <p:sp>
        <p:nvSpPr>
          <p:cNvPr id="5" name="內容版面配置區 4">
            <a:extLst>
              <a:ext uri="{FF2B5EF4-FFF2-40B4-BE49-F238E27FC236}">
                <a16:creationId xmlns:a16="http://schemas.microsoft.com/office/drawing/2014/main" id="{B66DCB72-E288-4C0B-BABA-9EEBC87410DF}"/>
              </a:ext>
            </a:extLst>
          </p:cNvPr>
          <p:cNvSpPr>
            <a:spLocks noGrp="1"/>
          </p:cNvSpPr>
          <p:nvPr>
            <p:ph idx="13"/>
          </p:nvPr>
        </p:nvSpPr>
        <p:spPr/>
        <p:txBody>
          <a:bodyPr/>
          <a:lstStyle/>
          <a:p>
            <a:endParaRPr lang="zh-TW" altLang="en-US"/>
          </a:p>
        </p:txBody>
      </p:sp>
    </p:spTree>
    <p:extLst>
      <p:ext uri="{BB962C8B-B14F-4D97-AF65-F5344CB8AC3E}">
        <p14:creationId xmlns:p14="http://schemas.microsoft.com/office/powerpoint/2010/main" val="2381333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2">
            <a:extLst>
              <a:ext uri="{FF2B5EF4-FFF2-40B4-BE49-F238E27FC236}">
                <a16:creationId xmlns:a16="http://schemas.microsoft.com/office/drawing/2014/main" id="{12DE9816-3F8D-48D8-8F99-DDA467DB77EC}"/>
              </a:ext>
            </a:extLst>
          </p:cNvPr>
          <p:cNvSpPr>
            <a:spLocks noGrp="1"/>
          </p:cNvSpPr>
          <p:nvPr>
            <p:ph idx="1"/>
          </p:nvPr>
        </p:nvSpPr>
        <p:spPr>
          <a:xfrm>
            <a:off x="524212" y="1299199"/>
            <a:ext cx="10985207" cy="4826843"/>
          </a:xfrm>
        </p:spPr>
        <p:txBody>
          <a:bodyPr/>
          <a:lstStyle/>
          <a:p>
            <a:r>
              <a:rPr lang="en-US" altLang="zh-TW" dirty="0"/>
              <a:t>Table 1 compares the performance when training with CNN, the single-scale </a:t>
            </a:r>
            <a:r>
              <a:rPr lang="en-US" altLang="zh-TW" dirty="0" err="1"/>
              <a:t>ResNet</a:t>
            </a:r>
            <a:r>
              <a:rPr lang="en-US" altLang="zh-TW" dirty="0"/>
              <a:t>, and the multi-scale </a:t>
            </a:r>
            <a:r>
              <a:rPr lang="en-US" altLang="zh-TW" dirty="0" err="1"/>
              <a:t>ResNet</a:t>
            </a:r>
            <a:r>
              <a:rPr lang="en-US" altLang="zh-TW" dirty="0"/>
              <a:t>. The unstable, slow convergence of CNN clearly yields poor results.</a:t>
            </a:r>
          </a:p>
          <a:p>
            <a:r>
              <a:rPr lang="it-IT" altLang="zh-TW" dirty="0"/>
              <a:t>Multi-scale ResNet outperforms single-scale ResNet. </a:t>
            </a:r>
            <a:r>
              <a:rPr lang="en-US" altLang="zh-TW" dirty="0"/>
              <a:t>Accordingly, in subsequent experiments we use the multi-scale </a:t>
            </a:r>
            <a:r>
              <a:rPr lang="en-US" altLang="zh-TW" dirty="0" err="1"/>
              <a:t>ResNet</a:t>
            </a:r>
            <a:r>
              <a:rPr lang="en-US" altLang="zh-TW" dirty="0"/>
              <a:t> as the training model.</a:t>
            </a:r>
            <a:endParaRPr lang="zh-TW" altLang="en-US" dirty="0"/>
          </a:p>
        </p:txBody>
      </p:sp>
      <p:sp>
        <p:nvSpPr>
          <p:cNvPr id="2" name="標題 1">
            <a:extLst>
              <a:ext uri="{FF2B5EF4-FFF2-40B4-BE49-F238E27FC236}">
                <a16:creationId xmlns:a16="http://schemas.microsoft.com/office/drawing/2014/main" id="{4E353A32-314B-477F-B75A-69F47980E043}"/>
              </a:ext>
            </a:extLst>
          </p:cNvPr>
          <p:cNvSpPr>
            <a:spLocks noGrp="1"/>
          </p:cNvSpPr>
          <p:nvPr>
            <p:ph type="title"/>
          </p:nvPr>
        </p:nvSpPr>
        <p:spPr/>
        <p:txBody>
          <a:bodyPr/>
          <a:lstStyle/>
          <a:p>
            <a:r>
              <a:rPr lang="en-US" altLang="zh-TW" dirty="0"/>
              <a:t>Empirical Tests</a:t>
            </a:r>
            <a:endParaRPr lang="zh-TW" altLang="en-US" dirty="0"/>
          </a:p>
        </p:txBody>
      </p:sp>
      <p:sp>
        <p:nvSpPr>
          <p:cNvPr id="4" name="投影片編號版面配置區 3">
            <a:extLst>
              <a:ext uri="{FF2B5EF4-FFF2-40B4-BE49-F238E27FC236}">
                <a16:creationId xmlns:a16="http://schemas.microsoft.com/office/drawing/2014/main" id="{7EEF5BF1-58F9-4405-AD28-FD052173A1A2}"/>
              </a:ext>
            </a:extLst>
          </p:cNvPr>
          <p:cNvSpPr>
            <a:spLocks noGrp="1"/>
          </p:cNvSpPr>
          <p:nvPr>
            <p:ph type="sldNum" sz="quarter" idx="12"/>
          </p:nvPr>
        </p:nvSpPr>
        <p:spPr/>
        <p:txBody>
          <a:bodyPr/>
          <a:lstStyle/>
          <a:p>
            <a:fld id="{69E2C020-7205-4C66-AF67-A446CC68F7FD}" type="slidenum">
              <a:rPr lang="zh-TW" altLang="en-US" smtClean="0"/>
              <a:pPr/>
              <a:t>12</a:t>
            </a:fld>
            <a:endParaRPr lang="zh-TW" altLang="en-US" dirty="0"/>
          </a:p>
        </p:txBody>
      </p:sp>
      <p:sp>
        <p:nvSpPr>
          <p:cNvPr id="5" name="內容版面配置區 4">
            <a:extLst>
              <a:ext uri="{FF2B5EF4-FFF2-40B4-BE49-F238E27FC236}">
                <a16:creationId xmlns:a16="http://schemas.microsoft.com/office/drawing/2014/main" id="{C2A97424-4C50-4E70-95EE-3B898467CEF9}"/>
              </a:ext>
            </a:extLst>
          </p:cNvPr>
          <p:cNvSpPr>
            <a:spLocks noGrp="1"/>
          </p:cNvSpPr>
          <p:nvPr>
            <p:ph idx="13"/>
          </p:nvPr>
        </p:nvSpPr>
        <p:spPr/>
        <p:txBody>
          <a:bodyPr/>
          <a:lstStyle/>
          <a:p>
            <a:endParaRPr lang="zh-TW" altLang="en-US" dirty="0"/>
          </a:p>
        </p:txBody>
      </p:sp>
      <p:pic>
        <p:nvPicPr>
          <p:cNvPr id="8" name="圖片 7">
            <a:extLst>
              <a:ext uri="{FF2B5EF4-FFF2-40B4-BE49-F238E27FC236}">
                <a16:creationId xmlns:a16="http://schemas.microsoft.com/office/drawing/2014/main" id="{00D8B52F-8E2A-44FF-B906-2B570B231A65}"/>
              </a:ext>
            </a:extLst>
          </p:cNvPr>
          <p:cNvPicPr>
            <a:picLocks noChangeAspect="1"/>
          </p:cNvPicPr>
          <p:nvPr/>
        </p:nvPicPr>
        <p:blipFill>
          <a:blip r:embed="rId2"/>
          <a:stretch>
            <a:fillRect/>
          </a:stretch>
        </p:blipFill>
        <p:spPr>
          <a:xfrm>
            <a:off x="447122" y="3342324"/>
            <a:ext cx="10839529" cy="3333774"/>
          </a:xfrm>
          <a:prstGeom prst="rect">
            <a:avLst/>
          </a:prstGeom>
        </p:spPr>
      </p:pic>
    </p:spTree>
    <p:extLst>
      <p:ext uri="{BB962C8B-B14F-4D97-AF65-F5344CB8AC3E}">
        <p14:creationId xmlns:p14="http://schemas.microsoft.com/office/powerpoint/2010/main" val="1907103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32C07D-FEA6-4ECA-8BA5-370D08449462}"/>
              </a:ext>
            </a:extLst>
          </p:cNvPr>
          <p:cNvSpPr>
            <a:spLocks noGrp="1"/>
          </p:cNvSpPr>
          <p:nvPr>
            <p:ph type="title"/>
          </p:nvPr>
        </p:nvSpPr>
        <p:spPr/>
        <p:txBody>
          <a:bodyPr/>
          <a:lstStyle/>
          <a:p>
            <a:r>
              <a:rPr lang="en-US" altLang="zh-TW" dirty="0"/>
              <a:t>Empirical Tests</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8923E50A-1EFD-4536-91A7-9C9463DD51DE}"/>
                  </a:ext>
                </a:extLst>
              </p:cNvPr>
              <p:cNvSpPr>
                <a:spLocks noGrp="1"/>
              </p:cNvSpPr>
              <p:nvPr>
                <p:ph idx="1"/>
              </p:nvPr>
            </p:nvSpPr>
            <p:spPr/>
            <p:txBody>
              <a:bodyPr>
                <a:normAutofit/>
              </a:bodyPr>
              <a:lstStyle/>
              <a:p>
                <a:pPr>
                  <a:lnSpc>
                    <a:spcPct val="114000"/>
                  </a:lnSpc>
                </a:pPr>
                <a:r>
                  <a:rPr lang="en-US" altLang="zh-TW" sz="1800" dirty="0"/>
                  <a:t>The total open number for </a:t>
                </a:r>
                <a14:m>
                  <m:oMath xmlns:m="http://schemas.openxmlformats.org/officeDocument/2006/math">
                    <m:r>
                      <a:rPr lang="en-US" altLang="zh-TW" sz="1800" i="1" dirty="0" smtClean="0">
                        <a:latin typeface="Cambria Math" panose="02040503050406030204" pitchFamily="18" charset="0"/>
                      </a:rPr>
                      <m:t>𝐾𝑀𝑒𝑎𝑛</m:t>
                    </m:r>
                    <m:r>
                      <a:rPr lang="en-US" altLang="zh-TW" sz="1800" i="1" dirty="0" smtClean="0">
                        <a:latin typeface="Cambria Math" panose="02040503050406030204" pitchFamily="18" charset="0"/>
                      </a:rPr>
                      <m:t>(0)</m:t>
                    </m:r>
                  </m:oMath>
                </a14:m>
                <a:r>
                  <a:rPr lang="en-US" altLang="zh-TW" sz="1800" dirty="0"/>
                  <a:t> is the highest of the four mechanisms as it does not exclude information from other trigger thresholds.</a:t>
                </a:r>
              </a:p>
              <a:p>
                <a:pPr>
                  <a:lnSpc>
                    <a:spcPct val="114000"/>
                  </a:lnSpc>
                </a:pPr>
                <a14:m>
                  <m:oMath xmlns:m="http://schemas.openxmlformats.org/officeDocument/2006/math">
                    <m:r>
                      <a:rPr lang="en-US" altLang="zh-TW" sz="1800" i="1" dirty="0" smtClean="0">
                        <a:latin typeface="Cambria Math" panose="02040503050406030204" pitchFamily="18" charset="0"/>
                      </a:rPr>
                      <m:t>𝐻𝑖𝑔h𝐹𝑟𝑒𝑞</m:t>
                    </m:r>
                  </m:oMath>
                </a14:m>
                <a:r>
                  <a:rPr lang="en-US" altLang="zh-TW" sz="1800" dirty="0"/>
                  <a:t> yields better pair-based results (i.e., SR (pair based) and profit per open) than other </a:t>
                </a:r>
                <a:r>
                  <a:rPr lang="zh-TW" altLang="en-US" sz="1800" dirty="0"/>
                  <a:t>𝑘</a:t>
                </a:r>
                <a:r>
                  <a:rPr lang="en-US" altLang="zh-TW" sz="1800" dirty="0"/>
                  <a:t>-mean-based mechanisms.</a:t>
                </a:r>
              </a:p>
              <a:p>
                <a:pPr>
                  <a:lnSpc>
                    <a:spcPct val="114000"/>
                  </a:lnSpc>
                </a:pPr>
                <a:r>
                  <a:rPr lang="en-US" altLang="zh-TW" sz="1800" dirty="0"/>
                  <a:t>Since </a:t>
                </a:r>
                <a14:m>
                  <m:oMath xmlns:m="http://schemas.openxmlformats.org/officeDocument/2006/math">
                    <m:r>
                      <a:rPr lang="en-US" altLang="zh-TW" sz="1800" i="1" dirty="0" smtClean="0">
                        <a:latin typeface="Cambria Math" panose="02040503050406030204" pitchFamily="18" charset="0"/>
                      </a:rPr>
                      <m:t>𝐾𝑀𝑒𝑎𝑛</m:t>
                    </m:r>
                    <m:r>
                      <a:rPr lang="en-US" altLang="zh-TW" sz="1800" i="1" dirty="0" smtClean="0">
                        <a:latin typeface="Cambria Math" panose="02040503050406030204" pitchFamily="18" charset="0"/>
                      </a:rPr>
                      <m:t>(0)</m:t>
                    </m:r>
                  </m:oMath>
                </a14:m>
                <a:r>
                  <a:rPr lang="en-US" altLang="zh-TW" sz="1800" dirty="0"/>
                  <a:t> and </a:t>
                </a:r>
                <a14:m>
                  <m:oMath xmlns:m="http://schemas.openxmlformats.org/officeDocument/2006/math">
                    <m:r>
                      <a:rPr lang="en-US" altLang="zh-TW" sz="1800" i="1" dirty="0" smtClean="0">
                        <a:latin typeface="Cambria Math" panose="02040503050406030204" pitchFamily="18" charset="0"/>
                      </a:rPr>
                      <m:t>𝐻𝑖𝑔h𝐹𝑟𝑒𝑞</m:t>
                    </m:r>
                  </m:oMath>
                </a14:m>
                <a:r>
                  <a:rPr lang="en-US" altLang="zh-TW" sz="1800" dirty="0"/>
                  <a:t> possess advantages in different aspects, subsequent experiments use either </a:t>
                </a:r>
                <a14:m>
                  <m:oMath xmlns:m="http://schemas.openxmlformats.org/officeDocument/2006/math">
                    <m:r>
                      <a:rPr lang="en-US" altLang="zh-TW" sz="1800" i="1" dirty="0" smtClean="0">
                        <a:latin typeface="Cambria Math" panose="02040503050406030204" pitchFamily="18" charset="0"/>
                      </a:rPr>
                      <m:t>𝐾𝑀𝑒𝑎𝑛</m:t>
                    </m:r>
                    <m:r>
                      <a:rPr lang="en-US" altLang="zh-TW" sz="1800" i="1" dirty="0" smtClean="0">
                        <a:latin typeface="Cambria Math" panose="02040503050406030204" pitchFamily="18" charset="0"/>
                      </a:rPr>
                      <m:t>(0) </m:t>
                    </m:r>
                  </m:oMath>
                </a14:m>
                <a:r>
                  <a:rPr lang="en-US" altLang="zh-TW" sz="1800" dirty="0"/>
                  <a:t>or </a:t>
                </a:r>
                <a14:m>
                  <m:oMath xmlns:m="http://schemas.openxmlformats.org/officeDocument/2006/math">
                    <m:r>
                      <a:rPr lang="en-US" altLang="zh-TW" sz="1800" i="1" dirty="0" smtClean="0">
                        <a:latin typeface="Cambria Math" panose="02040503050406030204" pitchFamily="18" charset="0"/>
                      </a:rPr>
                      <m:t>𝐻𝑖𝑔h𝐹𝑟𝑒𝑞</m:t>
                    </m:r>
                  </m:oMath>
                </a14:m>
                <a:r>
                  <a:rPr lang="en-US" altLang="zh-TW" sz="1800" dirty="0"/>
                  <a:t> for comparison.</a:t>
                </a:r>
                <a:endParaRPr lang="zh-TW" altLang="en-US" sz="1800" dirty="0"/>
              </a:p>
            </p:txBody>
          </p:sp>
        </mc:Choice>
        <mc:Fallback xmlns="">
          <p:sp>
            <p:nvSpPr>
              <p:cNvPr id="3" name="內容版面配置區 2">
                <a:extLst>
                  <a:ext uri="{FF2B5EF4-FFF2-40B4-BE49-F238E27FC236}">
                    <a16:creationId xmlns:a16="http://schemas.microsoft.com/office/drawing/2014/main" id="{8923E50A-1EFD-4536-91A7-9C9463DD51DE}"/>
                  </a:ext>
                </a:extLst>
              </p:cNvPr>
              <p:cNvSpPr>
                <a:spLocks noGrp="1" noRot="1" noChangeAspect="1" noMove="1" noResize="1" noEditPoints="1" noAdjustHandles="1" noChangeArrowheads="1" noChangeShapeType="1" noTextEdit="1"/>
              </p:cNvSpPr>
              <p:nvPr>
                <p:ph idx="1"/>
              </p:nvPr>
            </p:nvSpPr>
            <p:spPr>
              <a:blipFill>
                <a:blip r:embed="rId2"/>
                <a:stretch>
                  <a:fillRect l="-388" t="-253"/>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0379256F-CC61-4ED4-8ECC-F91855ED72DF}"/>
              </a:ext>
            </a:extLst>
          </p:cNvPr>
          <p:cNvSpPr>
            <a:spLocks noGrp="1"/>
          </p:cNvSpPr>
          <p:nvPr>
            <p:ph type="sldNum" sz="quarter" idx="12"/>
          </p:nvPr>
        </p:nvSpPr>
        <p:spPr/>
        <p:txBody>
          <a:bodyPr/>
          <a:lstStyle/>
          <a:p>
            <a:fld id="{69E2C020-7205-4C66-AF67-A446CC68F7FD}" type="slidenum">
              <a:rPr lang="zh-TW" altLang="en-US" smtClean="0"/>
              <a:pPr/>
              <a:t>13</a:t>
            </a:fld>
            <a:endParaRPr lang="zh-TW" altLang="en-US" dirty="0"/>
          </a:p>
        </p:txBody>
      </p:sp>
      <p:sp>
        <p:nvSpPr>
          <p:cNvPr id="5" name="內容版面配置區 4">
            <a:extLst>
              <a:ext uri="{FF2B5EF4-FFF2-40B4-BE49-F238E27FC236}">
                <a16:creationId xmlns:a16="http://schemas.microsoft.com/office/drawing/2014/main" id="{0404762E-F5B1-4E6A-BC1F-6264EEEDB6E1}"/>
              </a:ext>
            </a:extLst>
          </p:cNvPr>
          <p:cNvSpPr>
            <a:spLocks noGrp="1"/>
          </p:cNvSpPr>
          <p:nvPr>
            <p:ph idx="13"/>
          </p:nvPr>
        </p:nvSpPr>
        <p:spPr/>
        <p:txBody>
          <a:bodyPr/>
          <a:lstStyle/>
          <a:p>
            <a:endParaRPr lang="zh-TW" altLang="en-US"/>
          </a:p>
        </p:txBody>
      </p:sp>
      <p:pic>
        <p:nvPicPr>
          <p:cNvPr id="6" name="圖片 5">
            <a:extLst>
              <a:ext uri="{FF2B5EF4-FFF2-40B4-BE49-F238E27FC236}">
                <a16:creationId xmlns:a16="http://schemas.microsoft.com/office/drawing/2014/main" id="{5ADE66AA-2324-4AF3-9843-D1A14509CF58}"/>
              </a:ext>
            </a:extLst>
          </p:cNvPr>
          <p:cNvPicPr>
            <a:picLocks noChangeAspect="1"/>
          </p:cNvPicPr>
          <p:nvPr/>
        </p:nvPicPr>
        <p:blipFill>
          <a:blip r:embed="rId3"/>
          <a:stretch>
            <a:fillRect/>
          </a:stretch>
        </p:blipFill>
        <p:spPr>
          <a:xfrm>
            <a:off x="442832" y="3481111"/>
            <a:ext cx="10887155" cy="3281386"/>
          </a:xfrm>
          <a:prstGeom prst="rect">
            <a:avLst/>
          </a:prstGeom>
        </p:spPr>
      </p:pic>
    </p:spTree>
    <p:extLst>
      <p:ext uri="{BB962C8B-B14F-4D97-AF65-F5344CB8AC3E}">
        <p14:creationId xmlns:p14="http://schemas.microsoft.com/office/powerpoint/2010/main" val="2203351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793579A-6809-4483-A75D-4D9151B02EC7}"/>
              </a:ext>
            </a:extLst>
          </p:cNvPr>
          <p:cNvSpPr>
            <a:spLocks noGrp="1"/>
          </p:cNvSpPr>
          <p:nvPr>
            <p:ph type="title"/>
          </p:nvPr>
        </p:nvSpPr>
        <p:spPr/>
        <p:txBody>
          <a:bodyPr/>
          <a:lstStyle/>
          <a:p>
            <a:r>
              <a:rPr lang="en-US" altLang="zh-TW" dirty="0"/>
              <a:t>Empirical Tests</a:t>
            </a:r>
            <a:endParaRPr lang="zh-TW" altLang="en-US" dirty="0"/>
          </a:p>
        </p:txBody>
      </p:sp>
      <p:sp>
        <p:nvSpPr>
          <p:cNvPr id="3" name="內容版面配置區 2">
            <a:extLst>
              <a:ext uri="{FF2B5EF4-FFF2-40B4-BE49-F238E27FC236}">
                <a16:creationId xmlns:a16="http://schemas.microsoft.com/office/drawing/2014/main" id="{83C710E3-1C80-4000-B254-FB8F565CC28E}"/>
              </a:ext>
            </a:extLst>
          </p:cNvPr>
          <p:cNvSpPr>
            <a:spLocks noGrp="1"/>
          </p:cNvSpPr>
          <p:nvPr>
            <p:ph idx="1"/>
          </p:nvPr>
        </p:nvSpPr>
        <p:spPr/>
        <p:txBody>
          <a:bodyPr>
            <a:normAutofit/>
          </a:bodyPr>
          <a:lstStyle/>
          <a:p>
            <a:r>
              <a:rPr lang="en-US" altLang="zh-TW" sz="1800" dirty="0"/>
              <a:t>Kim and Kim [3] propose the ordinary least squares (OLS) and total least squares (TLS) methods.</a:t>
            </a:r>
          </a:p>
          <a:p>
            <a:r>
              <a:rPr lang="en-US" altLang="zh-TW" sz="1800" dirty="0"/>
              <a:t>The win rate and normal close rate of TLS and OLS are relatively low and the overall profits from 2016 to 2018 and the average profit (for each trade) are nearly all negative.</a:t>
            </a:r>
          </a:p>
          <a:p>
            <a:r>
              <a:rPr lang="en-US" altLang="zh-TW" sz="1800" dirty="0"/>
              <a:t>To fairly compare all ML/RL methods, for subsequent experiments we used the co-integrated method.</a:t>
            </a:r>
          </a:p>
        </p:txBody>
      </p:sp>
      <p:sp>
        <p:nvSpPr>
          <p:cNvPr id="4" name="投影片編號版面配置區 3">
            <a:extLst>
              <a:ext uri="{FF2B5EF4-FFF2-40B4-BE49-F238E27FC236}">
                <a16:creationId xmlns:a16="http://schemas.microsoft.com/office/drawing/2014/main" id="{A4003593-9995-47D9-8FF7-D7587F8E6E9C}"/>
              </a:ext>
            </a:extLst>
          </p:cNvPr>
          <p:cNvSpPr>
            <a:spLocks noGrp="1"/>
          </p:cNvSpPr>
          <p:nvPr>
            <p:ph type="sldNum" sz="quarter" idx="12"/>
          </p:nvPr>
        </p:nvSpPr>
        <p:spPr/>
        <p:txBody>
          <a:bodyPr/>
          <a:lstStyle/>
          <a:p>
            <a:fld id="{69E2C020-7205-4C66-AF67-A446CC68F7FD}" type="slidenum">
              <a:rPr lang="zh-TW" altLang="en-US" smtClean="0"/>
              <a:pPr/>
              <a:t>14</a:t>
            </a:fld>
            <a:endParaRPr lang="zh-TW" altLang="en-US" dirty="0"/>
          </a:p>
        </p:txBody>
      </p:sp>
      <p:sp>
        <p:nvSpPr>
          <p:cNvPr id="5" name="內容版面配置區 4">
            <a:extLst>
              <a:ext uri="{FF2B5EF4-FFF2-40B4-BE49-F238E27FC236}">
                <a16:creationId xmlns:a16="http://schemas.microsoft.com/office/drawing/2014/main" id="{D2085FC7-B6EA-43CD-A66B-9830A49F3C12}"/>
              </a:ext>
            </a:extLst>
          </p:cNvPr>
          <p:cNvSpPr>
            <a:spLocks noGrp="1"/>
          </p:cNvSpPr>
          <p:nvPr>
            <p:ph idx="13"/>
          </p:nvPr>
        </p:nvSpPr>
        <p:spPr/>
        <p:txBody>
          <a:bodyPr/>
          <a:lstStyle/>
          <a:p>
            <a:endParaRPr lang="zh-TW" altLang="en-US"/>
          </a:p>
        </p:txBody>
      </p:sp>
      <p:pic>
        <p:nvPicPr>
          <p:cNvPr id="6" name="圖片 5">
            <a:extLst>
              <a:ext uri="{FF2B5EF4-FFF2-40B4-BE49-F238E27FC236}">
                <a16:creationId xmlns:a16="http://schemas.microsoft.com/office/drawing/2014/main" id="{0DC2A20A-5B37-4133-A4BC-710787DD12BE}"/>
              </a:ext>
            </a:extLst>
          </p:cNvPr>
          <p:cNvPicPr>
            <a:picLocks noChangeAspect="1"/>
          </p:cNvPicPr>
          <p:nvPr/>
        </p:nvPicPr>
        <p:blipFill>
          <a:blip r:embed="rId2"/>
          <a:stretch>
            <a:fillRect/>
          </a:stretch>
        </p:blipFill>
        <p:spPr>
          <a:xfrm>
            <a:off x="599996" y="3630590"/>
            <a:ext cx="10729991" cy="3009922"/>
          </a:xfrm>
          <a:prstGeom prst="rect">
            <a:avLst/>
          </a:prstGeom>
        </p:spPr>
      </p:pic>
    </p:spTree>
    <p:extLst>
      <p:ext uri="{BB962C8B-B14F-4D97-AF65-F5344CB8AC3E}">
        <p14:creationId xmlns:p14="http://schemas.microsoft.com/office/powerpoint/2010/main" val="3298482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569A7B-233A-4087-A6FC-DEA02C5DA93C}"/>
              </a:ext>
            </a:extLst>
          </p:cNvPr>
          <p:cNvSpPr>
            <a:spLocks noGrp="1"/>
          </p:cNvSpPr>
          <p:nvPr>
            <p:ph type="title"/>
          </p:nvPr>
        </p:nvSpPr>
        <p:spPr/>
        <p:txBody>
          <a:bodyPr/>
          <a:lstStyle/>
          <a:p>
            <a:r>
              <a:rPr lang="en-US" altLang="zh-TW" dirty="0"/>
              <a:t>Empirical Tests</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2051011B-ED56-4733-9ED7-7C16E070BD0D}"/>
                  </a:ext>
                </a:extLst>
              </p:cNvPr>
              <p:cNvSpPr>
                <a:spLocks noGrp="1"/>
              </p:cNvSpPr>
              <p:nvPr>
                <p:ph idx="1"/>
              </p:nvPr>
            </p:nvSpPr>
            <p:spPr>
              <a:xfrm>
                <a:off x="489542" y="1326559"/>
                <a:ext cx="10985207" cy="4826843"/>
              </a:xfrm>
            </p:spPr>
            <p:txBody>
              <a:bodyPr>
                <a:normAutofit/>
              </a:bodyPr>
              <a:lstStyle/>
              <a:p>
                <a:pPr>
                  <a:lnSpc>
                    <a:spcPct val="120000"/>
                  </a:lnSpc>
                </a:pPr>
                <a14:m>
                  <m:oMath xmlns:m="http://schemas.openxmlformats.org/officeDocument/2006/math">
                    <m:r>
                      <a:rPr lang="en-US" altLang="zh-TW" sz="1400" i="1" dirty="0" smtClean="0">
                        <a:latin typeface="Cambria Math" panose="02040503050406030204" pitchFamily="18" charset="0"/>
                      </a:rPr>
                      <m:t>𝐻𝑖𝑔h𝐹𝑟𝑒𝑞</m:t>
                    </m:r>
                  </m:oMath>
                </a14:m>
                <a:r>
                  <a:rPr lang="en-US" altLang="zh-TW" sz="1400" dirty="0"/>
                  <a:t> outperforms other methods in almost every aspect.</a:t>
                </a:r>
              </a:p>
              <a:p>
                <a:pPr>
                  <a:lnSpc>
                    <a:spcPct val="120000"/>
                  </a:lnSpc>
                </a:pPr>
                <a:r>
                  <a:rPr lang="en-US" altLang="zh-TW" sz="1400" dirty="0"/>
                  <a:t>Increasing the number of representative thresholds from 6 to 25  increases both the win rate and the total open number, and also improves profit and SR, and reduces risk.</a:t>
                </a:r>
              </a:p>
              <a:p>
                <a:pPr>
                  <a:lnSpc>
                    <a:spcPct val="120000"/>
                  </a:lnSpc>
                </a:pPr>
                <a:r>
                  <a:rPr lang="en-US" altLang="zh-TW" sz="1400" dirty="0"/>
                  <a:t>In addition, the naive RL model proposed by </a:t>
                </a:r>
                <a:r>
                  <a:rPr lang="en-US" altLang="zh-TW" sz="1400" dirty="0" err="1"/>
                  <a:t>Fallahpour</a:t>
                </a:r>
                <a:r>
                  <a:rPr lang="en-US" altLang="zh-TW" sz="1400" dirty="0"/>
                  <a:t> et al. [2] performs poorly with a win rate lower than 50% and negative profits. Their model fails to find proper thresholds to filter out unprofitable trades due to transaction costs.</a:t>
                </a:r>
              </a:p>
              <a:p>
                <a:pPr>
                  <a:lnSpc>
                    <a:spcPct val="120000"/>
                  </a:lnSpc>
                </a:pPr>
                <a:r>
                  <a:rPr lang="en-US" altLang="zh-TW" sz="1400" dirty="0"/>
                  <a:t>Our proposed representative threshold mechanism outperforms other relevant work.</a:t>
                </a:r>
                <a:endParaRPr lang="zh-TW" altLang="en-US" sz="1400" dirty="0"/>
              </a:p>
            </p:txBody>
          </p:sp>
        </mc:Choice>
        <mc:Fallback xmlns="">
          <p:sp>
            <p:nvSpPr>
              <p:cNvPr id="3" name="內容版面配置區 2">
                <a:extLst>
                  <a:ext uri="{FF2B5EF4-FFF2-40B4-BE49-F238E27FC236}">
                    <a16:creationId xmlns:a16="http://schemas.microsoft.com/office/drawing/2014/main" id="{2051011B-ED56-4733-9ED7-7C16E070BD0D}"/>
                  </a:ext>
                </a:extLst>
              </p:cNvPr>
              <p:cNvSpPr>
                <a:spLocks noGrp="1" noRot="1" noChangeAspect="1" noMove="1" noResize="1" noEditPoints="1" noAdjustHandles="1" noChangeArrowheads="1" noChangeShapeType="1" noTextEdit="1"/>
              </p:cNvSpPr>
              <p:nvPr>
                <p:ph idx="1"/>
              </p:nvPr>
            </p:nvSpPr>
            <p:spPr>
              <a:xfrm>
                <a:off x="489542" y="1326559"/>
                <a:ext cx="10985207" cy="4826843"/>
              </a:xfrm>
              <a:blipFill>
                <a:blip r:embed="rId2"/>
                <a:stretch>
                  <a:fillRect l="-55"/>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E36F21CC-E6E4-4937-8626-231E9A35C50D}"/>
              </a:ext>
            </a:extLst>
          </p:cNvPr>
          <p:cNvSpPr>
            <a:spLocks noGrp="1"/>
          </p:cNvSpPr>
          <p:nvPr>
            <p:ph type="sldNum" sz="quarter" idx="12"/>
          </p:nvPr>
        </p:nvSpPr>
        <p:spPr/>
        <p:txBody>
          <a:bodyPr/>
          <a:lstStyle/>
          <a:p>
            <a:fld id="{69E2C020-7205-4C66-AF67-A446CC68F7FD}" type="slidenum">
              <a:rPr lang="zh-TW" altLang="en-US" smtClean="0"/>
              <a:pPr/>
              <a:t>15</a:t>
            </a:fld>
            <a:endParaRPr lang="zh-TW" altLang="en-US" dirty="0"/>
          </a:p>
        </p:txBody>
      </p:sp>
      <p:sp>
        <p:nvSpPr>
          <p:cNvPr id="5" name="內容版面配置區 4">
            <a:extLst>
              <a:ext uri="{FF2B5EF4-FFF2-40B4-BE49-F238E27FC236}">
                <a16:creationId xmlns:a16="http://schemas.microsoft.com/office/drawing/2014/main" id="{00F499B0-3B36-4866-843A-1BFEEE1E89A0}"/>
              </a:ext>
            </a:extLst>
          </p:cNvPr>
          <p:cNvSpPr>
            <a:spLocks noGrp="1"/>
          </p:cNvSpPr>
          <p:nvPr>
            <p:ph idx="13"/>
          </p:nvPr>
        </p:nvSpPr>
        <p:spPr/>
        <p:txBody>
          <a:bodyPr/>
          <a:lstStyle/>
          <a:p>
            <a:endParaRPr lang="zh-TW" altLang="en-US"/>
          </a:p>
        </p:txBody>
      </p:sp>
      <p:pic>
        <p:nvPicPr>
          <p:cNvPr id="7" name="圖片 6">
            <a:extLst>
              <a:ext uri="{FF2B5EF4-FFF2-40B4-BE49-F238E27FC236}">
                <a16:creationId xmlns:a16="http://schemas.microsoft.com/office/drawing/2014/main" id="{18F87C20-6E7D-4E7B-A772-CC4F7CBA4754}"/>
              </a:ext>
            </a:extLst>
          </p:cNvPr>
          <p:cNvPicPr>
            <a:picLocks noChangeAspect="1"/>
          </p:cNvPicPr>
          <p:nvPr/>
        </p:nvPicPr>
        <p:blipFill>
          <a:blip r:embed="rId3"/>
          <a:stretch>
            <a:fillRect/>
          </a:stretch>
        </p:blipFill>
        <p:spPr>
          <a:xfrm>
            <a:off x="1430520" y="3390470"/>
            <a:ext cx="9330960" cy="3467530"/>
          </a:xfrm>
          <a:prstGeom prst="rect">
            <a:avLst/>
          </a:prstGeom>
        </p:spPr>
      </p:pic>
    </p:spTree>
    <p:extLst>
      <p:ext uri="{BB962C8B-B14F-4D97-AF65-F5344CB8AC3E}">
        <p14:creationId xmlns:p14="http://schemas.microsoft.com/office/powerpoint/2010/main" val="4211236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3DD2F1-DE29-4DE7-B958-202117E173D7}"/>
              </a:ext>
            </a:extLst>
          </p:cNvPr>
          <p:cNvSpPr>
            <a:spLocks noGrp="1"/>
          </p:cNvSpPr>
          <p:nvPr>
            <p:ph type="title"/>
          </p:nvPr>
        </p:nvSpPr>
        <p:spPr/>
        <p:txBody>
          <a:bodyPr/>
          <a:lstStyle/>
          <a:p>
            <a:r>
              <a:rPr lang="en-US" altLang="zh-TW" dirty="0"/>
              <a:t>Conclusions</a:t>
            </a:r>
            <a:endParaRPr lang="zh-TW" altLang="en-US" dirty="0"/>
          </a:p>
        </p:txBody>
      </p:sp>
      <p:sp>
        <p:nvSpPr>
          <p:cNvPr id="3" name="內容版面配置區 2">
            <a:extLst>
              <a:ext uri="{FF2B5EF4-FFF2-40B4-BE49-F238E27FC236}">
                <a16:creationId xmlns:a16="http://schemas.microsoft.com/office/drawing/2014/main" id="{0150F416-B389-47E4-97E9-59C27DEEBFB0}"/>
              </a:ext>
            </a:extLst>
          </p:cNvPr>
          <p:cNvSpPr>
            <a:spLocks noGrp="1"/>
          </p:cNvSpPr>
          <p:nvPr>
            <p:ph idx="1"/>
          </p:nvPr>
        </p:nvSpPr>
        <p:spPr/>
        <p:txBody>
          <a:bodyPr/>
          <a:lstStyle/>
          <a:p>
            <a:r>
              <a:rPr lang="en-US" altLang="zh-TW" dirty="0"/>
              <a:t>To improve PTS investment performance, we adopt a supervised learning paradigm to recommend feasible opening and stop-loss triggers that differ greatly from existing RL-based approaches.</a:t>
            </a:r>
          </a:p>
          <a:p>
            <a:r>
              <a:rPr lang="en-US" altLang="zh-TW" dirty="0"/>
              <a:t>To avoid the failure in regression-based DL and a huge number of labels in classification-based DL, we relabel each spread process with our proposed representative labeling mechanism.</a:t>
            </a:r>
          </a:p>
          <a:p>
            <a:r>
              <a:rPr lang="en-US" altLang="zh-TW" dirty="0"/>
              <a:t>Experimental results show that our proposed approach outperforms other existing approaches in terms of investment performance measures.</a:t>
            </a:r>
            <a:endParaRPr lang="zh-TW" altLang="en-US" dirty="0"/>
          </a:p>
        </p:txBody>
      </p:sp>
      <p:sp>
        <p:nvSpPr>
          <p:cNvPr id="4" name="投影片編號版面配置區 3">
            <a:extLst>
              <a:ext uri="{FF2B5EF4-FFF2-40B4-BE49-F238E27FC236}">
                <a16:creationId xmlns:a16="http://schemas.microsoft.com/office/drawing/2014/main" id="{5F9F5610-929A-4862-93FD-E84219ACCD52}"/>
              </a:ext>
            </a:extLst>
          </p:cNvPr>
          <p:cNvSpPr>
            <a:spLocks noGrp="1"/>
          </p:cNvSpPr>
          <p:nvPr>
            <p:ph type="sldNum" sz="quarter" idx="12"/>
          </p:nvPr>
        </p:nvSpPr>
        <p:spPr/>
        <p:txBody>
          <a:bodyPr/>
          <a:lstStyle/>
          <a:p>
            <a:fld id="{69E2C020-7205-4C66-AF67-A446CC68F7FD}" type="slidenum">
              <a:rPr lang="zh-TW" altLang="en-US" smtClean="0"/>
              <a:pPr/>
              <a:t>16</a:t>
            </a:fld>
            <a:endParaRPr lang="zh-TW" altLang="en-US" dirty="0"/>
          </a:p>
        </p:txBody>
      </p:sp>
      <p:sp>
        <p:nvSpPr>
          <p:cNvPr id="5" name="內容版面配置區 4">
            <a:extLst>
              <a:ext uri="{FF2B5EF4-FFF2-40B4-BE49-F238E27FC236}">
                <a16:creationId xmlns:a16="http://schemas.microsoft.com/office/drawing/2014/main" id="{2C085869-DBD3-4C80-BFDB-471749E68218}"/>
              </a:ext>
            </a:extLst>
          </p:cNvPr>
          <p:cNvSpPr>
            <a:spLocks noGrp="1"/>
          </p:cNvSpPr>
          <p:nvPr>
            <p:ph idx="13"/>
          </p:nvPr>
        </p:nvSpPr>
        <p:spPr/>
        <p:txBody>
          <a:bodyPr/>
          <a:lstStyle/>
          <a:p>
            <a:endParaRPr lang="zh-TW" altLang="en-US"/>
          </a:p>
        </p:txBody>
      </p:sp>
    </p:spTree>
    <p:extLst>
      <p:ext uri="{BB962C8B-B14F-4D97-AF65-F5344CB8AC3E}">
        <p14:creationId xmlns:p14="http://schemas.microsoft.com/office/powerpoint/2010/main" val="2478808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Rectangle 1038">
            <a:extLst>
              <a:ext uri="{FF2B5EF4-FFF2-40B4-BE49-F238E27FC236}">
                <a16:creationId xmlns:a16="http://schemas.microsoft.com/office/drawing/2014/main" id="{0A4DC169-4993-4B1E-8950-4347355BC6A3}"/>
              </a:ext>
            </a:extLst>
          </p:cNvPr>
          <p:cNvSpPr/>
          <p:nvPr/>
        </p:nvSpPr>
        <p:spPr>
          <a:xfrm>
            <a:off x="9299732" y="0"/>
            <a:ext cx="2892267" cy="6858000"/>
          </a:xfrm>
          <a:prstGeom prst="rect">
            <a:avLst/>
          </a:prstGeom>
          <a:solidFill>
            <a:srgbClr val="222222"/>
          </a:solidFill>
          <a:ln>
            <a:solidFill>
              <a:srgbClr val="222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5" name="Straight Connector 1034">
            <a:extLst>
              <a:ext uri="{FF2B5EF4-FFF2-40B4-BE49-F238E27FC236}">
                <a16:creationId xmlns:a16="http://schemas.microsoft.com/office/drawing/2014/main" id="{33867141-BFE8-4AF0-8CDC-F95068AF5D23}"/>
              </a:ext>
            </a:extLst>
          </p:cNvPr>
          <p:cNvCxnSpPr>
            <a:cxnSpLocks/>
          </p:cNvCxnSpPr>
          <p:nvPr/>
        </p:nvCxnSpPr>
        <p:spPr>
          <a:xfrm>
            <a:off x="0" y="6495609"/>
            <a:ext cx="9299732" cy="0"/>
          </a:xfrm>
          <a:prstGeom prst="line">
            <a:avLst/>
          </a:prstGeom>
          <a:ln w="12700">
            <a:solidFill>
              <a:srgbClr val="C1C2C2"/>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0EBF723D-A4F4-419F-A9B7-75AA050B8271}"/>
              </a:ext>
            </a:extLst>
          </p:cNvPr>
          <p:cNvSpPr/>
          <p:nvPr/>
        </p:nvSpPr>
        <p:spPr>
          <a:xfrm>
            <a:off x="1043189" y="2622851"/>
            <a:ext cx="11148810" cy="3324218"/>
          </a:xfrm>
          <a:prstGeom prst="rect">
            <a:avLst/>
          </a:prstGeom>
          <a:solidFill>
            <a:srgbClr val="C1C2C2"/>
          </a:solidFill>
          <a:ln>
            <a:solidFill>
              <a:srgbClr val="C1C2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41E572-75DE-459D-A703-6B6847D7931B}"/>
              </a:ext>
            </a:extLst>
          </p:cNvPr>
          <p:cNvSpPr txBox="1"/>
          <p:nvPr/>
        </p:nvSpPr>
        <p:spPr>
          <a:xfrm>
            <a:off x="2681252" y="3121094"/>
            <a:ext cx="7872684" cy="615553"/>
          </a:xfrm>
          <a:prstGeom prst="rect">
            <a:avLst/>
          </a:prstGeom>
          <a:noFill/>
        </p:spPr>
        <p:txBody>
          <a:bodyPr wrap="square" lIns="0" tIns="0" rIns="0" bIns="0" rtlCol="0" anchor="b">
            <a:spAutoFit/>
          </a:bodyPr>
          <a:lstStyle/>
          <a:p>
            <a:pPr algn="ctr"/>
            <a:r>
              <a:rPr lang="en-US" sz="4000" dirty="0">
                <a:solidFill>
                  <a:srgbClr val="222222"/>
                </a:solidFill>
                <a:latin typeface="Noto Sans CJK TC Bold" panose="020B0800000000000000" pitchFamily="34" charset="-128"/>
                <a:ea typeface="Noto Sans CJK TC Bold" panose="020B0800000000000000" pitchFamily="34" charset="-128"/>
              </a:rPr>
              <a:t>Thanks for listening !</a:t>
            </a:r>
          </a:p>
        </p:txBody>
      </p:sp>
      <p:sp>
        <p:nvSpPr>
          <p:cNvPr id="10" name="TextBox 9">
            <a:extLst>
              <a:ext uri="{FF2B5EF4-FFF2-40B4-BE49-F238E27FC236}">
                <a16:creationId xmlns:a16="http://schemas.microsoft.com/office/drawing/2014/main" id="{D0E15474-EB57-4BE6-A0DE-6F17AC4329AD}"/>
              </a:ext>
            </a:extLst>
          </p:cNvPr>
          <p:cNvSpPr txBox="1"/>
          <p:nvPr/>
        </p:nvSpPr>
        <p:spPr>
          <a:xfrm>
            <a:off x="2552878" y="4111779"/>
            <a:ext cx="8129433" cy="430887"/>
          </a:xfrm>
          <a:prstGeom prst="rect">
            <a:avLst/>
          </a:prstGeom>
          <a:noFill/>
        </p:spPr>
        <p:txBody>
          <a:bodyPr wrap="square" lIns="0" tIns="0" rIns="0" bIns="0" rtlCol="0">
            <a:spAutoFit/>
          </a:bodyPr>
          <a:lstStyle/>
          <a:p>
            <a:pPr algn="ctr"/>
            <a:r>
              <a:rPr lang="en-US" sz="2800" dirty="0">
                <a:solidFill>
                  <a:srgbClr val="222222"/>
                </a:solidFill>
                <a:latin typeface="Noto Sans CJK TC Regular" panose="020B0500000000000000" pitchFamily="34" charset="-128"/>
                <a:ea typeface="Noto Sans CJK TC Regular" panose="020B0500000000000000" pitchFamily="34" charset="-128"/>
              </a:rPr>
              <a:t>If you have any question, feel free to contact us.</a:t>
            </a:r>
          </a:p>
        </p:txBody>
      </p:sp>
      <p:cxnSp>
        <p:nvCxnSpPr>
          <p:cNvPr id="52" name="Straight Connector 51">
            <a:extLst>
              <a:ext uri="{FF2B5EF4-FFF2-40B4-BE49-F238E27FC236}">
                <a16:creationId xmlns:a16="http://schemas.microsoft.com/office/drawing/2014/main" id="{C47DFAF3-7A6F-483E-9BBB-030930CF6727}"/>
              </a:ext>
            </a:extLst>
          </p:cNvPr>
          <p:cNvCxnSpPr>
            <a:cxnSpLocks/>
          </p:cNvCxnSpPr>
          <p:nvPr/>
        </p:nvCxnSpPr>
        <p:spPr>
          <a:xfrm>
            <a:off x="9299732" y="6495609"/>
            <a:ext cx="8562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038">
            <a:extLst>
              <a:ext uri="{FF2B5EF4-FFF2-40B4-BE49-F238E27FC236}">
                <a16:creationId xmlns:a16="http://schemas.microsoft.com/office/drawing/2014/main" id="{683D5880-FDDF-4A4C-B2EF-5099101477E8}"/>
              </a:ext>
            </a:extLst>
          </p:cNvPr>
          <p:cNvSpPr/>
          <p:nvPr/>
        </p:nvSpPr>
        <p:spPr>
          <a:xfrm>
            <a:off x="12620667" y="855875"/>
            <a:ext cx="354280" cy="84005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1">
            <a:extLst>
              <a:ext uri="{FF2B5EF4-FFF2-40B4-BE49-F238E27FC236}">
                <a16:creationId xmlns:a16="http://schemas.microsoft.com/office/drawing/2014/main" id="{B2B04F69-EB88-4FCD-9625-26B90188AC38}"/>
              </a:ext>
            </a:extLst>
          </p:cNvPr>
          <p:cNvSpPr/>
          <p:nvPr/>
        </p:nvSpPr>
        <p:spPr>
          <a:xfrm>
            <a:off x="12620667" y="2076450"/>
            <a:ext cx="354280" cy="840050"/>
          </a:xfrm>
          <a:prstGeom prst="rect">
            <a:avLst/>
          </a:prstGeom>
          <a:solidFill>
            <a:srgbClr val="C1C2C2"/>
          </a:solidFill>
          <a:ln>
            <a:solidFill>
              <a:srgbClr val="C1C2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TextBox 9">
            <a:extLst>
              <a:ext uri="{FF2B5EF4-FFF2-40B4-BE49-F238E27FC236}">
                <a16:creationId xmlns:a16="http://schemas.microsoft.com/office/drawing/2014/main" id="{5603124A-72EA-4AF4-BC58-092B3080C16E}"/>
              </a:ext>
            </a:extLst>
          </p:cNvPr>
          <p:cNvSpPr txBox="1"/>
          <p:nvPr/>
        </p:nvSpPr>
        <p:spPr>
          <a:xfrm>
            <a:off x="4347143" y="4752425"/>
            <a:ext cx="4540902" cy="923330"/>
          </a:xfrm>
          <a:prstGeom prst="rect">
            <a:avLst/>
          </a:prstGeom>
          <a:noFill/>
        </p:spPr>
        <p:txBody>
          <a:bodyPr wrap="square" lIns="0" tIns="0" rIns="0" bIns="0" rtlCol="0">
            <a:spAutoFit/>
          </a:bodyPr>
          <a:lstStyle/>
          <a:p>
            <a:pPr algn="ctr"/>
            <a:r>
              <a:rPr lang="en-US" sz="2000" dirty="0">
                <a:solidFill>
                  <a:srgbClr val="222222"/>
                </a:solidFill>
                <a:latin typeface="Noto Sans CJK TC Regular" panose="020B0500000000000000" pitchFamily="34" charset="-128"/>
                <a:ea typeface="Noto Sans CJK TC Regular" panose="020B0500000000000000" pitchFamily="34" charset="-128"/>
              </a:rPr>
              <a:t> allenlike20@gmail.com</a:t>
            </a:r>
          </a:p>
          <a:p>
            <a:pPr algn="ctr"/>
            <a:r>
              <a:rPr lang="en-US" sz="2000" dirty="0">
                <a:solidFill>
                  <a:srgbClr val="222222"/>
                </a:solidFill>
                <a:latin typeface="Noto Sans CJK TC Regular" panose="020B0500000000000000" pitchFamily="34" charset="-128"/>
                <a:ea typeface="Noto Sans CJK TC Regular" panose="020B0500000000000000" pitchFamily="34" charset="-128"/>
              </a:rPr>
              <a:t>cameldai@mail.nctu.edu.tw </a:t>
            </a:r>
          </a:p>
          <a:p>
            <a:pPr algn="ctr"/>
            <a:r>
              <a:rPr lang="en-US" sz="2000" dirty="0">
                <a:solidFill>
                  <a:srgbClr val="222222"/>
                </a:solidFill>
                <a:latin typeface="Noto Sans CJK TC Regular" panose="020B0500000000000000" pitchFamily="34" charset="-128"/>
                <a:ea typeface="Noto Sans CJK TC Regular" panose="020B0500000000000000" pitchFamily="34" charset="-128"/>
              </a:rPr>
              <a:t>destiny10191019.cs05@nctu.edu.tw </a:t>
            </a:r>
          </a:p>
        </p:txBody>
      </p:sp>
    </p:spTree>
    <p:extLst>
      <p:ext uri="{BB962C8B-B14F-4D97-AF65-F5344CB8AC3E}">
        <p14:creationId xmlns:p14="http://schemas.microsoft.com/office/powerpoint/2010/main" val="2657036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1E1ACD-C775-48D2-B105-BEE0F390A43F}"/>
              </a:ext>
            </a:extLst>
          </p:cNvPr>
          <p:cNvSpPr>
            <a:spLocks noGrp="1"/>
          </p:cNvSpPr>
          <p:nvPr>
            <p:ph type="title"/>
          </p:nvPr>
        </p:nvSpPr>
        <p:spPr/>
        <p:txBody>
          <a:bodyPr/>
          <a:lstStyle/>
          <a:p>
            <a:r>
              <a:rPr lang="en-US" altLang="zh-TW" dirty="0"/>
              <a:t>Introduction</a:t>
            </a:r>
            <a:endParaRPr lang="zh-TW" altLang="en-US" dirty="0"/>
          </a:p>
        </p:txBody>
      </p:sp>
      <p:sp>
        <p:nvSpPr>
          <p:cNvPr id="3" name="內容版面配置區 2">
            <a:extLst>
              <a:ext uri="{FF2B5EF4-FFF2-40B4-BE49-F238E27FC236}">
                <a16:creationId xmlns:a16="http://schemas.microsoft.com/office/drawing/2014/main" id="{30130063-1295-46C2-82CB-61574678CF15}"/>
              </a:ext>
            </a:extLst>
          </p:cNvPr>
          <p:cNvSpPr>
            <a:spLocks noGrp="1"/>
          </p:cNvSpPr>
          <p:nvPr>
            <p:ph idx="1"/>
          </p:nvPr>
        </p:nvSpPr>
        <p:spPr>
          <a:xfrm>
            <a:off x="524212" y="1299199"/>
            <a:ext cx="10985207" cy="4826843"/>
          </a:xfrm>
        </p:spPr>
        <p:txBody>
          <a:bodyPr/>
          <a:lstStyle/>
          <a:p>
            <a:r>
              <a:rPr lang="en-US" altLang="zh-TW" dirty="0"/>
              <a:t>A pairs trading strategy(PTS) is a statistical</a:t>
            </a:r>
            <a:r>
              <a:rPr lang="zh-TW" altLang="en-US" dirty="0"/>
              <a:t> </a:t>
            </a:r>
            <a:r>
              <a:rPr lang="en-US" altLang="zh-TW" dirty="0"/>
              <a:t>arbitrage strategy.</a:t>
            </a:r>
          </a:p>
          <a:p>
            <a:r>
              <a:rPr lang="en-US" altLang="zh-TW" dirty="0"/>
              <a:t>Instead of guessing at unpredictable financial market trends, a PTS eliminates market</a:t>
            </a:r>
            <a:r>
              <a:rPr lang="zh-TW" altLang="en-US" dirty="0"/>
              <a:t> </a:t>
            </a:r>
            <a:r>
              <a:rPr lang="en-US" altLang="zh-TW" dirty="0"/>
              <a:t>risk.</a:t>
            </a:r>
            <a:r>
              <a:rPr lang="zh-TW" altLang="en-US" dirty="0"/>
              <a:t> </a:t>
            </a:r>
            <a:r>
              <a:rPr lang="en-US" altLang="zh-TW" dirty="0"/>
              <a:t>A</a:t>
            </a:r>
            <a:r>
              <a:rPr lang="zh-TW" altLang="en-US" dirty="0"/>
              <a:t> </a:t>
            </a:r>
            <a:r>
              <a:rPr lang="en-US" altLang="zh-TW" dirty="0"/>
              <a:t>PTS</a:t>
            </a:r>
            <a:r>
              <a:rPr lang="zh-TW" altLang="en-US" dirty="0"/>
              <a:t> </a:t>
            </a:r>
            <a:r>
              <a:rPr lang="en-US" altLang="zh-TW" dirty="0"/>
              <a:t>uses</a:t>
            </a:r>
            <a:r>
              <a:rPr lang="zh-TW" altLang="en-US" dirty="0"/>
              <a:t> </a:t>
            </a:r>
            <a:r>
              <a:rPr lang="en-US" altLang="zh-TW" dirty="0"/>
              <a:t>the</a:t>
            </a:r>
            <a:r>
              <a:rPr lang="zh-TW" altLang="en-US" dirty="0"/>
              <a:t> </a:t>
            </a:r>
            <a:r>
              <a:rPr lang="en-US" altLang="zh-TW" b="1" dirty="0"/>
              <a:t>mean reverting </a:t>
            </a:r>
            <a:r>
              <a:rPr lang="en-US" altLang="zh-TW" dirty="0"/>
              <a:t>property to</a:t>
            </a:r>
            <a:r>
              <a:rPr lang="zh-TW" altLang="en-US" dirty="0"/>
              <a:t> </a:t>
            </a:r>
            <a:r>
              <a:rPr lang="en-US" altLang="zh-TW" dirty="0"/>
              <a:t>earn the price difference.</a:t>
            </a:r>
          </a:p>
        </p:txBody>
      </p:sp>
      <p:sp>
        <p:nvSpPr>
          <p:cNvPr id="4" name="投影片編號版面配置區 3">
            <a:extLst>
              <a:ext uri="{FF2B5EF4-FFF2-40B4-BE49-F238E27FC236}">
                <a16:creationId xmlns:a16="http://schemas.microsoft.com/office/drawing/2014/main" id="{EC7FFE40-473C-4D11-8352-934AEC600F4C}"/>
              </a:ext>
            </a:extLst>
          </p:cNvPr>
          <p:cNvSpPr>
            <a:spLocks noGrp="1"/>
          </p:cNvSpPr>
          <p:nvPr>
            <p:ph type="sldNum" sz="quarter" idx="12"/>
          </p:nvPr>
        </p:nvSpPr>
        <p:spPr/>
        <p:txBody>
          <a:bodyPr/>
          <a:lstStyle/>
          <a:p>
            <a:fld id="{69E2C020-7205-4C66-AF67-A446CC68F7FD}" type="slidenum">
              <a:rPr lang="zh-TW" altLang="en-US" smtClean="0"/>
              <a:pPr/>
              <a:t>2</a:t>
            </a:fld>
            <a:endParaRPr lang="zh-TW" altLang="en-US" dirty="0"/>
          </a:p>
        </p:txBody>
      </p:sp>
      <p:grpSp>
        <p:nvGrpSpPr>
          <p:cNvPr id="39" name="群組 38">
            <a:extLst>
              <a:ext uri="{FF2B5EF4-FFF2-40B4-BE49-F238E27FC236}">
                <a16:creationId xmlns:a16="http://schemas.microsoft.com/office/drawing/2014/main" id="{195C65DB-E96E-4DFC-9B3F-7C866C93178B}"/>
              </a:ext>
            </a:extLst>
          </p:cNvPr>
          <p:cNvGrpSpPr/>
          <p:nvPr/>
        </p:nvGrpSpPr>
        <p:grpSpPr>
          <a:xfrm>
            <a:off x="1631183" y="3226402"/>
            <a:ext cx="8929634" cy="2572020"/>
            <a:chOff x="1472797" y="3910416"/>
            <a:chExt cx="8929634" cy="2572020"/>
          </a:xfrm>
        </p:grpSpPr>
        <p:cxnSp>
          <p:nvCxnSpPr>
            <p:cNvPr id="40" name="直線單箭頭接點 39">
              <a:extLst>
                <a:ext uri="{FF2B5EF4-FFF2-40B4-BE49-F238E27FC236}">
                  <a16:creationId xmlns:a16="http://schemas.microsoft.com/office/drawing/2014/main" id="{C1BE3043-77D8-4C90-8345-13876CED62DC}"/>
                </a:ext>
              </a:extLst>
            </p:cNvPr>
            <p:cNvCxnSpPr>
              <a:cxnSpLocks/>
            </p:cNvCxnSpPr>
            <p:nvPr/>
          </p:nvCxnSpPr>
          <p:spPr>
            <a:xfrm>
              <a:off x="7017121" y="5352749"/>
              <a:ext cx="762033" cy="0"/>
            </a:xfrm>
            <a:prstGeom prst="straightConnector1">
              <a:avLst/>
            </a:prstGeom>
            <a:noFill/>
            <a:ln w="28575" cap="flat" cmpd="sng" algn="ctr">
              <a:solidFill>
                <a:srgbClr val="222222"/>
              </a:solidFill>
              <a:prstDash val="solid"/>
              <a:tailEnd type="triangle"/>
            </a:ln>
            <a:effectLst/>
          </p:spPr>
        </p:cxnSp>
        <p:grpSp>
          <p:nvGrpSpPr>
            <p:cNvPr id="41" name="群組 40">
              <a:extLst>
                <a:ext uri="{FF2B5EF4-FFF2-40B4-BE49-F238E27FC236}">
                  <a16:creationId xmlns:a16="http://schemas.microsoft.com/office/drawing/2014/main" id="{7549A88A-E04C-4391-980F-DA88937CB313}"/>
                </a:ext>
              </a:extLst>
            </p:cNvPr>
            <p:cNvGrpSpPr/>
            <p:nvPr/>
          </p:nvGrpSpPr>
          <p:grpSpPr>
            <a:xfrm>
              <a:off x="1607441" y="4324395"/>
              <a:ext cx="2225834" cy="2056709"/>
              <a:chOff x="1607441" y="4260207"/>
              <a:chExt cx="2225834" cy="2056709"/>
            </a:xfrm>
          </p:grpSpPr>
          <p:grpSp>
            <p:nvGrpSpPr>
              <p:cNvPr id="64" name="群組 63">
                <a:extLst>
                  <a:ext uri="{FF2B5EF4-FFF2-40B4-BE49-F238E27FC236}">
                    <a16:creationId xmlns:a16="http://schemas.microsoft.com/office/drawing/2014/main" id="{8B7A6212-0B24-4F0D-A527-A590C51E728D}"/>
                  </a:ext>
                </a:extLst>
              </p:cNvPr>
              <p:cNvGrpSpPr/>
              <p:nvPr/>
            </p:nvGrpSpPr>
            <p:grpSpPr>
              <a:xfrm>
                <a:off x="1607441" y="4260207"/>
                <a:ext cx="2225834" cy="2056709"/>
                <a:chOff x="1607441" y="4260207"/>
                <a:chExt cx="2225834" cy="2056709"/>
              </a:xfrm>
            </p:grpSpPr>
            <p:grpSp>
              <p:nvGrpSpPr>
                <p:cNvPr id="66" name="群組 65">
                  <a:extLst>
                    <a:ext uri="{FF2B5EF4-FFF2-40B4-BE49-F238E27FC236}">
                      <a16:creationId xmlns:a16="http://schemas.microsoft.com/office/drawing/2014/main" id="{322C2E78-47F8-442A-A3CD-FD688347A6E1}"/>
                    </a:ext>
                  </a:extLst>
                </p:cNvPr>
                <p:cNvGrpSpPr/>
                <p:nvPr/>
              </p:nvGrpSpPr>
              <p:grpSpPr>
                <a:xfrm>
                  <a:off x="1607441" y="4418415"/>
                  <a:ext cx="2167019" cy="1898501"/>
                  <a:chOff x="1331640" y="3356992"/>
                  <a:chExt cx="2088232" cy="1728192"/>
                </a:xfrm>
              </p:grpSpPr>
              <p:cxnSp>
                <p:nvCxnSpPr>
                  <p:cNvPr id="68" name="直線接點 67">
                    <a:extLst>
                      <a:ext uri="{FF2B5EF4-FFF2-40B4-BE49-F238E27FC236}">
                        <a16:creationId xmlns:a16="http://schemas.microsoft.com/office/drawing/2014/main" id="{415EA4AE-8DE4-446A-A6F5-5AFC659F54CA}"/>
                      </a:ext>
                    </a:extLst>
                  </p:cNvPr>
                  <p:cNvCxnSpPr/>
                  <p:nvPr/>
                </p:nvCxnSpPr>
                <p:spPr>
                  <a:xfrm>
                    <a:off x="1435608" y="3356992"/>
                    <a:ext cx="0" cy="1728192"/>
                  </a:xfrm>
                  <a:prstGeom prst="line">
                    <a:avLst/>
                  </a:prstGeom>
                  <a:solidFill>
                    <a:srgbClr val="EC9430"/>
                  </a:solidFill>
                  <a:ln w="57150" cap="flat" cmpd="sng" algn="ctr">
                    <a:solidFill>
                      <a:srgbClr val="222222"/>
                    </a:solidFill>
                    <a:prstDash val="solid"/>
                  </a:ln>
                  <a:effectLst/>
                </p:spPr>
              </p:cxnSp>
              <p:cxnSp>
                <p:nvCxnSpPr>
                  <p:cNvPr id="69" name="直線接點 68">
                    <a:extLst>
                      <a:ext uri="{FF2B5EF4-FFF2-40B4-BE49-F238E27FC236}">
                        <a16:creationId xmlns:a16="http://schemas.microsoft.com/office/drawing/2014/main" id="{A0FE5A48-5961-41D1-B108-4B4C9ACF0175}"/>
                      </a:ext>
                    </a:extLst>
                  </p:cNvPr>
                  <p:cNvCxnSpPr/>
                  <p:nvPr/>
                </p:nvCxnSpPr>
                <p:spPr>
                  <a:xfrm>
                    <a:off x="1331640" y="4941168"/>
                    <a:ext cx="2088232" cy="0"/>
                  </a:xfrm>
                  <a:prstGeom prst="line">
                    <a:avLst/>
                  </a:prstGeom>
                  <a:solidFill>
                    <a:srgbClr val="EC9430"/>
                  </a:solidFill>
                  <a:ln w="57150" cap="flat" cmpd="sng" algn="ctr">
                    <a:solidFill>
                      <a:srgbClr val="222222"/>
                    </a:solidFill>
                    <a:prstDash val="solid"/>
                  </a:ln>
                  <a:effectLst/>
                </p:spPr>
              </p:cxnSp>
            </p:grpSp>
            <p:sp>
              <p:nvSpPr>
                <p:cNvPr id="67" name="手繪多邊形 12">
                  <a:extLst>
                    <a:ext uri="{FF2B5EF4-FFF2-40B4-BE49-F238E27FC236}">
                      <a16:creationId xmlns:a16="http://schemas.microsoft.com/office/drawing/2014/main" id="{3F24AC2A-07B8-4EA4-A183-825B14F22683}"/>
                    </a:ext>
                  </a:extLst>
                </p:cNvPr>
                <p:cNvSpPr/>
                <p:nvPr/>
              </p:nvSpPr>
              <p:spPr>
                <a:xfrm>
                  <a:off x="1715332" y="4260207"/>
                  <a:ext cx="2117943" cy="1542931"/>
                </a:xfrm>
                <a:custGeom>
                  <a:avLst/>
                  <a:gdLst>
                    <a:gd name="connsiteX0" fmla="*/ 0 w 2040941"/>
                    <a:gd name="connsiteY0" fmla="*/ 1258215 h 1404519"/>
                    <a:gd name="connsiteX1" fmla="*/ 95097 w 2040941"/>
                    <a:gd name="connsiteY1" fmla="*/ 1141172 h 1404519"/>
                    <a:gd name="connsiteX2" fmla="*/ 168249 w 2040941"/>
                    <a:gd name="connsiteY2" fmla="*/ 1258215 h 1404519"/>
                    <a:gd name="connsiteX3" fmla="*/ 277977 w 2040941"/>
                    <a:gd name="connsiteY3" fmla="*/ 1111911 h 1404519"/>
                    <a:gd name="connsiteX4" fmla="*/ 314553 w 2040941"/>
                    <a:gd name="connsiteY4" fmla="*/ 1192378 h 1404519"/>
                    <a:gd name="connsiteX5" fmla="*/ 438912 w 2040941"/>
                    <a:gd name="connsiteY5" fmla="*/ 1002183 h 1404519"/>
                    <a:gd name="connsiteX6" fmla="*/ 482803 w 2040941"/>
                    <a:gd name="connsiteY6" fmla="*/ 1111911 h 1404519"/>
                    <a:gd name="connsiteX7" fmla="*/ 607161 w 2040941"/>
                    <a:gd name="connsiteY7" fmla="*/ 841248 h 1404519"/>
                    <a:gd name="connsiteX8" fmla="*/ 687629 w 2040941"/>
                    <a:gd name="connsiteY8" fmla="*/ 1082650 h 1404519"/>
                    <a:gd name="connsiteX9" fmla="*/ 841248 w 2040941"/>
                    <a:gd name="connsiteY9" fmla="*/ 416967 h 1404519"/>
                    <a:gd name="connsiteX10" fmla="*/ 877824 w 2040941"/>
                    <a:gd name="connsiteY10" fmla="*/ 592532 h 1404519"/>
                    <a:gd name="connsiteX11" fmla="*/ 958291 w 2040941"/>
                    <a:gd name="connsiteY11" fmla="*/ 292608 h 1404519"/>
                    <a:gd name="connsiteX12" fmla="*/ 1038758 w 2040941"/>
                    <a:gd name="connsiteY12" fmla="*/ 1002183 h 1404519"/>
                    <a:gd name="connsiteX13" fmla="*/ 1089965 w 2040941"/>
                    <a:gd name="connsiteY13" fmla="*/ 826618 h 1404519"/>
                    <a:gd name="connsiteX14" fmla="*/ 1302105 w 2040941"/>
                    <a:gd name="connsiteY14" fmla="*/ 1404519 h 1404519"/>
                    <a:gd name="connsiteX15" fmla="*/ 1345997 w 2040941"/>
                    <a:gd name="connsiteY15" fmla="*/ 1228954 h 1404519"/>
                    <a:gd name="connsiteX16" fmla="*/ 1397203 w 2040941"/>
                    <a:gd name="connsiteY16" fmla="*/ 1375258 h 1404519"/>
                    <a:gd name="connsiteX17" fmla="*/ 1543507 w 2040941"/>
                    <a:gd name="connsiteY17" fmla="*/ 965607 h 1404519"/>
                    <a:gd name="connsiteX18" fmla="*/ 1572768 w 2040941"/>
                    <a:gd name="connsiteY18" fmla="*/ 1126541 h 1404519"/>
                    <a:gd name="connsiteX19" fmla="*/ 1748333 w 2040941"/>
                    <a:gd name="connsiteY19" fmla="*/ 592532 h 1404519"/>
                    <a:gd name="connsiteX20" fmla="*/ 1901952 w 2040941"/>
                    <a:gd name="connsiteY20" fmla="*/ 475488 h 1404519"/>
                    <a:gd name="connsiteX21" fmla="*/ 2033625 w 2040941"/>
                    <a:gd name="connsiteY21" fmla="*/ 21946 h 1404519"/>
                    <a:gd name="connsiteX22" fmla="*/ 2040941 w 2040941"/>
                    <a:gd name="connsiteY22" fmla="*/ 0 h 1404519"/>
                    <a:gd name="connsiteX23" fmla="*/ 2040941 w 2040941"/>
                    <a:gd name="connsiteY23" fmla="*/ 7316 h 14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0941" h="1404519">
                      <a:moveTo>
                        <a:pt x="0" y="1258215"/>
                      </a:moveTo>
                      <a:lnTo>
                        <a:pt x="95097" y="1141172"/>
                      </a:lnTo>
                      <a:lnTo>
                        <a:pt x="168249" y="1258215"/>
                      </a:lnTo>
                      <a:lnTo>
                        <a:pt x="277977" y="1111911"/>
                      </a:lnTo>
                      <a:lnTo>
                        <a:pt x="314553" y="1192378"/>
                      </a:lnTo>
                      <a:lnTo>
                        <a:pt x="438912" y="1002183"/>
                      </a:lnTo>
                      <a:lnTo>
                        <a:pt x="482803" y="1111911"/>
                      </a:lnTo>
                      <a:lnTo>
                        <a:pt x="607161" y="841248"/>
                      </a:lnTo>
                      <a:lnTo>
                        <a:pt x="687629" y="1082650"/>
                      </a:lnTo>
                      <a:lnTo>
                        <a:pt x="841248" y="416967"/>
                      </a:lnTo>
                      <a:lnTo>
                        <a:pt x="877824" y="592532"/>
                      </a:lnTo>
                      <a:lnTo>
                        <a:pt x="958291" y="292608"/>
                      </a:lnTo>
                      <a:lnTo>
                        <a:pt x="1038758" y="1002183"/>
                      </a:lnTo>
                      <a:lnTo>
                        <a:pt x="1089965" y="826618"/>
                      </a:lnTo>
                      <a:lnTo>
                        <a:pt x="1302105" y="1404519"/>
                      </a:lnTo>
                      <a:lnTo>
                        <a:pt x="1345997" y="1228954"/>
                      </a:lnTo>
                      <a:lnTo>
                        <a:pt x="1397203" y="1375258"/>
                      </a:lnTo>
                      <a:lnTo>
                        <a:pt x="1543507" y="965607"/>
                      </a:lnTo>
                      <a:lnTo>
                        <a:pt x="1572768" y="1126541"/>
                      </a:lnTo>
                      <a:lnTo>
                        <a:pt x="1748333" y="592532"/>
                      </a:lnTo>
                      <a:lnTo>
                        <a:pt x="1901952" y="475488"/>
                      </a:lnTo>
                      <a:lnTo>
                        <a:pt x="2033625" y="21946"/>
                      </a:lnTo>
                      <a:lnTo>
                        <a:pt x="2040941" y="0"/>
                      </a:lnTo>
                      <a:lnTo>
                        <a:pt x="2040941" y="7316"/>
                      </a:lnTo>
                    </a:path>
                  </a:pathLst>
                </a:custGeom>
                <a:noFill/>
                <a:ln w="12700" cap="flat" cmpd="sng" algn="ctr">
                  <a:solidFill>
                    <a:srgbClr val="22222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srgbClr val="222222"/>
                    </a:solidFill>
                    <a:effectLst/>
                    <a:uLnTx/>
                    <a:uFillTx/>
                    <a:latin typeface="Rockwell"/>
                    <a:ea typeface="Arial Unicode MS" panose="020B0604020202020204" pitchFamily="34" charset="-120"/>
                    <a:cs typeface="+mn-cs"/>
                  </a:endParaRPr>
                </a:p>
              </p:txBody>
            </p:sp>
          </p:grpSp>
          <p:sp>
            <p:nvSpPr>
              <p:cNvPr id="65" name="手繪多邊形 10">
                <a:extLst>
                  <a:ext uri="{FF2B5EF4-FFF2-40B4-BE49-F238E27FC236}">
                    <a16:creationId xmlns:a16="http://schemas.microsoft.com/office/drawing/2014/main" id="{1B7D916B-0F27-4668-A631-50404BCB7E4E}"/>
                  </a:ext>
                </a:extLst>
              </p:cNvPr>
              <p:cNvSpPr/>
              <p:nvPr/>
            </p:nvSpPr>
            <p:spPr>
              <a:xfrm>
                <a:off x="1789569" y="4468496"/>
                <a:ext cx="2022894" cy="1262307"/>
              </a:xfrm>
              <a:custGeom>
                <a:avLst/>
                <a:gdLst>
                  <a:gd name="connsiteX0" fmla="*/ 0 w 1537766"/>
                  <a:gd name="connsiteY0" fmla="*/ 983464 h 1034637"/>
                  <a:gd name="connsiteX1" fmla="*/ 500932 w 1537766"/>
                  <a:gd name="connsiteY1" fmla="*/ 641558 h 1034637"/>
                  <a:gd name="connsiteX2" fmla="*/ 644055 w 1537766"/>
                  <a:gd name="connsiteY2" fmla="*/ 418921 h 1034637"/>
                  <a:gd name="connsiteX3" fmla="*/ 985961 w 1537766"/>
                  <a:gd name="connsiteY3" fmla="*/ 1031172 h 1034637"/>
                  <a:gd name="connsiteX4" fmla="*/ 1486894 w 1537766"/>
                  <a:gd name="connsiteY4" fmla="*/ 92918 h 1034637"/>
                  <a:gd name="connsiteX5" fmla="*/ 1494845 w 1537766"/>
                  <a:gd name="connsiteY5" fmla="*/ 84967 h 103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7766" h="1034637">
                    <a:moveTo>
                      <a:pt x="0" y="983464"/>
                    </a:moveTo>
                    <a:cubicBezTo>
                      <a:pt x="196795" y="859556"/>
                      <a:pt x="393590" y="735648"/>
                      <a:pt x="500932" y="641558"/>
                    </a:cubicBezTo>
                    <a:cubicBezTo>
                      <a:pt x="608274" y="547468"/>
                      <a:pt x="563217" y="353985"/>
                      <a:pt x="644055" y="418921"/>
                    </a:cubicBezTo>
                    <a:cubicBezTo>
                      <a:pt x="724893" y="483857"/>
                      <a:pt x="845488" y="1085506"/>
                      <a:pt x="985961" y="1031172"/>
                    </a:cubicBezTo>
                    <a:cubicBezTo>
                      <a:pt x="1126434" y="976838"/>
                      <a:pt x="1402080" y="250619"/>
                      <a:pt x="1486894" y="92918"/>
                    </a:cubicBezTo>
                    <a:cubicBezTo>
                      <a:pt x="1571708" y="-64783"/>
                      <a:pt x="1533276" y="10092"/>
                      <a:pt x="1494845" y="84967"/>
                    </a:cubicBezTo>
                  </a:path>
                </a:pathLst>
              </a:custGeom>
              <a:noFill/>
              <a:ln w="127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srgbClr val="222222"/>
                  </a:solidFill>
                  <a:effectLst/>
                  <a:uLnTx/>
                  <a:uFillTx/>
                  <a:latin typeface="Rockwell"/>
                  <a:ea typeface="Arial Unicode MS" panose="020B0604020202020204" pitchFamily="34" charset="-120"/>
                  <a:cs typeface="+mn-cs"/>
                </a:endParaRPr>
              </a:p>
            </p:txBody>
          </p:sp>
        </p:grpSp>
        <p:grpSp>
          <p:nvGrpSpPr>
            <p:cNvPr id="42" name="群組 41">
              <a:extLst>
                <a:ext uri="{FF2B5EF4-FFF2-40B4-BE49-F238E27FC236}">
                  <a16:creationId xmlns:a16="http://schemas.microsoft.com/office/drawing/2014/main" id="{43FEA6C4-D332-41F7-B0B3-B700FE05C53D}"/>
                </a:ext>
              </a:extLst>
            </p:cNvPr>
            <p:cNvGrpSpPr/>
            <p:nvPr/>
          </p:nvGrpSpPr>
          <p:grpSpPr>
            <a:xfrm>
              <a:off x="4632565" y="4325322"/>
              <a:ext cx="2227827" cy="2054855"/>
              <a:chOff x="4632565" y="4243015"/>
              <a:chExt cx="2227827" cy="2054855"/>
            </a:xfrm>
          </p:grpSpPr>
          <p:grpSp>
            <p:nvGrpSpPr>
              <p:cNvPr id="59" name="群組 58">
                <a:extLst>
                  <a:ext uri="{FF2B5EF4-FFF2-40B4-BE49-F238E27FC236}">
                    <a16:creationId xmlns:a16="http://schemas.microsoft.com/office/drawing/2014/main" id="{06A8B4A2-FA61-4F57-A9A0-80C4218A51B1}"/>
                  </a:ext>
                </a:extLst>
              </p:cNvPr>
              <p:cNvGrpSpPr/>
              <p:nvPr/>
            </p:nvGrpSpPr>
            <p:grpSpPr>
              <a:xfrm>
                <a:off x="4632565" y="4243016"/>
                <a:ext cx="2227827" cy="2054854"/>
                <a:chOff x="1331640" y="3356992"/>
                <a:chExt cx="2088232" cy="1728192"/>
              </a:xfrm>
            </p:grpSpPr>
            <p:cxnSp>
              <p:nvCxnSpPr>
                <p:cNvPr id="62" name="直線接點 61">
                  <a:extLst>
                    <a:ext uri="{FF2B5EF4-FFF2-40B4-BE49-F238E27FC236}">
                      <a16:creationId xmlns:a16="http://schemas.microsoft.com/office/drawing/2014/main" id="{BC2926AE-9F2E-4231-8FF4-B52639F572C6}"/>
                    </a:ext>
                  </a:extLst>
                </p:cNvPr>
                <p:cNvCxnSpPr/>
                <p:nvPr/>
              </p:nvCxnSpPr>
              <p:spPr>
                <a:xfrm>
                  <a:off x="1435608" y="3356992"/>
                  <a:ext cx="0" cy="1728192"/>
                </a:xfrm>
                <a:prstGeom prst="line">
                  <a:avLst/>
                </a:prstGeom>
                <a:solidFill>
                  <a:srgbClr val="EC9430"/>
                </a:solidFill>
                <a:ln w="57150" cap="flat" cmpd="sng" algn="ctr">
                  <a:solidFill>
                    <a:srgbClr val="222222"/>
                  </a:solidFill>
                  <a:prstDash val="solid"/>
                </a:ln>
                <a:effectLst/>
              </p:spPr>
            </p:cxnSp>
            <p:cxnSp>
              <p:nvCxnSpPr>
                <p:cNvPr id="63" name="直線接點 62">
                  <a:extLst>
                    <a:ext uri="{FF2B5EF4-FFF2-40B4-BE49-F238E27FC236}">
                      <a16:creationId xmlns:a16="http://schemas.microsoft.com/office/drawing/2014/main" id="{E961B0B6-C985-466B-AD1E-5C5A75278BF4}"/>
                    </a:ext>
                  </a:extLst>
                </p:cNvPr>
                <p:cNvCxnSpPr/>
                <p:nvPr/>
              </p:nvCxnSpPr>
              <p:spPr>
                <a:xfrm>
                  <a:off x="1331640" y="4941168"/>
                  <a:ext cx="2088232" cy="0"/>
                </a:xfrm>
                <a:prstGeom prst="line">
                  <a:avLst/>
                </a:prstGeom>
                <a:solidFill>
                  <a:srgbClr val="EC9430"/>
                </a:solidFill>
                <a:ln w="57150" cap="flat" cmpd="sng" algn="ctr">
                  <a:solidFill>
                    <a:srgbClr val="222222"/>
                  </a:solidFill>
                  <a:prstDash val="solid"/>
                </a:ln>
                <a:effectLst/>
              </p:spPr>
            </p:cxnSp>
          </p:grpSp>
          <p:sp>
            <p:nvSpPr>
              <p:cNvPr id="60" name="手繪多邊形 19">
                <a:extLst>
                  <a:ext uri="{FF2B5EF4-FFF2-40B4-BE49-F238E27FC236}">
                    <a16:creationId xmlns:a16="http://schemas.microsoft.com/office/drawing/2014/main" id="{91210A24-FFEA-4031-8381-E817E6D47B0E}"/>
                  </a:ext>
                </a:extLst>
              </p:cNvPr>
              <p:cNvSpPr/>
              <p:nvPr/>
            </p:nvSpPr>
            <p:spPr>
              <a:xfrm>
                <a:off x="4741532" y="4243015"/>
                <a:ext cx="2118860" cy="1566439"/>
              </a:xfrm>
              <a:custGeom>
                <a:avLst/>
                <a:gdLst>
                  <a:gd name="connsiteX0" fmla="*/ 0 w 1931213"/>
                  <a:gd name="connsiteY0" fmla="*/ 1404519 h 1594714"/>
                  <a:gd name="connsiteX1" fmla="*/ 117043 w 1931213"/>
                  <a:gd name="connsiteY1" fmla="*/ 1207008 h 1594714"/>
                  <a:gd name="connsiteX2" fmla="*/ 182880 w 1931213"/>
                  <a:gd name="connsiteY2" fmla="*/ 1302106 h 1594714"/>
                  <a:gd name="connsiteX3" fmla="*/ 314554 w 1931213"/>
                  <a:gd name="connsiteY3" fmla="*/ 1075335 h 1594714"/>
                  <a:gd name="connsiteX4" fmla="*/ 373075 w 1931213"/>
                  <a:gd name="connsiteY4" fmla="*/ 1199693 h 1594714"/>
                  <a:gd name="connsiteX5" fmla="*/ 453543 w 1931213"/>
                  <a:gd name="connsiteY5" fmla="*/ 768096 h 1594714"/>
                  <a:gd name="connsiteX6" fmla="*/ 490119 w 1931213"/>
                  <a:gd name="connsiteY6" fmla="*/ 950976 h 1594714"/>
                  <a:gd name="connsiteX7" fmla="*/ 534010 w 1931213"/>
                  <a:gd name="connsiteY7" fmla="*/ 826618 h 1594714"/>
                  <a:gd name="connsiteX8" fmla="*/ 636423 w 1931213"/>
                  <a:gd name="connsiteY8" fmla="*/ 1250899 h 1594714"/>
                  <a:gd name="connsiteX9" fmla="*/ 738835 w 1931213"/>
                  <a:gd name="connsiteY9" fmla="*/ 555955 h 1594714"/>
                  <a:gd name="connsiteX10" fmla="*/ 782727 w 1931213"/>
                  <a:gd name="connsiteY10" fmla="*/ 804672 h 1594714"/>
                  <a:gd name="connsiteX11" fmla="*/ 819303 w 1931213"/>
                  <a:gd name="connsiteY11" fmla="*/ 570586 h 1594714"/>
                  <a:gd name="connsiteX12" fmla="*/ 848563 w 1931213"/>
                  <a:gd name="connsiteY12" fmla="*/ 768096 h 1594714"/>
                  <a:gd name="connsiteX13" fmla="*/ 892455 w 1931213"/>
                  <a:gd name="connsiteY13" fmla="*/ 534010 h 1594714"/>
                  <a:gd name="connsiteX14" fmla="*/ 958291 w 1931213"/>
                  <a:gd name="connsiteY14" fmla="*/ 1024128 h 1594714"/>
                  <a:gd name="connsiteX15" fmla="*/ 1002183 w 1931213"/>
                  <a:gd name="connsiteY15" fmla="*/ 863194 h 1594714"/>
                  <a:gd name="connsiteX16" fmla="*/ 1221639 w 1931213"/>
                  <a:gd name="connsiteY16" fmla="*/ 1594714 h 1594714"/>
                  <a:gd name="connsiteX17" fmla="*/ 1389888 w 1931213"/>
                  <a:gd name="connsiteY17" fmla="*/ 972922 h 1594714"/>
                  <a:gd name="connsiteX18" fmla="*/ 1441095 w 1931213"/>
                  <a:gd name="connsiteY18" fmla="*/ 1141171 h 1594714"/>
                  <a:gd name="connsiteX19" fmla="*/ 1572768 w 1931213"/>
                  <a:gd name="connsiteY19" fmla="*/ 563271 h 1594714"/>
                  <a:gd name="connsiteX20" fmla="*/ 1602029 w 1931213"/>
                  <a:gd name="connsiteY20" fmla="*/ 716890 h 1594714"/>
                  <a:gd name="connsiteX21" fmla="*/ 1667866 w 1931213"/>
                  <a:gd name="connsiteY21" fmla="*/ 395021 h 1594714"/>
                  <a:gd name="connsiteX22" fmla="*/ 1697127 w 1931213"/>
                  <a:gd name="connsiteY22" fmla="*/ 534010 h 1594714"/>
                  <a:gd name="connsiteX23" fmla="*/ 1784909 w 1931213"/>
                  <a:gd name="connsiteY23" fmla="*/ 146304 h 1594714"/>
                  <a:gd name="connsiteX24" fmla="*/ 1843431 w 1931213"/>
                  <a:gd name="connsiteY24" fmla="*/ 358445 h 1594714"/>
                  <a:gd name="connsiteX25" fmla="*/ 1931213 w 1931213"/>
                  <a:gd name="connsiteY25" fmla="*/ 0 h 1594714"/>
                  <a:gd name="connsiteX26" fmla="*/ 1931213 w 1931213"/>
                  <a:gd name="connsiteY26" fmla="*/ 0 h 159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31213" h="1594714">
                    <a:moveTo>
                      <a:pt x="0" y="1404519"/>
                    </a:moveTo>
                    <a:lnTo>
                      <a:pt x="117043" y="1207008"/>
                    </a:lnTo>
                    <a:lnTo>
                      <a:pt x="182880" y="1302106"/>
                    </a:lnTo>
                    <a:lnTo>
                      <a:pt x="314554" y="1075335"/>
                    </a:lnTo>
                    <a:lnTo>
                      <a:pt x="373075" y="1199693"/>
                    </a:lnTo>
                    <a:lnTo>
                      <a:pt x="453543" y="768096"/>
                    </a:lnTo>
                    <a:lnTo>
                      <a:pt x="490119" y="950976"/>
                    </a:lnTo>
                    <a:lnTo>
                      <a:pt x="534010" y="826618"/>
                    </a:lnTo>
                    <a:lnTo>
                      <a:pt x="636423" y="1250899"/>
                    </a:lnTo>
                    <a:lnTo>
                      <a:pt x="738835" y="555955"/>
                    </a:lnTo>
                    <a:lnTo>
                      <a:pt x="782727" y="804672"/>
                    </a:lnTo>
                    <a:lnTo>
                      <a:pt x="819303" y="570586"/>
                    </a:lnTo>
                    <a:lnTo>
                      <a:pt x="848563" y="768096"/>
                    </a:lnTo>
                    <a:lnTo>
                      <a:pt x="892455" y="534010"/>
                    </a:lnTo>
                    <a:lnTo>
                      <a:pt x="958291" y="1024128"/>
                    </a:lnTo>
                    <a:lnTo>
                      <a:pt x="1002183" y="863194"/>
                    </a:lnTo>
                    <a:lnTo>
                      <a:pt x="1221639" y="1594714"/>
                    </a:lnTo>
                    <a:lnTo>
                      <a:pt x="1389888" y="972922"/>
                    </a:lnTo>
                    <a:lnTo>
                      <a:pt x="1441095" y="1141171"/>
                    </a:lnTo>
                    <a:lnTo>
                      <a:pt x="1572768" y="563271"/>
                    </a:lnTo>
                    <a:lnTo>
                      <a:pt x="1602029" y="716890"/>
                    </a:lnTo>
                    <a:lnTo>
                      <a:pt x="1667866" y="395021"/>
                    </a:lnTo>
                    <a:lnTo>
                      <a:pt x="1697127" y="534010"/>
                    </a:lnTo>
                    <a:lnTo>
                      <a:pt x="1784909" y="146304"/>
                    </a:lnTo>
                    <a:lnTo>
                      <a:pt x="1843431" y="358445"/>
                    </a:lnTo>
                    <a:lnTo>
                      <a:pt x="1931213" y="0"/>
                    </a:lnTo>
                    <a:lnTo>
                      <a:pt x="1931213" y="0"/>
                    </a:lnTo>
                  </a:path>
                </a:pathLst>
              </a:custGeom>
              <a:noFill/>
              <a:ln w="12700" cap="flat" cmpd="sng" algn="ctr">
                <a:solidFill>
                  <a:srgbClr val="22222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solidFill>
                      <a:srgbClr val="EC9430"/>
                    </a:solidFill>
                  </a:ln>
                  <a:solidFill>
                    <a:srgbClr val="222222"/>
                  </a:solidFill>
                  <a:effectLst/>
                  <a:uLnTx/>
                  <a:uFillTx/>
                  <a:latin typeface="Rockwell"/>
                  <a:ea typeface="Arial Unicode MS" panose="020B0604020202020204" pitchFamily="34" charset="-120"/>
                  <a:cs typeface="+mn-cs"/>
                </a:endParaRPr>
              </a:p>
            </p:txBody>
          </p:sp>
          <p:sp>
            <p:nvSpPr>
              <p:cNvPr id="61" name="手繪多邊形 17">
                <a:extLst>
                  <a:ext uri="{FF2B5EF4-FFF2-40B4-BE49-F238E27FC236}">
                    <a16:creationId xmlns:a16="http://schemas.microsoft.com/office/drawing/2014/main" id="{91237F65-BC8B-4276-9365-DA7915305364}"/>
                  </a:ext>
                </a:extLst>
              </p:cNvPr>
              <p:cNvSpPr/>
              <p:nvPr/>
            </p:nvSpPr>
            <p:spPr>
              <a:xfrm>
                <a:off x="4943746" y="4341457"/>
                <a:ext cx="1862785" cy="1272298"/>
              </a:xfrm>
              <a:custGeom>
                <a:avLst/>
                <a:gdLst>
                  <a:gd name="connsiteX0" fmla="*/ 0 w 1431235"/>
                  <a:gd name="connsiteY0" fmla="*/ 930303 h 1043767"/>
                  <a:gd name="connsiteX1" fmla="*/ 500933 w 1431235"/>
                  <a:gd name="connsiteY1" fmla="*/ 548640 h 1043767"/>
                  <a:gd name="connsiteX2" fmla="*/ 858741 w 1431235"/>
                  <a:gd name="connsiteY2" fmla="*/ 1033670 h 1043767"/>
                  <a:gd name="connsiteX3" fmla="*/ 1431235 w 1431235"/>
                  <a:gd name="connsiteY3" fmla="*/ 0 h 1043767"/>
                  <a:gd name="connsiteX4" fmla="*/ 1431235 w 1431235"/>
                  <a:gd name="connsiteY4" fmla="*/ 0 h 1043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235" h="1043767">
                    <a:moveTo>
                      <a:pt x="0" y="930303"/>
                    </a:moveTo>
                    <a:cubicBezTo>
                      <a:pt x="178905" y="730857"/>
                      <a:pt x="357810" y="531412"/>
                      <a:pt x="500933" y="548640"/>
                    </a:cubicBezTo>
                    <a:cubicBezTo>
                      <a:pt x="644056" y="565868"/>
                      <a:pt x="703691" y="1125110"/>
                      <a:pt x="858741" y="1033670"/>
                    </a:cubicBezTo>
                    <a:cubicBezTo>
                      <a:pt x="1013791" y="942230"/>
                      <a:pt x="1431235" y="0"/>
                      <a:pt x="1431235" y="0"/>
                    </a:cubicBezTo>
                    <a:lnTo>
                      <a:pt x="1431235" y="0"/>
                    </a:lnTo>
                  </a:path>
                </a:pathLst>
              </a:custGeom>
              <a:noFill/>
              <a:ln w="127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srgbClr val="222222"/>
                  </a:solidFill>
                  <a:effectLst/>
                  <a:uLnTx/>
                  <a:uFillTx/>
                  <a:latin typeface="Rockwell"/>
                  <a:ea typeface="Arial Unicode MS" panose="020B0604020202020204" pitchFamily="34" charset="-120"/>
                  <a:cs typeface="+mn-cs"/>
                </a:endParaRPr>
              </a:p>
            </p:txBody>
          </p:sp>
        </p:grpSp>
        <p:grpSp>
          <p:nvGrpSpPr>
            <p:cNvPr id="43" name="群組 42">
              <a:extLst>
                <a:ext uri="{FF2B5EF4-FFF2-40B4-BE49-F238E27FC236}">
                  <a16:creationId xmlns:a16="http://schemas.microsoft.com/office/drawing/2014/main" id="{4A2B5320-0E0D-4CAE-8F09-73644477F218}"/>
                </a:ext>
              </a:extLst>
            </p:cNvPr>
            <p:cNvGrpSpPr/>
            <p:nvPr/>
          </p:nvGrpSpPr>
          <p:grpSpPr>
            <a:xfrm>
              <a:off x="7973190" y="4325322"/>
              <a:ext cx="2227827" cy="2054855"/>
              <a:chOff x="7973190" y="4243015"/>
              <a:chExt cx="2227827" cy="2054855"/>
            </a:xfrm>
          </p:grpSpPr>
          <p:pic>
            <p:nvPicPr>
              <p:cNvPr id="50" name="圖片 49">
                <a:extLst>
                  <a:ext uri="{FF2B5EF4-FFF2-40B4-BE49-F238E27FC236}">
                    <a16:creationId xmlns:a16="http://schemas.microsoft.com/office/drawing/2014/main" id="{E26AA328-EA62-44A7-AD1A-6C793B904438}"/>
                  </a:ext>
                </a:extLst>
              </p:cNvPr>
              <p:cNvPicPr>
                <a:picLocks noChangeAspect="1"/>
              </p:cNvPicPr>
              <p:nvPr/>
            </p:nvPicPr>
            <p:blipFill>
              <a:blip r:embed="rId4"/>
              <a:stretch>
                <a:fillRect/>
              </a:stretch>
            </p:blipFill>
            <p:spPr>
              <a:xfrm>
                <a:off x="8556669" y="5622719"/>
                <a:ext cx="168409" cy="211254"/>
              </a:xfrm>
              <a:prstGeom prst="rect">
                <a:avLst/>
              </a:prstGeom>
              <a:ln>
                <a:noFill/>
              </a:ln>
            </p:spPr>
          </p:pic>
          <p:grpSp>
            <p:nvGrpSpPr>
              <p:cNvPr id="51" name="群組 50">
                <a:extLst>
                  <a:ext uri="{FF2B5EF4-FFF2-40B4-BE49-F238E27FC236}">
                    <a16:creationId xmlns:a16="http://schemas.microsoft.com/office/drawing/2014/main" id="{E973DB82-E627-4FC7-A2E6-3CDDEECC2943}"/>
                  </a:ext>
                </a:extLst>
              </p:cNvPr>
              <p:cNvGrpSpPr/>
              <p:nvPr/>
            </p:nvGrpSpPr>
            <p:grpSpPr>
              <a:xfrm>
                <a:off x="7973190" y="4243015"/>
                <a:ext cx="2227827" cy="2054855"/>
                <a:chOff x="1331640" y="3356992"/>
                <a:chExt cx="2088232" cy="1728192"/>
              </a:xfrm>
            </p:grpSpPr>
            <p:cxnSp>
              <p:nvCxnSpPr>
                <p:cNvPr id="57" name="直線接點 56">
                  <a:extLst>
                    <a:ext uri="{FF2B5EF4-FFF2-40B4-BE49-F238E27FC236}">
                      <a16:creationId xmlns:a16="http://schemas.microsoft.com/office/drawing/2014/main" id="{6291AD00-A353-4B49-BF50-6434D2FBDE93}"/>
                    </a:ext>
                  </a:extLst>
                </p:cNvPr>
                <p:cNvCxnSpPr/>
                <p:nvPr/>
              </p:nvCxnSpPr>
              <p:spPr>
                <a:xfrm>
                  <a:off x="1435608" y="3356992"/>
                  <a:ext cx="0" cy="1728192"/>
                </a:xfrm>
                <a:prstGeom prst="line">
                  <a:avLst/>
                </a:prstGeom>
                <a:solidFill>
                  <a:srgbClr val="EC9430"/>
                </a:solidFill>
                <a:ln w="57150" cap="flat" cmpd="sng" algn="ctr">
                  <a:solidFill>
                    <a:srgbClr val="222222"/>
                  </a:solidFill>
                  <a:prstDash val="solid"/>
                </a:ln>
                <a:effectLst/>
              </p:spPr>
            </p:cxnSp>
            <p:cxnSp>
              <p:nvCxnSpPr>
                <p:cNvPr id="58" name="直線接點 57">
                  <a:extLst>
                    <a:ext uri="{FF2B5EF4-FFF2-40B4-BE49-F238E27FC236}">
                      <a16:creationId xmlns:a16="http://schemas.microsoft.com/office/drawing/2014/main" id="{B872D4BC-D434-4445-97BD-27D0BCE4BC6D}"/>
                    </a:ext>
                  </a:extLst>
                </p:cNvPr>
                <p:cNvCxnSpPr/>
                <p:nvPr/>
              </p:nvCxnSpPr>
              <p:spPr>
                <a:xfrm>
                  <a:off x="1331640" y="4941168"/>
                  <a:ext cx="2088232" cy="0"/>
                </a:xfrm>
                <a:prstGeom prst="line">
                  <a:avLst/>
                </a:prstGeom>
                <a:solidFill>
                  <a:srgbClr val="EC9430"/>
                </a:solidFill>
                <a:ln w="57150" cap="flat" cmpd="sng" algn="ctr">
                  <a:solidFill>
                    <a:srgbClr val="222222"/>
                  </a:solidFill>
                  <a:prstDash val="solid"/>
                </a:ln>
                <a:effectLst/>
              </p:spPr>
            </p:cxnSp>
          </p:grpSp>
          <p:sp>
            <p:nvSpPr>
              <p:cNvPr id="52" name="手繪多邊形 31">
                <a:extLst>
                  <a:ext uri="{FF2B5EF4-FFF2-40B4-BE49-F238E27FC236}">
                    <a16:creationId xmlns:a16="http://schemas.microsoft.com/office/drawing/2014/main" id="{C9CAC300-EE88-4FBF-9E82-891F7652D42E}"/>
                  </a:ext>
                </a:extLst>
              </p:cNvPr>
              <p:cNvSpPr/>
              <p:nvPr/>
            </p:nvSpPr>
            <p:spPr>
              <a:xfrm>
                <a:off x="8090781" y="4457332"/>
                <a:ext cx="2110236" cy="1295234"/>
              </a:xfrm>
              <a:custGeom>
                <a:avLst/>
                <a:gdLst>
                  <a:gd name="connsiteX0" fmla="*/ 0 w 1518699"/>
                  <a:gd name="connsiteY0" fmla="*/ 628154 h 1089329"/>
                  <a:gd name="connsiteX1" fmla="*/ 0 w 1518699"/>
                  <a:gd name="connsiteY1" fmla="*/ 628154 h 1089329"/>
                  <a:gd name="connsiteX2" fmla="*/ 55659 w 1518699"/>
                  <a:gd name="connsiteY2" fmla="*/ 572494 h 1089329"/>
                  <a:gd name="connsiteX3" fmla="*/ 71562 w 1518699"/>
                  <a:gd name="connsiteY3" fmla="*/ 548640 h 1089329"/>
                  <a:gd name="connsiteX4" fmla="*/ 95415 w 1518699"/>
                  <a:gd name="connsiteY4" fmla="*/ 532738 h 1089329"/>
                  <a:gd name="connsiteX5" fmla="*/ 111318 w 1518699"/>
                  <a:gd name="connsiteY5" fmla="*/ 516835 h 1089329"/>
                  <a:gd name="connsiteX6" fmla="*/ 214685 w 1518699"/>
                  <a:gd name="connsiteY6" fmla="*/ 803082 h 1089329"/>
                  <a:gd name="connsiteX7" fmla="*/ 262393 w 1518699"/>
                  <a:gd name="connsiteY7" fmla="*/ 667910 h 1089329"/>
                  <a:gd name="connsiteX8" fmla="*/ 405516 w 1518699"/>
                  <a:gd name="connsiteY8" fmla="*/ 1089329 h 1089329"/>
                  <a:gd name="connsiteX9" fmla="*/ 564542 w 1518699"/>
                  <a:gd name="connsiteY9" fmla="*/ 278296 h 1089329"/>
                  <a:gd name="connsiteX10" fmla="*/ 612250 w 1518699"/>
                  <a:gd name="connsiteY10" fmla="*/ 445274 h 1089329"/>
                  <a:gd name="connsiteX11" fmla="*/ 667909 w 1518699"/>
                  <a:gd name="connsiteY11" fmla="*/ 294199 h 1089329"/>
                  <a:gd name="connsiteX12" fmla="*/ 747422 w 1518699"/>
                  <a:gd name="connsiteY12" fmla="*/ 850790 h 1089329"/>
                  <a:gd name="connsiteX13" fmla="*/ 803082 w 1518699"/>
                  <a:gd name="connsiteY13" fmla="*/ 532738 h 1089329"/>
                  <a:gd name="connsiteX14" fmla="*/ 874643 w 1518699"/>
                  <a:gd name="connsiteY14" fmla="*/ 707667 h 1089329"/>
                  <a:gd name="connsiteX15" fmla="*/ 1105231 w 1518699"/>
                  <a:gd name="connsiteY15" fmla="*/ 0 h 1089329"/>
                  <a:gd name="connsiteX16" fmla="*/ 1160890 w 1518699"/>
                  <a:gd name="connsiteY16" fmla="*/ 286247 h 1089329"/>
                  <a:gd name="connsiteX17" fmla="*/ 1216549 w 1518699"/>
                  <a:gd name="connsiteY17" fmla="*/ 103367 h 1089329"/>
                  <a:gd name="connsiteX18" fmla="*/ 1391478 w 1518699"/>
                  <a:gd name="connsiteY18" fmla="*/ 1033670 h 1089329"/>
                  <a:gd name="connsiteX19" fmla="*/ 1478942 w 1518699"/>
                  <a:gd name="connsiteY19" fmla="*/ 723569 h 1089329"/>
                  <a:gd name="connsiteX20" fmla="*/ 1518699 w 1518699"/>
                  <a:gd name="connsiteY20" fmla="*/ 811034 h 1089329"/>
                  <a:gd name="connsiteX21" fmla="*/ 1518699 w 1518699"/>
                  <a:gd name="connsiteY21" fmla="*/ 811034 h 108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18699" h="1089329">
                    <a:moveTo>
                      <a:pt x="0" y="628154"/>
                    </a:moveTo>
                    <a:lnTo>
                      <a:pt x="0" y="628154"/>
                    </a:lnTo>
                    <a:cubicBezTo>
                      <a:pt x="18553" y="609601"/>
                      <a:pt x="38107" y="591997"/>
                      <a:pt x="55659" y="572494"/>
                    </a:cubicBezTo>
                    <a:cubicBezTo>
                      <a:pt x="62052" y="565391"/>
                      <a:pt x="64805" y="555397"/>
                      <a:pt x="71562" y="548640"/>
                    </a:cubicBezTo>
                    <a:cubicBezTo>
                      <a:pt x="78319" y="541883"/>
                      <a:pt x="87953" y="538708"/>
                      <a:pt x="95415" y="532738"/>
                    </a:cubicBezTo>
                    <a:cubicBezTo>
                      <a:pt x="101269" y="528055"/>
                      <a:pt x="106017" y="522136"/>
                      <a:pt x="111318" y="516835"/>
                    </a:cubicBezTo>
                    <a:lnTo>
                      <a:pt x="214685" y="803082"/>
                    </a:lnTo>
                    <a:lnTo>
                      <a:pt x="262393" y="667910"/>
                    </a:lnTo>
                    <a:lnTo>
                      <a:pt x="405516" y="1089329"/>
                    </a:lnTo>
                    <a:lnTo>
                      <a:pt x="564542" y="278296"/>
                    </a:lnTo>
                    <a:lnTo>
                      <a:pt x="612250" y="445274"/>
                    </a:lnTo>
                    <a:lnTo>
                      <a:pt x="667909" y="294199"/>
                    </a:lnTo>
                    <a:lnTo>
                      <a:pt x="747422" y="850790"/>
                    </a:lnTo>
                    <a:lnTo>
                      <a:pt x="803082" y="532738"/>
                    </a:lnTo>
                    <a:lnTo>
                      <a:pt x="874643" y="707667"/>
                    </a:lnTo>
                    <a:lnTo>
                      <a:pt x="1105231" y="0"/>
                    </a:lnTo>
                    <a:lnTo>
                      <a:pt x="1160890" y="286247"/>
                    </a:lnTo>
                    <a:lnTo>
                      <a:pt x="1216549" y="103367"/>
                    </a:lnTo>
                    <a:lnTo>
                      <a:pt x="1391478" y="1033670"/>
                    </a:lnTo>
                    <a:lnTo>
                      <a:pt x="1478942" y="723569"/>
                    </a:lnTo>
                    <a:lnTo>
                      <a:pt x="1518699" y="811034"/>
                    </a:lnTo>
                    <a:lnTo>
                      <a:pt x="1518699" y="811034"/>
                    </a:lnTo>
                  </a:path>
                </a:pathLst>
              </a:custGeom>
              <a:noFill/>
              <a:ln w="12700" cap="flat" cmpd="sng" algn="ctr">
                <a:solidFill>
                  <a:srgbClr val="22222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srgbClr val="222222"/>
                  </a:solidFill>
                  <a:effectLst/>
                  <a:uLnTx/>
                  <a:uFillTx/>
                  <a:latin typeface="Rockwell"/>
                  <a:ea typeface="Arial Unicode MS" panose="020B0604020202020204" pitchFamily="34" charset="-120"/>
                  <a:cs typeface="+mn-cs"/>
                </a:endParaRPr>
              </a:p>
            </p:txBody>
          </p:sp>
          <p:pic>
            <p:nvPicPr>
              <p:cNvPr id="54" name="圖片 53">
                <a:extLst>
                  <a:ext uri="{FF2B5EF4-FFF2-40B4-BE49-F238E27FC236}">
                    <a16:creationId xmlns:a16="http://schemas.microsoft.com/office/drawing/2014/main" id="{C38BD2C9-6E58-4509-A1C6-B8DAB21B0B52}"/>
                  </a:ext>
                </a:extLst>
              </p:cNvPr>
              <p:cNvPicPr>
                <a:picLocks noChangeAspect="1"/>
              </p:cNvPicPr>
              <p:nvPr/>
            </p:nvPicPr>
            <p:blipFill>
              <a:blip r:embed="rId4"/>
              <a:stretch>
                <a:fillRect/>
              </a:stretch>
            </p:blipFill>
            <p:spPr>
              <a:xfrm>
                <a:off x="9537973" y="4344099"/>
                <a:ext cx="168409" cy="211254"/>
              </a:xfrm>
              <a:prstGeom prst="rect">
                <a:avLst/>
              </a:prstGeom>
              <a:ln>
                <a:noFill/>
              </a:ln>
            </p:spPr>
          </p:pic>
          <p:cxnSp>
            <p:nvCxnSpPr>
              <p:cNvPr id="55" name="直線單箭頭接點 54">
                <a:extLst>
                  <a:ext uri="{FF2B5EF4-FFF2-40B4-BE49-F238E27FC236}">
                    <a16:creationId xmlns:a16="http://schemas.microsoft.com/office/drawing/2014/main" id="{8CBF5753-FE06-4910-90F4-E32876947915}"/>
                  </a:ext>
                </a:extLst>
              </p:cNvPr>
              <p:cNvCxnSpPr>
                <a:stCxn id="50" idx="3"/>
              </p:cNvCxnSpPr>
              <p:nvPr/>
            </p:nvCxnSpPr>
            <p:spPr>
              <a:xfrm flipV="1">
                <a:off x="8725078" y="5192023"/>
                <a:ext cx="123330" cy="536323"/>
              </a:xfrm>
              <a:prstGeom prst="straightConnector1">
                <a:avLst/>
              </a:prstGeom>
              <a:noFill/>
              <a:ln w="28575" cap="flat" cmpd="sng" algn="ctr">
                <a:solidFill>
                  <a:srgbClr val="FF0000"/>
                </a:solidFill>
                <a:prstDash val="solid"/>
                <a:tailEnd type="triangle"/>
              </a:ln>
              <a:effectLst/>
            </p:spPr>
          </p:cxnSp>
          <p:cxnSp>
            <p:nvCxnSpPr>
              <p:cNvPr id="56" name="直線單箭頭接點 55">
                <a:extLst>
                  <a:ext uri="{FF2B5EF4-FFF2-40B4-BE49-F238E27FC236}">
                    <a16:creationId xmlns:a16="http://schemas.microsoft.com/office/drawing/2014/main" id="{D423952C-1BC1-4A78-B0B0-EB1EE3976F69}"/>
                  </a:ext>
                </a:extLst>
              </p:cNvPr>
              <p:cNvCxnSpPr>
                <a:cxnSpLocks/>
              </p:cNvCxnSpPr>
              <p:nvPr/>
            </p:nvCxnSpPr>
            <p:spPr>
              <a:xfrm>
                <a:off x="9705856" y="4449726"/>
                <a:ext cx="180735" cy="742297"/>
              </a:xfrm>
              <a:prstGeom prst="straightConnector1">
                <a:avLst/>
              </a:prstGeom>
              <a:noFill/>
              <a:ln w="28575" cap="flat" cmpd="sng" algn="ctr">
                <a:solidFill>
                  <a:srgbClr val="FF0000"/>
                </a:solidFill>
                <a:prstDash val="solid"/>
                <a:tailEnd type="triangle"/>
              </a:ln>
              <a:effectLst/>
            </p:spPr>
          </p:cxnSp>
        </p:grpSp>
        <p:sp>
          <p:nvSpPr>
            <p:cNvPr id="44" name="加號 43">
              <a:extLst>
                <a:ext uri="{FF2B5EF4-FFF2-40B4-BE49-F238E27FC236}">
                  <a16:creationId xmlns:a16="http://schemas.microsoft.com/office/drawing/2014/main" id="{70D44669-6077-4A6D-9D75-31E8FE20C0F9}"/>
                </a:ext>
              </a:extLst>
            </p:cNvPr>
            <p:cNvSpPr/>
            <p:nvPr/>
          </p:nvSpPr>
          <p:spPr>
            <a:xfrm>
              <a:off x="4033537" y="5102784"/>
              <a:ext cx="452402" cy="499930"/>
            </a:xfrm>
            <a:prstGeom prst="mathPlus">
              <a:avLst/>
            </a:prstGeom>
            <a:solidFill>
              <a:srgbClr val="222222"/>
            </a:solidFill>
            <a:ln w="12700" cap="flat" cmpd="sng" algn="ctr">
              <a:solidFill>
                <a:srgbClr val="22222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srgbClr val="222222"/>
                </a:solidFill>
                <a:effectLst/>
                <a:uLnTx/>
                <a:uFillTx/>
                <a:latin typeface="Rockwell"/>
                <a:ea typeface="Arial Unicode MS" panose="020B0604020202020204" pitchFamily="34" charset="-120"/>
                <a:cs typeface="+mn-cs"/>
              </a:endParaRPr>
            </a:p>
          </p:txBody>
        </p:sp>
        <p:sp>
          <p:nvSpPr>
            <p:cNvPr id="45" name="矩形 44">
              <a:extLst>
                <a:ext uri="{FF2B5EF4-FFF2-40B4-BE49-F238E27FC236}">
                  <a16:creationId xmlns:a16="http://schemas.microsoft.com/office/drawing/2014/main" id="{3FBFD8C3-3E48-42A8-B5FD-F63E6C91917C}"/>
                </a:ext>
              </a:extLst>
            </p:cNvPr>
            <p:cNvSpPr/>
            <p:nvPr/>
          </p:nvSpPr>
          <p:spPr>
            <a:xfrm>
              <a:off x="1472797" y="3910416"/>
              <a:ext cx="5573881" cy="2572010"/>
            </a:xfrm>
            <a:prstGeom prst="rect">
              <a:avLst/>
            </a:prstGeom>
            <a:noFill/>
            <a:ln w="57150" cap="flat" cmpd="sng" algn="ctr">
              <a:solidFill>
                <a:srgbClr val="22222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222222"/>
                </a:solidFill>
                <a:effectLst/>
                <a:uLnTx/>
                <a:uFillTx/>
                <a:latin typeface="Rockwell"/>
                <a:ea typeface="標楷體" panose="03000509000000000000" pitchFamily="65" charset="-120"/>
                <a:cs typeface="+mn-cs"/>
              </a:endParaRPr>
            </a:p>
          </p:txBody>
        </p:sp>
        <p:sp>
          <p:nvSpPr>
            <p:cNvPr id="46" name="矩形 45">
              <a:extLst>
                <a:ext uri="{FF2B5EF4-FFF2-40B4-BE49-F238E27FC236}">
                  <a16:creationId xmlns:a16="http://schemas.microsoft.com/office/drawing/2014/main" id="{6EC65425-3D45-4F80-AEDE-25DA72F8CA6C}"/>
                </a:ext>
              </a:extLst>
            </p:cNvPr>
            <p:cNvSpPr/>
            <p:nvPr/>
          </p:nvSpPr>
          <p:spPr>
            <a:xfrm>
              <a:off x="1823224" y="4082460"/>
              <a:ext cx="932035" cy="466677"/>
            </a:xfrm>
            <a:prstGeom prst="rect">
              <a:avLst/>
            </a:prstGeom>
            <a:noFill/>
            <a:ln w="19050">
              <a:solidFill>
                <a:srgbClr val="222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222222"/>
                  </a:solidFill>
                  <a:latin typeface="Noto Sans CJK TC Bold" panose="020B0800000000000000" pitchFamily="34" charset="-128"/>
                  <a:ea typeface="Noto Sans CJK TC Bold" panose="020B0800000000000000" pitchFamily="34" charset="-128"/>
                </a:rPr>
                <a:t>stock1</a:t>
              </a:r>
              <a:endParaRPr lang="zh-TW" altLang="en-US" dirty="0">
                <a:solidFill>
                  <a:srgbClr val="222222"/>
                </a:solidFill>
                <a:latin typeface="Noto Sans CJK TC Bold" panose="020B0800000000000000" pitchFamily="34" charset="-128"/>
                <a:ea typeface="Noto Sans CJK TC Bold" panose="020B0800000000000000" pitchFamily="34" charset="-128"/>
              </a:endParaRPr>
            </a:p>
          </p:txBody>
        </p:sp>
        <p:sp>
          <p:nvSpPr>
            <p:cNvPr id="47" name="矩形 46">
              <a:extLst>
                <a:ext uri="{FF2B5EF4-FFF2-40B4-BE49-F238E27FC236}">
                  <a16:creationId xmlns:a16="http://schemas.microsoft.com/office/drawing/2014/main" id="{70A1BDE0-C944-4EC8-BFAB-99C54085E39D}"/>
                </a:ext>
              </a:extLst>
            </p:cNvPr>
            <p:cNvSpPr/>
            <p:nvPr/>
          </p:nvSpPr>
          <p:spPr>
            <a:xfrm>
              <a:off x="4849378" y="4082460"/>
              <a:ext cx="932035" cy="466677"/>
            </a:xfrm>
            <a:prstGeom prst="rect">
              <a:avLst/>
            </a:prstGeom>
            <a:noFill/>
            <a:ln w="19050">
              <a:solidFill>
                <a:srgbClr val="222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222222"/>
                  </a:solidFill>
                  <a:latin typeface="Noto Sans CJK TC Bold" panose="020B0800000000000000" pitchFamily="34" charset="-128"/>
                  <a:ea typeface="Noto Sans CJK TC Bold" panose="020B0800000000000000" pitchFamily="34" charset="-128"/>
                </a:rPr>
                <a:t>stock2</a:t>
              </a:r>
              <a:endParaRPr lang="zh-TW" altLang="en-US" dirty="0">
                <a:solidFill>
                  <a:srgbClr val="222222"/>
                </a:solidFill>
                <a:latin typeface="Noto Sans CJK TC Bold" panose="020B0800000000000000" pitchFamily="34" charset="-128"/>
                <a:ea typeface="Noto Sans CJK TC Bold" panose="020B0800000000000000" pitchFamily="34" charset="-128"/>
              </a:endParaRPr>
            </a:p>
          </p:txBody>
        </p:sp>
        <p:sp>
          <p:nvSpPr>
            <p:cNvPr id="48" name="矩形 47">
              <a:extLst>
                <a:ext uri="{FF2B5EF4-FFF2-40B4-BE49-F238E27FC236}">
                  <a16:creationId xmlns:a16="http://schemas.microsoft.com/office/drawing/2014/main" id="{CA48A9E3-A19D-4B83-85C8-73D8380A919F}"/>
                </a:ext>
              </a:extLst>
            </p:cNvPr>
            <p:cNvSpPr/>
            <p:nvPr/>
          </p:nvSpPr>
          <p:spPr>
            <a:xfrm>
              <a:off x="8213864" y="4082460"/>
              <a:ext cx="1030616" cy="466677"/>
            </a:xfrm>
            <a:prstGeom prst="rect">
              <a:avLst/>
            </a:prstGeom>
            <a:noFill/>
            <a:ln w="19050">
              <a:solidFill>
                <a:srgbClr val="222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222222"/>
                  </a:solidFill>
                  <a:latin typeface="Noto Sans CJK TC Bold" panose="020B0800000000000000" pitchFamily="34" charset="-128"/>
                  <a:ea typeface="Noto Sans CJK TC Bold" panose="020B0800000000000000" pitchFamily="34" charset="-128"/>
                </a:rPr>
                <a:t>spread</a:t>
              </a:r>
              <a:endParaRPr lang="zh-TW" altLang="en-US" dirty="0">
                <a:solidFill>
                  <a:srgbClr val="222222"/>
                </a:solidFill>
                <a:latin typeface="Noto Sans CJK TC Bold" panose="020B0800000000000000" pitchFamily="34" charset="-128"/>
                <a:ea typeface="Noto Sans CJK TC Bold" panose="020B0800000000000000" pitchFamily="34" charset="-128"/>
              </a:endParaRPr>
            </a:p>
          </p:txBody>
        </p:sp>
        <p:sp>
          <p:nvSpPr>
            <p:cNvPr id="49" name="矩形 48">
              <a:extLst>
                <a:ext uri="{FF2B5EF4-FFF2-40B4-BE49-F238E27FC236}">
                  <a16:creationId xmlns:a16="http://schemas.microsoft.com/office/drawing/2014/main" id="{86462478-8B1A-4776-B857-7DA30C469909}"/>
                </a:ext>
              </a:extLst>
            </p:cNvPr>
            <p:cNvSpPr/>
            <p:nvPr/>
          </p:nvSpPr>
          <p:spPr>
            <a:xfrm>
              <a:off x="7819699" y="3910416"/>
              <a:ext cx="2582732" cy="2572020"/>
            </a:xfrm>
            <a:prstGeom prst="rect">
              <a:avLst/>
            </a:prstGeom>
            <a:noFill/>
            <a:ln w="57150" cap="flat" cmpd="sng" algn="ctr">
              <a:solidFill>
                <a:srgbClr val="22222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rgbClr val="222222"/>
                </a:solidFill>
                <a:effectLst/>
                <a:uLnTx/>
                <a:uFillTx/>
                <a:latin typeface="Rockwell"/>
                <a:ea typeface="標楷體" panose="03000509000000000000" pitchFamily="65" charset="-120"/>
                <a:cs typeface="+mn-cs"/>
              </a:endParaRPr>
            </a:p>
          </p:txBody>
        </p:sp>
      </p:grpSp>
      <p:cxnSp>
        <p:nvCxnSpPr>
          <p:cNvPr id="75" name="直線接點 74">
            <a:extLst>
              <a:ext uri="{FF2B5EF4-FFF2-40B4-BE49-F238E27FC236}">
                <a16:creationId xmlns:a16="http://schemas.microsoft.com/office/drawing/2014/main" id="{B9001CCD-C7EB-4DF0-BF82-F95E16408BE9}"/>
              </a:ext>
            </a:extLst>
          </p:cNvPr>
          <p:cNvCxnSpPr/>
          <p:nvPr/>
        </p:nvCxnSpPr>
        <p:spPr>
          <a:xfrm>
            <a:off x="8235822" y="4590316"/>
            <a:ext cx="2227827" cy="0"/>
          </a:xfrm>
          <a:prstGeom prst="line">
            <a:avLst/>
          </a:prstGeom>
          <a:solidFill>
            <a:srgbClr val="EC9430"/>
          </a:solidFill>
          <a:ln w="12700" cap="flat" cmpd="sng" algn="ctr">
            <a:solidFill>
              <a:srgbClr val="FF0000"/>
            </a:solidFill>
            <a:prstDash val="sysDash"/>
          </a:ln>
          <a:effectLst/>
        </p:spPr>
      </p:cxnSp>
      <p:sp>
        <p:nvSpPr>
          <p:cNvPr id="77" name="矩形 76">
            <a:extLst>
              <a:ext uri="{FF2B5EF4-FFF2-40B4-BE49-F238E27FC236}">
                <a16:creationId xmlns:a16="http://schemas.microsoft.com/office/drawing/2014/main" id="{5EA86FE7-8472-455D-9CE0-04370A4BB0B5}"/>
              </a:ext>
            </a:extLst>
          </p:cNvPr>
          <p:cNvSpPr/>
          <p:nvPr/>
        </p:nvSpPr>
        <p:spPr>
          <a:xfrm>
            <a:off x="10518777" y="4397758"/>
            <a:ext cx="797013" cy="369332"/>
          </a:xfrm>
          <a:prstGeom prst="rect">
            <a:avLst/>
          </a:prstGeom>
        </p:spPr>
        <p:txBody>
          <a:bodyPr wrap="none">
            <a:spAutoFit/>
          </a:bodyPr>
          <a:lstStyle/>
          <a:p>
            <a:pPr algn="ctr"/>
            <a:r>
              <a:rPr lang="en-US" altLang="zh-TW" dirty="0">
                <a:solidFill>
                  <a:srgbClr val="FF0000"/>
                </a:solidFill>
                <a:latin typeface="Noto Sans CJK TC Regular" panose="020B0500000000000000" pitchFamily="34" charset="-128"/>
                <a:ea typeface="Noto Sans CJK TC Regular" panose="020B0500000000000000" pitchFamily="34" charset="-128"/>
              </a:rPr>
              <a:t>mean</a:t>
            </a:r>
            <a:endParaRPr lang="zh-TW" altLang="en-US" dirty="0">
              <a:solidFill>
                <a:srgbClr val="FF0000"/>
              </a:solidFill>
              <a:latin typeface="Noto Sans CJK TC Regular" panose="020B0500000000000000" pitchFamily="34" charset="-128"/>
              <a:ea typeface="Noto Sans CJK TC Regular" panose="020B0500000000000000" pitchFamily="34" charset="-128"/>
            </a:endParaRPr>
          </a:p>
        </p:txBody>
      </p:sp>
      <p:pic>
        <p:nvPicPr>
          <p:cNvPr id="10" name="音訊 9">
            <a:hlinkClick r:id="" action="ppaction://media"/>
            <a:extLst>
              <a:ext uri="{FF2B5EF4-FFF2-40B4-BE49-F238E27FC236}">
                <a16:creationId xmlns:a16="http://schemas.microsoft.com/office/drawing/2014/main" id="{23F7A05D-363A-4251-BB0B-05F3DD7566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303880380"/>
      </p:ext>
    </p:extLst>
  </p:cSld>
  <p:clrMapOvr>
    <a:masterClrMapping/>
  </p:clrMapOvr>
  <mc:AlternateContent xmlns:mc="http://schemas.openxmlformats.org/markup-compatibility/2006">
    <mc:Choice xmlns:p14="http://schemas.microsoft.com/office/powerpoint/2010/main" Requires="p14">
      <p:transition spd="slow" p14:dur="2000" advTm="35576"/>
    </mc:Choice>
    <mc:Fallback>
      <p:transition spd="slow" advTm="35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BA857F-31E0-4531-958B-B877C96299DF}"/>
              </a:ext>
            </a:extLst>
          </p:cNvPr>
          <p:cNvSpPr>
            <a:spLocks noGrp="1"/>
          </p:cNvSpPr>
          <p:nvPr>
            <p:ph type="title"/>
          </p:nvPr>
        </p:nvSpPr>
        <p:spPr/>
        <p:txBody>
          <a:bodyPr/>
          <a:lstStyle/>
          <a:p>
            <a:r>
              <a:rPr lang="en-US" altLang="zh-TW" dirty="0"/>
              <a:t>Literature Review - Statistical arbitrage PTS</a:t>
            </a:r>
            <a:endParaRPr lang="zh-TW" altLang="en-US" dirty="0"/>
          </a:p>
        </p:txBody>
      </p:sp>
      <p:sp>
        <p:nvSpPr>
          <p:cNvPr id="3" name="內容版面配置區 2">
            <a:extLst>
              <a:ext uri="{FF2B5EF4-FFF2-40B4-BE49-F238E27FC236}">
                <a16:creationId xmlns:a16="http://schemas.microsoft.com/office/drawing/2014/main" id="{9AEF2BDA-C34A-4001-A071-FB744AC8760A}"/>
              </a:ext>
            </a:extLst>
          </p:cNvPr>
          <p:cNvSpPr>
            <a:spLocks noGrp="1"/>
          </p:cNvSpPr>
          <p:nvPr>
            <p:ph idx="1"/>
          </p:nvPr>
        </p:nvSpPr>
        <p:spPr>
          <a:xfrm>
            <a:off x="524212" y="1299199"/>
            <a:ext cx="10985207" cy="4826843"/>
          </a:xfrm>
        </p:spPr>
        <p:txBody>
          <a:bodyPr/>
          <a:lstStyle/>
          <a:p>
            <a:r>
              <a:rPr lang="en-US" altLang="zh-TW" dirty="0"/>
              <a:t>Krauss[5] shows that the techniques for finding stock pairs eligible for PTS can be classified into five approaches.</a:t>
            </a:r>
          </a:p>
          <a:p>
            <a:r>
              <a:rPr lang="en-US" altLang="zh-TW" dirty="0"/>
              <a:t>Rad et al.[6] and Huck and </a:t>
            </a:r>
            <a:r>
              <a:rPr lang="en-US" altLang="zh-TW" dirty="0" err="1"/>
              <a:t>Afawubo</a:t>
            </a:r>
            <a:r>
              <a:rPr lang="en-US" altLang="zh-TW" dirty="0"/>
              <a:t>[7] argue that co-integration approach is better than other approaches. </a:t>
            </a:r>
          </a:p>
          <a:p>
            <a:r>
              <a:rPr lang="en-US" altLang="zh-TW" dirty="0"/>
              <a:t>Our stock pair generation method is based on the </a:t>
            </a:r>
            <a:r>
              <a:rPr lang="en-US" altLang="zh-TW" b="1" dirty="0"/>
              <a:t>co-integration approach</a:t>
            </a:r>
            <a:r>
              <a:rPr lang="en-US" altLang="zh-TW" dirty="0"/>
              <a:t>.</a:t>
            </a:r>
          </a:p>
          <a:p>
            <a:r>
              <a:rPr lang="en-US" altLang="zh-TW" dirty="0"/>
              <a:t>In</a:t>
            </a:r>
            <a:r>
              <a:rPr lang="zh-TW" altLang="en-US" dirty="0"/>
              <a:t> </a:t>
            </a:r>
            <a:r>
              <a:rPr lang="en-US" altLang="zh-TW" dirty="0"/>
              <a:t>this</a:t>
            </a:r>
            <a:r>
              <a:rPr lang="zh-TW" altLang="en-US" dirty="0"/>
              <a:t> </a:t>
            </a:r>
            <a:r>
              <a:rPr lang="en-US" altLang="zh-TW" dirty="0"/>
              <a:t>paper,</a:t>
            </a:r>
            <a:r>
              <a:rPr lang="zh-TW" altLang="en-US" dirty="0"/>
              <a:t> </a:t>
            </a:r>
            <a:r>
              <a:rPr lang="en-US" altLang="zh-TW" dirty="0"/>
              <a:t>a business day</a:t>
            </a:r>
            <a:r>
              <a:rPr lang="zh-TW" altLang="en-US" dirty="0"/>
              <a:t> </a:t>
            </a:r>
            <a:r>
              <a:rPr lang="en-US" altLang="zh-TW" dirty="0"/>
              <a:t>is divided into a </a:t>
            </a:r>
            <a:r>
              <a:rPr lang="en-US" altLang="zh-TW" b="1" dirty="0"/>
              <a:t>formation period</a:t>
            </a:r>
            <a:r>
              <a:rPr lang="en-US" altLang="zh-TW" dirty="0"/>
              <a:t> and a </a:t>
            </a:r>
            <a:r>
              <a:rPr lang="en-US" altLang="zh-TW" b="1" dirty="0"/>
              <a:t>trading period</a:t>
            </a:r>
          </a:p>
          <a:p>
            <a:pPr lvl="1"/>
            <a:r>
              <a:rPr lang="en-US" altLang="zh-TW" b="1" dirty="0"/>
              <a:t>formation period</a:t>
            </a:r>
            <a:r>
              <a:rPr lang="en-US" altLang="zh-TW" dirty="0"/>
              <a:t>:</a:t>
            </a:r>
            <a:r>
              <a:rPr lang="zh-TW" altLang="en-US" dirty="0"/>
              <a:t> </a:t>
            </a:r>
            <a:r>
              <a:rPr lang="en-US" altLang="zh-TW" dirty="0"/>
              <a:t>find PTS-eligible stock pairs</a:t>
            </a:r>
          </a:p>
          <a:p>
            <a:pPr lvl="1"/>
            <a:r>
              <a:rPr lang="en-US" altLang="zh-TW" b="1" dirty="0"/>
              <a:t>trading</a:t>
            </a:r>
            <a:r>
              <a:rPr lang="zh-TW" altLang="en-US" b="1" dirty="0"/>
              <a:t> </a:t>
            </a:r>
            <a:r>
              <a:rPr lang="en-US" altLang="zh-TW" b="1" dirty="0"/>
              <a:t>period</a:t>
            </a:r>
            <a:r>
              <a:rPr lang="en-US" altLang="zh-TW" dirty="0"/>
              <a:t>:</a:t>
            </a:r>
            <a:r>
              <a:rPr lang="zh-TW" altLang="en-US" dirty="0"/>
              <a:t> </a:t>
            </a:r>
            <a:r>
              <a:rPr lang="en-US" altLang="zh-TW" dirty="0"/>
              <a:t>execute</a:t>
            </a:r>
            <a:r>
              <a:rPr lang="zh-TW" altLang="en-US" dirty="0"/>
              <a:t> </a:t>
            </a:r>
            <a:r>
              <a:rPr lang="en-US" altLang="zh-TW" dirty="0"/>
              <a:t>PTS</a:t>
            </a:r>
            <a:r>
              <a:rPr lang="zh-TW" altLang="en-US" dirty="0"/>
              <a:t> </a:t>
            </a:r>
            <a:r>
              <a:rPr lang="en-US" altLang="zh-TW" dirty="0"/>
              <a:t>in</a:t>
            </a:r>
            <a:r>
              <a:rPr lang="zh-TW" altLang="en-US" dirty="0"/>
              <a:t> </a:t>
            </a:r>
            <a:r>
              <a:rPr lang="en-US" altLang="zh-TW" dirty="0"/>
              <a:t>PTS-eligible stock pairs</a:t>
            </a:r>
          </a:p>
        </p:txBody>
      </p:sp>
      <p:sp>
        <p:nvSpPr>
          <p:cNvPr id="4" name="投影片編號版面配置區 3">
            <a:extLst>
              <a:ext uri="{FF2B5EF4-FFF2-40B4-BE49-F238E27FC236}">
                <a16:creationId xmlns:a16="http://schemas.microsoft.com/office/drawing/2014/main" id="{760AA361-9263-49C3-AEB1-E2F1220D1534}"/>
              </a:ext>
            </a:extLst>
          </p:cNvPr>
          <p:cNvSpPr>
            <a:spLocks noGrp="1"/>
          </p:cNvSpPr>
          <p:nvPr>
            <p:ph type="sldNum" sz="quarter" idx="12"/>
          </p:nvPr>
        </p:nvSpPr>
        <p:spPr/>
        <p:txBody>
          <a:bodyPr/>
          <a:lstStyle/>
          <a:p>
            <a:fld id="{69E2C020-7205-4C66-AF67-A446CC68F7FD}" type="slidenum">
              <a:rPr lang="zh-TW" altLang="en-US" smtClean="0"/>
              <a:pPr/>
              <a:t>3</a:t>
            </a:fld>
            <a:endParaRPr lang="zh-TW" altLang="en-US" dirty="0"/>
          </a:p>
        </p:txBody>
      </p:sp>
      <p:sp>
        <p:nvSpPr>
          <p:cNvPr id="7" name="內容版面配置區 4">
            <a:extLst>
              <a:ext uri="{FF2B5EF4-FFF2-40B4-BE49-F238E27FC236}">
                <a16:creationId xmlns:a16="http://schemas.microsoft.com/office/drawing/2014/main" id="{9398276C-EC4A-49B3-BC40-89EE2924277C}"/>
              </a:ext>
            </a:extLst>
          </p:cNvPr>
          <p:cNvSpPr>
            <a:spLocks noGrp="1"/>
          </p:cNvSpPr>
          <p:nvPr>
            <p:ph idx="13"/>
          </p:nvPr>
        </p:nvSpPr>
        <p:spPr>
          <a:xfrm>
            <a:off x="524213" y="6492538"/>
            <a:ext cx="10805776" cy="391465"/>
          </a:xfrm>
        </p:spPr>
        <p:txBody>
          <a:bodyPr>
            <a:noAutofit/>
          </a:bodyPr>
          <a:lstStyle/>
          <a:p>
            <a:pPr marL="0" indent="0">
              <a:lnSpc>
                <a:spcPct val="20000"/>
              </a:lnSpc>
              <a:spcBef>
                <a:spcPts val="700"/>
              </a:spcBef>
              <a:buNone/>
            </a:pPr>
            <a:r>
              <a:rPr lang="en-US" altLang="zh-TW" sz="700" dirty="0"/>
              <a:t>[5] C. Krauss, Statistical arbitrage pairs trading strategies: Review and outlook, Journal of Economic Surveys 31 (2017) 513–545</a:t>
            </a:r>
          </a:p>
          <a:p>
            <a:pPr marL="0" indent="0">
              <a:lnSpc>
                <a:spcPct val="20000"/>
              </a:lnSpc>
              <a:spcBef>
                <a:spcPts val="700"/>
              </a:spcBef>
              <a:buNone/>
            </a:pPr>
            <a:r>
              <a:rPr lang="en-US" altLang="zh-TW" sz="700" dirty="0"/>
              <a:t>[6] H. Rad, R. K. Y. Low, R. Faff, The profitability of pairs trading strategies: distance, cointegration and copula methods, Quantitative Finance 16 (2016)1541–1558.</a:t>
            </a:r>
          </a:p>
          <a:p>
            <a:pPr marL="0" indent="0">
              <a:lnSpc>
                <a:spcPct val="20000"/>
              </a:lnSpc>
              <a:spcBef>
                <a:spcPts val="700"/>
              </a:spcBef>
              <a:buNone/>
            </a:pPr>
            <a:r>
              <a:rPr lang="en-US" altLang="zh-TW" sz="700" dirty="0"/>
              <a:t>[7] N. Huck, K. </a:t>
            </a:r>
            <a:r>
              <a:rPr lang="en-US" altLang="zh-TW" sz="700" dirty="0" err="1"/>
              <a:t>Afawubo</a:t>
            </a:r>
            <a:r>
              <a:rPr lang="en-US" altLang="zh-TW" sz="700" dirty="0"/>
              <a:t>, Pairs trading and selection methods: is cointegration superior?, Applied Economics 47 (2015) 599–613.</a:t>
            </a:r>
            <a:endParaRPr lang="zh-TW" altLang="en-US" sz="700" dirty="0"/>
          </a:p>
        </p:txBody>
      </p:sp>
      <p:pic>
        <p:nvPicPr>
          <p:cNvPr id="9" name="音訊 8">
            <a:hlinkClick r:id="" action="ppaction://media"/>
            <a:extLst>
              <a:ext uri="{FF2B5EF4-FFF2-40B4-BE49-F238E27FC236}">
                <a16:creationId xmlns:a16="http://schemas.microsoft.com/office/drawing/2014/main" id="{9084D28B-FF98-48CC-8BCB-505594933D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912011183"/>
      </p:ext>
    </p:extLst>
  </p:cSld>
  <p:clrMapOvr>
    <a:masterClrMapping/>
  </p:clrMapOvr>
  <mc:AlternateContent xmlns:mc="http://schemas.openxmlformats.org/markup-compatibility/2006">
    <mc:Choice xmlns:p14="http://schemas.microsoft.com/office/powerpoint/2010/main" Requires="p14">
      <p:transition spd="slow" p14:dur="2000" advTm="37822"/>
    </mc:Choice>
    <mc:Fallback>
      <p:transition spd="slow" advTm="37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BA857F-31E0-4531-958B-B877C96299DF}"/>
              </a:ext>
            </a:extLst>
          </p:cNvPr>
          <p:cNvSpPr>
            <a:spLocks noGrp="1"/>
          </p:cNvSpPr>
          <p:nvPr>
            <p:ph type="title"/>
          </p:nvPr>
        </p:nvSpPr>
        <p:spPr/>
        <p:txBody>
          <a:bodyPr/>
          <a:lstStyle/>
          <a:p>
            <a:r>
              <a:rPr lang="en-US" altLang="zh-TW" dirty="0"/>
              <a:t>Literature Review - Statistical arbitrage PTS</a:t>
            </a:r>
            <a:endParaRPr lang="zh-TW" altLang="en-US" dirty="0"/>
          </a:p>
        </p:txBody>
      </p:sp>
      <p:sp>
        <p:nvSpPr>
          <p:cNvPr id="4" name="投影片編號版面配置區 3">
            <a:extLst>
              <a:ext uri="{FF2B5EF4-FFF2-40B4-BE49-F238E27FC236}">
                <a16:creationId xmlns:a16="http://schemas.microsoft.com/office/drawing/2014/main" id="{760AA361-9263-49C3-AEB1-E2F1220D1534}"/>
              </a:ext>
            </a:extLst>
          </p:cNvPr>
          <p:cNvSpPr>
            <a:spLocks noGrp="1"/>
          </p:cNvSpPr>
          <p:nvPr>
            <p:ph type="sldNum" sz="quarter" idx="12"/>
          </p:nvPr>
        </p:nvSpPr>
        <p:spPr/>
        <p:txBody>
          <a:bodyPr/>
          <a:lstStyle/>
          <a:p>
            <a:fld id="{69E2C020-7205-4C66-AF67-A446CC68F7FD}" type="slidenum">
              <a:rPr lang="zh-TW" altLang="en-US" smtClean="0"/>
              <a:pPr/>
              <a:t>4</a:t>
            </a:fld>
            <a:endParaRPr lang="zh-TW" altLang="en-US" dirty="0"/>
          </a:p>
        </p:txBody>
      </p:sp>
      <p:pic>
        <p:nvPicPr>
          <p:cNvPr id="8" name="圖片 7">
            <a:extLst>
              <a:ext uri="{FF2B5EF4-FFF2-40B4-BE49-F238E27FC236}">
                <a16:creationId xmlns:a16="http://schemas.microsoft.com/office/drawing/2014/main" id="{843A3F14-6CE0-42A2-907F-6B62B8C10812}"/>
              </a:ext>
            </a:extLst>
          </p:cNvPr>
          <p:cNvPicPr>
            <a:picLocks noChangeAspect="1"/>
          </p:cNvPicPr>
          <p:nvPr/>
        </p:nvPicPr>
        <p:blipFill>
          <a:blip r:embed="rId4"/>
          <a:stretch>
            <a:fillRect/>
          </a:stretch>
        </p:blipFill>
        <p:spPr>
          <a:xfrm>
            <a:off x="524213" y="1432268"/>
            <a:ext cx="6466864" cy="4282596"/>
          </a:xfrm>
          <a:prstGeom prst="rect">
            <a:avLst/>
          </a:prstGeom>
        </p:spPr>
      </p:pic>
      <p:sp>
        <p:nvSpPr>
          <p:cNvPr id="10" name="內容版面配置區 9">
            <a:extLst>
              <a:ext uri="{FF2B5EF4-FFF2-40B4-BE49-F238E27FC236}">
                <a16:creationId xmlns:a16="http://schemas.microsoft.com/office/drawing/2014/main" id="{E3B95F42-AA4C-4C0A-8371-21C598E1397A}"/>
              </a:ext>
            </a:extLst>
          </p:cNvPr>
          <p:cNvSpPr>
            <a:spLocks noGrp="1"/>
          </p:cNvSpPr>
          <p:nvPr>
            <p:ph idx="13"/>
          </p:nvPr>
        </p:nvSpPr>
        <p:spPr/>
        <p:txBody>
          <a:bodyPr/>
          <a:lstStyle/>
          <a:p>
            <a:endParaRPr lang="zh-TW" altLang="en-US" dirty="0"/>
          </a:p>
        </p:txBody>
      </p:sp>
      <p:sp>
        <p:nvSpPr>
          <p:cNvPr id="11" name="矩形 10">
            <a:extLst>
              <a:ext uri="{FF2B5EF4-FFF2-40B4-BE49-F238E27FC236}">
                <a16:creationId xmlns:a16="http://schemas.microsoft.com/office/drawing/2014/main" id="{5748D405-DA3E-490B-A159-B94A9E09797F}"/>
              </a:ext>
            </a:extLst>
          </p:cNvPr>
          <p:cNvSpPr/>
          <p:nvPr/>
        </p:nvSpPr>
        <p:spPr>
          <a:xfrm>
            <a:off x="1020357" y="5721346"/>
            <a:ext cx="5474576" cy="369332"/>
          </a:xfrm>
          <a:prstGeom prst="rect">
            <a:avLst/>
          </a:prstGeom>
        </p:spPr>
        <p:txBody>
          <a:bodyPr wrap="none">
            <a:spAutoFit/>
          </a:bodyPr>
          <a:lstStyle/>
          <a:p>
            <a:r>
              <a:rPr lang="en-US" altLang="zh-TW" dirty="0">
                <a:solidFill>
                  <a:srgbClr val="222222"/>
                </a:solidFill>
                <a:latin typeface="Noto Sans CJK TC Regular" panose="020B0500000000000000" pitchFamily="34" charset="-128"/>
                <a:ea typeface="Noto Sans CJK TC Regular" panose="020B0500000000000000" pitchFamily="34" charset="-128"/>
              </a:rPr>
              <a:t>Figure 1: Possible Scenarios in the Trading Period</a:t>
            </a:r>
            <a:endParaRPr lang="zh-TW" altLang="en-US" dirty="0">
              <a:solidFill>
                <a:srgbClr val="222222"/>
              </a:solidFill>
              <a:latin typeface="Noto Sans CJK TC Regular" panose="020B0500000000000000" pitchFamily="34" charset="-128"/>
              <a:ea typeface="Noto Sans CJK TC Regular" panose="020B0500000000000000" pitchFamily="34" charset="-128"/>
            </a:endParaRP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8A7F5580-084F-4BF9-9850-5215E0F2E35F}"/>
                  </a:ext>
                </a:extLst>
              </p:cNvPr>
              <p:cNvSpPr txBox="1"/>
              <p:nvPr/>
            </p:nvSpPr>
            <p:spPr>
              <a:xfrm>
                <a:off x="6991077" y="2346235"/>
                <a:ext cx="4518342" cy="2165529"/>
              </a:xfrm>
              <a:prstGeom prst="rect">
                <a:avLst/>
              </a:prstGeom>
              <a:noFill/>
            </p:spPr>
            <p:txBody>
              <a:bodyPr wrap="square" rtlCol="0">
                <a:spAutoFit/>
              </a:bodyPr>
              <a:lstStyle/>
              <a:p>
                <a:pPr>
                  <a:lnSpc>
                    <a:spcPct val="150000"/>
                  </a:lnSpc>
                </a:pPr>
                <a14:m>
                  <m:oMath xmlns:m="http://schemas.openxmlformats.org/officeDocument/2006/math">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𝑃</m:t>
                        </m:r>
                      </m:e>
                      <m:sup>
                        <m:r>
                          <a:rPr lang="en-US" altLang="zh-TW" b="0" i="1" smtClean="0">
                            <a:latin typeface="Cambria Math" panose="02040503050406030204" pitchFamily="18" charset="0"/>
                          </a:rPr>
                          <m:t>𝑖</m:t>
                        </m:r>
                      </m:sup>
                    </m:sSup>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𝑡</m:t>
                        </m:r>
                      </m:e>
                    </m:d>
                  </m:oMath>
                </a14:m>
                <a:r>
                  <a:rPr lang="en-US" altLang="zh-TW" b="0" dirty="0">
                    <a:latin typeface="Noto Sans CJK TC Regular" panose="020B0500000000000000" pitchFamily="34" charset="-128"/>
                    <a:ea typeface="Noto Sans CJK TC Regular" panose="020B0500000000000000" pitchFamily="34" charset="-128"/>
                  </a:rPr>
                  <a:t>: the sp</a:t>
                </a:r>
                <a:r>
                  <a:rPr lang="en-US" altLang="zh-TW" dirty="0">
                    <a:latin typeface="Noto Sans CJK TC Regular" panose="020B0500000000000000" pitchFamily="34" charset="-128"/>
                    <a:ea typeface="Noto Sans CJK TC Regular" panose="020B0500000000000000" pitchFamily="34" charset="-128"/>
                  </a:rPr>
                  <a:t>read of</a:t>
                </a:r>
                <a:r>
                  <a:rPr lang="en-US" altLang="zh-TW" b="0" dirty="0">
                    <a:latin typeface="Noto Sans CJK TC Regular" panose="020B0500000000000000" pitchFamily="34" charset="-128"/>
                    <a:ea typeface="Noto Sans CJK TC Regular" panose="020B0500000000000000" pitchFamily="34" charset="-128"/>
                  </a:rPr>
                  <a:t> </a:t>
                </a:r>
                <a14:m>
                  <m:oMath xmlns:m="http://schemas.openxmlformats.org/officeDocument/2006/math">
                    <m:r>
                      <a:rPr lang="en-US" altLang="zh-TW" b="0" i="1" dirty="0" smtClean="0">
                        <a:latin typeface="Cambria Math" panose="02040503050406030204" pitchFamily="18" charset="0"/>
                      </a:rPr>
                      <m:t>𝑖</m:t>
                    </m:r>
                  </m:oMath>
                </a14:m>
                <a:r>
                  <a:rPr lang="en-US" altLang="zh-TW" b="0" dirty="0">
                    <a:latin typeface="Noto Sans CJK TC Regular" panose="020B0500000000000000" pitchFamily="34" charset="-128"/>
                    <a:ea typeface="Noto Sans CJK TC Regular" panose="020B0500000000000000" pitchFamily="34" charset="-128"/>
                  </a:rPr>
                  <a:t>-</a:t>
                </a:r>
                <a:r>
                  <a:rPr lang="en-US" altLang="zh-TW" b="0" dirty="0" err="1">
                    <a:latin typeface="Noto Sans CJK TC Regular" panose="020B0500000000000000" pitchFamily="34" charset="-128"/>
                    <a:ea typeface="Noto Sans CJK TC Regular" panose="020B0500000000000000" pitchFamily="34" charset="-128"/>
                  </a:rPr>
                  <a:t>th</a:t>
                </a:r>
                <a:r>
                  <a:rPr lang="en-US" altLang="zh-TW" b="0" dirty="0">
                    <a:latin typeface="Noto Sans CJK TC Regular" panose="020B0500000000000000" pitchFamily="34" charset="-128"/>
                    <a:ea typeface="Noto Sans CJK TC Regular" panose="020B0500000000000000" pitchFamily="34" charset="-128"/>
                  </a:rPr>
                  <a:t> pair in time </a:t>
                </a:r>
                <a14:m>
                  <m:oMath xmlns:m="http://schemas.openxmlformats.org/officeDocument/2006/math">
                    <m:r>
                      <a:rPr lang="en-US" altLang="zh-TW" b="0" i="1" dirty="0" smtClean="0">
                        <a:latin typeface="Cambria Math" panose="02040503050406030204" pitchFamily="18" charset="0"/>
                      </a:rPr>
                      <m:t>𝑡</m:t>
                    </m:r>
                    <m:r>
                      <a:rPr lang="en-US" altLang="zh-TW" b="0" i="1" dirty="0" smtClean="0">
                        <a:latin typeface="Cambria Math" panose="02040503050406030204" pitchFamily="18" charset="0"/>
                      </a:rPr>
                      <m:t> </m:t>
                    </m:r>
                  </m:oMath>
                </a14:m>
                <a:endParaRPr lang="en-US" altLang="zh-TW" b="0" dirty="0">
                  <a:latin typeface="Noto Sans CJK TC Regular" panose="020B0500000000000000" pitchFamily="34" charset="-128"/>
                  <a:ea typeface="Noto Sans CJK TC Regular" panose="020B0500000000000000" pitchFamily="34" charset="-128"/>
                </a:endParaRPr>
              </a:p>
              <a:p>
                <a:pPr>
                  <a:lnSpc>
                    <a:spcPct val="150000"/>
                  </a:lnSpc>
                </a:pPr>
                <a14:m>
                  <m:oMath xmlns:m="http://schemas.openxmlformats.org/officeDocument/2006/math">
                    <m:r>
                      <a:rPr lang="en-US" altLang="zh-TW" b="0" i="1" smtClean="0">
                        <a:latin typeface="Cambria Math" panose="02040503050406030204" pitchFamily="18" charset="0"/>
                      </a:rPr>
                      <m:t>𝐸</m:t>
                    </m:r>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𝑃</m:t>
                        </m:r>
                      </m:e>
                      <m:sup>
                        <m:r>
                          <a:rPr lang="en-US" altLang="zh-TW" b="0" i="1" smtClean="0">
                            <a:latin typeface="Cambria Math" panose="02040503050406030204" pitchFamily="18" charset="0"/>
                          </a:rPr>
                          <m:t>𝑖</m:t>
                        </m:r>
                      </m:sup>
                    </m:sSup>
                    <m:r>
                      <a:rPr lang="en-US" altLang="zh-TW" b="0" i="1" smtClean="0">
                        <a:latin typeface="Cambria Math" panose="02040503050406030204" pitchFamily="18" charset="0"/>
                      </a:rPr>
                      <m:t>(</m:t>
                    </m:r>
                    <m:r>
                      <a:rPr lang="en-US" altLang="zh-TW" b="0" i="1" smtClean="0">
                        <a:latin typeface="Cambria Math" panose="02040503050406030204" pitchFamily="18" charset="0"/>
                      </a:rPr>
                      <m:t>𝑡</m:t>
                    </m:r>
                    <m:r>
                      <a:rPr lang="en-US" altLang="zh-TW" b="0" i="1" smtClean="0">
                        <a:latin typeface="Cambria Math" panose="02040503050406030204" pitchFamily="18" charset="0"/>
                      </a:rPr>
                      <m:t>))</m:t>
                    </m:r>
                  </m:oMath>
                </a14:m>
                <a:r>
                  <a:rPr lang="en-US" altLang="zh-TW" b="0" dirty="0">
                    <a:latin typeface="Noto Sans CJK TC Regular" panose="020B0500000000000000" pitchFamily="34" charset="-128"/>
                    <a:ea typeface="Noto Sans CJK TC Regular" panose="020B0500000000000000" pitchFamily="34" charset="-128"/>
                  </a:rPr>
                  <a:t>: the mean of the spread</a:t>
                </a:r>
              </a:p>
              <a:p>
                <a:pPr>
                  <a:lnSpc>
                    <a:spcPct val="150000"/>
                  </a:lnSpc>
                </a:pPr>
                <a14:m>
                  <m:oMath xmlns:m="http://schemas.openxmlformats.org/officeDocument/2006/math">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𝜎</m:t>
                        </m:r>
                      </m:e>
                      <m:sup>
                        <m:r>
                          <a:rPr lang="en-US" altLang="zh-TW" b="0" i="1" smtClean="0">
                            <a:latin typeface="Cambria Math" panose="02040503050406030204" pitchFamily="18" charset="0"/>
                          </a:rPr>
                          <m:t>𝑖</m:t>
                        </m:r>
                      </m:sup>
                    </m:sSup>
                  </m:oMath>
                </a14:m>
                <a:r>
                  <a:rPr lang="en-US" altLang="zh-TW" b="0" dirty="0">
                    <a:latin typeface="Noto Sans CJK TC Regular" panose="020B0500000000000000" pitchFamily="34" charset="-128"/>
                    <a:ea typeface="Noto Sans CJK TC Regular" panose="020B0500000000000000" pitchFamily="34" charset="-128"/>
                  </a:rPr>
                  <a:t>: the </a:t>
                </a:r>
                <a:r>
                  <a:rPr lang="en-US" altLang="zh-TW" dirty="0">
                    <a:latin typeface="Noto Sans CJK TC Regular" panose="020B0500000000000000" pitchFamily="34" charset="-128"/>
                    <a:ea typeface="Noto Sans CJK TC Regular" panose="020B0500000000000000" pitchFamily="34" charset="-128"/>
                  </a:rPr>
                  <a:t>standard derivation of the spread</a:t>
                </a:r>
                <a:endParaRPr lang="en-US" altLang="zh-TW" b="0" dirty="0">
                  <a:latin typeface="Noto Sans CJK TC Regular" panose="020B0500000000000000" pitchFamily="34" charset="-128"/>
                  <a:ea typeface="Noto Sans CJK TC Regular" panose="020B0500000000000000" pitchFamily="34" charset="-128"/>
                </a:endParaRPr>
              </a:p>
              <a:p>
                <a:pPr>
                  <a:lnSpc>
                    <a:spcPct val="150000"/>
                  </a:lnSpc>
                </a:pPr>
                <a14:m>
                  <m:oMath xmlns:m="http://schemas.openxmlformats.org/officeDocument/2006/math">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𝜉</m:t>
                        </m:r>
                      </m:e>
                      <m:sub>
                        <m:r>
                          <a:rPr lang="en-US" altLang="zh-TW" b="0" i="1" smtClean="0">
                            <a:latin typeface="Cambria Math" panose="02040503050406030204" pitchFamily="18" charset="0"/>
                          </a:rPr>
                          <m:t>𝑂</m:t>
                        </m:r>
                      </m:sub>
                      <m:sup>
                        <m:r>
                          <a:rPr lang="en-US" altLang="zh-TW" b="0" i="1" smtClean="0">
                            <a:latin typeface="Cambria Math" panose="02040503050406030204" pitchFamily="18" charset="0"/>
                          </a:rPr>
                          <m:t>′</m:t>
                        </m:r>
                      </m:sup>
                    </m:sSubSup>
                  </m:oMath>
                </a14:m>
                <a:r>
                  <a:rPr lang="en-US" altLang="zh-TW" b="0" dirty="0">
                    <a:latin typeface="Noto Sans CJK TC Regular" panose="020B0500000000000000" pitchFamily="34" charset="-128"/>
                    <a:ea typeface="Noto Sans CJK TC Regular" panose="020B0500000000000000" pitchFamily="34" charset="-128"/>
                  </a:rPr>
                  <a:t>: the </a:t>
                </a:r>
                <a:r>
                  <a:rPr lang="en-US" altLang="zh-TW" dirty="0">
                    <a:latin typeface="Noto Sans CJK TC Regular" panose="020B0500000000000000" pitchFamily="34" charset="-128"/>
                    <a:ea typeface="Noto Sans CJK TC Regular" panose="020B0500000000000000" pitchFamily="34" charset="-128"/>
                  </a:rPr>
                  <a:t>scalar of the </a:t>
                </a:r>
                <a:r>
                  <a:rPr lang="en-US" altLang="zh-TW" b="0" dirty="0">
                    <a:latin typeface="Noto Sans CJK TC Regular" panose="020B0500000000000000" pitchFamily="34" charset="-128"/>
                    <a:ea typeface="Noto Sans CJK TC Regular" panose="020B0500000000000000" pitchFamily="34" charset="-128"/>
                  </a:rPr>
                  <a:t>open threshold</a:t>
                </a:r>
              </a:p>
              <a:p>
                <a:pPr>
                  <a:lnSpc>
                    <a:spcPct val="150000"/>
                  </a:lnSpc>
                </a:pPr>
                <a14:m>
                  <m:oMath xmlns:m="http://schemas.openxmlformats.org/officeDocument/2006/math">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𝜉</m:t>
                        </m:r>
                      </m:e>
                      <m:sub>
                        <m:r>
                          <a:rPr lang="en-US" altLang="zh-TW" b="0" i="1" smtClean="0">
                            <a:latin typeface="Cambria Math" panose="02040503050406030204" pitchFamily="18" charset="0"/>
                          </a:rPr>
                          <m:t>𝑆</m:t>
                        </m:r>
                      </m:sub>
                      <m:sup>
                        <m:r>
                          <a:rPr lang="en-US" altLang="zh-TW" b="0" i="1" smtClean="0">
                            <a:latin typeface="Cambria Math" panose="02040503050406030204" pitchFamily="18" charset="0"/>
                          </a:rPr>
                          <m:t>′</m:t>
                        </m:r>
                      </m:sup>
                    </m:sSubSup>
                  </m:oMath>
                </a14:m>
                <a:r>
                  <a:rPr lang="en-US" altLang="zh-TW" b="0" dirty="0">
                    <a:latin typeface="Noto Sans CJK TC Regular" panose="020B0500000000000000" pitchFamily="34" charset="-128"/>
                    <a:ea typeface="Noto Sans CJK TC Regular" panose="020B0500000000000000" pitchFamily="34" charset="-128"/>
                  </a:rPr>
                  <a:t>: the </a:t>
                </a:r>
                <a:r>
                  <a:rPr lang="en-US" altLang="zh-TW" dirty="0">
                    <a:latin typeface="Noto Sans CJK TC Regular" panose="020B0500000000000000" pitchFamily="34" charset="-128"/>
                    <a:ea typeface="Noto Sans CJK TC Regular" panose="020B0500000000000000" pitchFamily="34" charset="-128"/>
                  </a:rPr>
                  <a:t>scalar of the </a:t>
                </a:r>
                <a:r>
                  <a:rPr lang="en-US" altLang="zh-TW" b="0" dirty="0">
                    <a:latin typeface="Noto Sans CJK TC Regular" panose="020B0500000000000000" pitchFamily="34" charset="-128"/>
                    <a:ea typeface="Noto Sans CJK TC Regular" panose="020B0500000000000000" pitchFamily="34" charset="-128"/>
                  </a:rPr>
                  <a:t>stop-loss threshold</a:t>
                </a:r>
              </a:p>
            </p:txBody>
          </p:sp>
        </mc:Choice>
        <mc:Fallback xmlns="">
          <p:sp>
            <p:nvSpPr>
              <p:cNvPr id="12" name="文字方塊 11">
                <a:extLst>
                  <a:ext uri="{FF2B5EF4-FFF2-40B4-BE49-F238E27FC236}">
                    <a16:creationId xmlns:a16="http://schemas.microsoft.com/office/drawing/2014/main" id="{8A7F5580-084F-4BF9-9850-5215E0F2E35F}"/>
                  </a:ext>
                </a:extLst>
              </p:cNvPr>
              <p:cNvSpPr txBox="1">
                <a:spLocks noRot="1" noChangeAspect="1" noMove="1" noResize="1" noEditPoints="1" noAdjustHandles="1" noChangeArrowheads="1" noChangeShapeType="1" noTextEdit="1"/>
              </p:cNvSpPr>
              <p:nvPr/>
            </p:nvSpPr>
            <p:spPr>
              <a:xfrm>
                <a:off x="6991077" y="2346235"/>
                <a:ext cx="4518342" cy="2165529"/>
              </a:xfrm>
              <a:prstGeom prst="rect">
                <a:avLst/>
              </a:prstGeom>
              <a:blipFill>
                <a:blip r:embed="rId5"/>
                <a:stretch>
                  <a:fillRect l="-405" r="-540" b="-3662"/>
                </a:stretch>
              </a:blipFill>
            </p:spPr>
            <p:txBody>
              <a:bodyPr/>
              <a:lstStyle/>
              <a:p>
                <a:r>
                  <a:rPr lang="zh-TW" altLang="en-US">
                    <a:noFill/>
                  </a:rPr>
                  <a:t> </a:t>
                </a:r>
              </a:p>
            </p:txBody>
          </p:sp>
        </mc:Fallback>
      </mc:AlternateContent>
      <p:pic>
        <p:nvPicPr>
          <p:cNvPr id="6" name="音訊 5">
            <a:hlinkClick r:id="" action="ppaction://media"/>
            <a:extLst>
              <a:ext uri="{FF2B5EF4-FFF2-40B4-BE49-F238E27FC236}">
                <a16:creationId xmlns:a16="http://schemas.microsoft.com/office/drawing/2014/main" id="{92A43D3C-3E6A-4A39-B824-3286B98316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438761203"/>
      </p:ext>
    </p:extLst>
  </p:cSld>
  <p:clrMapOvr>
    <a:masterClrMapping/>
  </p:clrMapOvr>
  <mc:AlternateContent xmlns:mc="http://schemas.openxmlformats.org/markup-compatibility/2006">
    <mc:Choice xmlns:p14="http://schemas.microsoft.com/office/powerpoint/2010/main" Requires="p14">
      <p:transition spd="slow" p14:dur="2000" advTm="86071"/>
    </mc:Choice>
    <mc:Fallback>
      <p:transition spd="slow" advTm="86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9340E2-5032-4192-90F6-6486A7B32B9B}"/>
              </a:ext>
            </a:extLst>
          </p:cNvPr>
          <p:cNvSpPr>
            <a:spLocks noGrp="1"/>
          </p:cNvSpPr>
          <p:nvPr>
            <p:ph type="title"/>
          </p:nvPr>
        </p:nvSpPr>
        <p:spPr/>
        <p:txBody>
          <a:bodyPr/>
          <a:lstStyle/>
          <a:p>
            <a:r>
              <a:rPr lang="en-US" altLang="zh-TW" dirty="0"/>
              <a:t>Literature Review - Reinforcement Learning</a:t>
            </a:r>
            <a:endParaRPr lang="zh-TW" altLang="en-US" dirty="0"/>
          </a:p>
        </p:txBody>
      </p:sp>
      <p:sp>
        <p:nvSpPr>
          <p:cNvPr id="3" name="內容版面配置區 2">
            <a:extLst>
              <a:ext uri="{FF2B5EF4-FFF2-40B4-BE49-F238E27FC236}">
                <a16:creationId xmlns:a16="http://schemas.microsoft.com/office/drawing/2014/main" id="{6031D250-5FD3-42A4-9137-BF4D5DFC3A63}"/>
              </a:ext>
            </a:extLst>
          </p:cNvPr>
          <p:cNvSpPr>
            <a:spLocks noGrp="1"/>
          </p:cNvSpPr>
          <p:nvPr>
            <p:ph idx="1"/>
          </p:nvPr>
        </p:nvSpPr>
        <p:spPr/>
        <p:txBody>
          <a:bodyPr>
            <a:normAutofit/>
          </a:bodyPr>
          <a:lstStyle/>
          <a:p>
            <a:r>
              <a:rPr lang="en-US" altLang="zh-TW" dirty="0" err="1"/>
              <a:t>Fallahpour</a:t>
            </a:r>
            <a:r>
              <a:rPr lang="en-US" altLang="zh-TW" dirty="0"/>
              <a:t> et al.[2]:</a:t>
            </a:r>
          </a:p>
          <a:p>
            <a:pPr lvl="1"/>
            <a:r>
              <a:rPr lang="en-US" altLang="zh-TW" dirty="0"/>
              <a:t>Enumerate 39 actions (i.e.,39 combinations of open and stop-loss thresholds).</a:t>
            </a:r>
          </a:p>
          <a:p>
            <a:pPr lvl="1"/>
            <a:r>
              <a:rPr lang="en-US" altLang="zh-TW" dirty="0"/>
              <a:t>Reduce the threshold selection problem to a multi-armed bandit problem solved using a single-state RL model.</a:t>
            </a:r>
          </a:p>
          <a:p>
            <a:r>
              <a:rPr lang="en-US" altLang="zh-TW" dirty="0"/>
              <a:t>Kim and Kim[3]:</a:t>
            </a:r>
          </a:p>
          <a:p>
            <a:pPr lvl="1"/>
            <a:r>
              <a:rPr lang="en-US" altLang="zh-TW" dirty="0"/>
              <a:t>Heuristically set 6 overly simplistic actions.</a:t>
            </a:r>
          </a:p>
          <a:p>
            <a:pPr lvl="1"/>
            <a:r>
              <a:rPr lang="en-US" altLang="zh-TW" dirty="0"/>
              <a:t>Use a deep Q-network(DQN), which outperforms </a:t>
            </a:r>
            <a:r>
              <a:rPr lang="en-US" altLang="zh-TW" dirty="0" err="1"/>
              <a:t>Fallahpour</a:t>
            </a:r>
            <a:r>
              <a:rPr lang="en-US" altLang="zh-TW" dirty="0"/>
              <a:t> et al.[2]'s model.</a:t>
            </a:r>
          </a:p>
          <a:p>
            <a:pPr lvl="1"/>
            <a:r>
              <a:rPr lang="en-US" altLang="zh-TW" dirty="0"/>
              <a:t>Train each PTS-eligible stock pair with a DQN, which necessitates a large number of DQNs.</a:t>
            </a:r>
          </a:p>
        </p:txBody>
      </p:sp>
      <p:sp>
        <p:nvSpPr>
          <p:cNvPr id="4" name="投影片編號版面配置區 3">
            <a:extLst>
              <a:ext uri="{FF2B5EF4-FFF2-40B4-BE49-F238E27FC236}">
                <a16:creationId xmlns:a16="http://schemas.microsoft.com/office/drawing/2014/main" id="{A8814CDB-CD34-43EB-96F5-3D26E540B988}"/>
              </a:ext>
            </a:extLst>
          </p:cNvPr>
          <p:cNvSpPr>
            <a:spLocks noGrp="1"/>
          </p:cNvSpPr>
          <p:nvPr>
            <p:ph type="sldNum" sz="quarter" idx="12"/>
          </p:nvPr>
        </p:nvSpPr>
        <p:spPr/>
        <p:txBody>
          <a:bodyPr/>
          <a:lstStyle/>
          <a:p>
            <a:fld id="{69E2C020-7205-4C66-AF67-A446CC68F7FD}" type="slidenum">
              <a:rPr lang="zh-TW" altLang="en-US" smtClean="0"/>
              <a:pPr/>
              <a:t>5</a:t>
            </a:fld>
            <a:endParaRPr lang="zh-TW" altLang="en-US" dirty="0"/>
          </a:p>
        </p:txBody>
      </p:sp>
      <p:sp>
        <p:nvSpPr>
          <p:cNvPr id="6" name="內容版面配置區 4">
            <a:extLst>
              <a:ext uri="{FF2B5EF4-FFF2-40B4-BE49-F238E27FC236}">
                <a16:creationId xmlns:a16="http://schemas.microsoft.com/office/drawing/2014/main" id="{C82016A2-BA2B-47C2-8A44-C2E9346FD33C}"/>
              </a:ext>
            </a:extLst>
          </p:cNvPr>
          <p:cNvSpPr>
            <a:spLocks noGrp="1"/>
          </p:cNvSpPr>
          <p:nvPr>
            <p:ph idx="13"/>
          </p:nvPr>
        </p:nvSpPr>
        <p:spPr>
          <a:xfrm>
            <a:off x="524213" y="6492538"/>
            <a:ext cx="10805776" cy="391465"/>
          </a:xfrm>
        </p:spPr>
        <p:txBody>
          <a:bodyPr>
            <a:noAutofit/>
          </a:bodyPr>
          <a:lstStyle/>
          <a:p>
            <a:pPr marL="0" indent="0">
              <a:lnSpc>
                <a:spcPct val="20000"/>
              </a:lnSpc>
              <a:spcBef>
                <a:spcPts val="700"/>
              </a:spcBef>
              <a:buNone/>
            </a:pPr>
            <a:r>
              <a:rPr lang="en-US" altLang="zh-TW" sz="700" dirty="0"/>
              <a:t>[2]</a:t>
            </a:r>
            <a:r>
              <a:rPr lang="en-US" altLang="zh-TW" dirty="0"/>
              <a:t> S. </a:t>
            </a:r>
            <a:r>
              <a:rPr lang="en-US" altLang="zh-TW" dirty="0" err="1"/>
              <a:t>Fallahpour</a:t>
            </a:r>
            <a:r>
              <a:rPr lang="en-US" altLang="zh-TW" dirty="0"/>
              <a:t>, H. </a:t>
            </a:r>
            <a:r>
              <a:rPr lang="en-US" altLang="zh-TW" dirty="0" err="1"/>
              <a:t>Hakimian</a:t>
            </a:r>
            <a:r>
              <a:rPr lang="en-US" altLang="zh-TW" dirty="0"/>
              <a:t>, K. Taheri, E. </a:t>
            </a:r>
            <a:r>
              <a:rPr lang="en-US" altLang="zh-TW" dirty="0" err="1"/>
              <a:t>Ramezanifar</a:t>
            </a:r>
            <a:r>
              <a:rPr lang="en-US" altLang="zh-TW" dirty="0"/>
              <a:t>, Pairs trading strategy optimization using the reinforcement learning method: a cointegration approach, Soft Computing 20 (2016) 5051–50</a:t>
            </a:r>
          </a:p>
          <a:p>
            <a:pPr marL="0" indent="0">
              <a:lnSpc>
                <a:spcPct val="20000"/>
              </a:lnSpc>
              <a:spcBef>
                <a:spcPts val="700"/>
              </a:spcBef>
              <a:buNone/>
            </a:pPr>
            <a:r>
              <a:rPr lang="en-US" altLang="zh-TW" sz="700" dirty="0"/>
              <a:t>[3]</a:t>
            </a:r>
            <a:r>
              <a:rPr lang="en-US" altLang="zh-TW" dirty="0"/>
              <a:t> T. Kim, H. Y. Kim, Optimizing the pairs-trading strategy using deep reinforcement learning with trading and stop-loss boundaries, Complexity 2019(2019) 1–20</a:t>
            </a:r>
            <a:endParaRPr lang="zh-TW" altLang="en-US" sz="700" dirty="0"/>
          </a:p>
        </p:txBody>
      </p:sp>
      <p:pic>
        <p:nvPicPr>
          <p:cNvPr id="7" name="音訊 6">
            <a:hlinkClick r:id="" action="ppaction://media"/>
            <a:extLst>
              <a:ext uri="{FF2B5EF4-FFF2-40B4-BE49-F238E27FC236}">
                <a16:creationId xmlns:a16="http://schemas.microsoft.com/office/drawing/2014/main" id="{AB97B644-8F2E-4561-A1D7-348B34923A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215783808"/>
      </p:ext>
    </p:extLst>
  </p:cSld>
  <p:clrMapOvr>
    <a:masterClrMapping/>
  </p:clrMapOvr>
  <mc:AlternateContent xmlns:mc="http://schemas.openxmlformats.org/markup-compatibility/2006">
    <mc:Choice xmlns:p14="http://schemas.microsoft.com/office/powerpoint/2010/main" Requires="p14">
      <p:transition spd="slow" p14:dur="2000" advTm="38039"/>
    </mc:Choice>
    <mc:Fallback>
      <p:transition spd="slow" advTm="38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5F12A6-707D-40A8-A3F9-DE9F6A558D27}"/>
              </a:ext>
            </a:extLst>
          </p:cNvPr>
          <p:cNvSpPr>
            <a:spLocks noGrp="1"/>
          </p:cNvSpPr>
          <p:nvPr>
            <p:ph type="title"/>
          </p:nvPr>
        </p:nvSpPr>
        <p:spPr/>
        <p:txBody>
          <a:bodyPr>
            <a:normAutofit fontScale="90000"/>
          </a:bodyPr>
          <a:lstStyle/>
          <a:p>
            <a:r>
              <a:rPr lang="en-US" altLang="zh-TW" dirty="0"/>
              <a:t>Failure of Naive Regression-based Deep Learning</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E2E01A97-CAC1-458B-AAFB-596935D54D28}"/>
                  </a:ext>
                </a:extLst>
              </p:cNvPr>
              <p:cNvSpPr>
                <a:spLocks noGrp="1"/>
              </p:cNvSpPr>
              <p:nvPr>
                <p:ph idx="1"/>
              </p:nvPr>
            </p:nvSpPr>
            <p:spPr/>
            <p:txBody>
              <a:bodyPr/>
              <a:lstStyle/>
              <a:p>
                <a:r>
                  <a:rPr lang="en-US" altLang="zh-TW" dirty="0"/>
                  <a:t>Both open and stop-loss</a:t>
                </a:r>
                <a:r>
                  <a:rPr lang="zh-TW" altLang="en-US" dirty="0"/>
                  <a:t> </a:t>
                </a:r>
                <a:r>
                  <a:rPr lang="en-US" altLang="zh-TW" dirty="0"/>
                  <a:t>thresholds are positive real numbers.</a:t>
                </a:r>
              </a:p>
              <a:p>
                <a:pPr lvl="1"/>
                <a:r>
                  <a:rPr lang="en-US" altLang="zh-TW" dirty="0"/>
                  <a:t>predict</a:t>
                </a:r>
                <a:r>
                  <a:rPr lang="zh-TW" altLang="en-US" dirty="0"/>
                  <a:t> </a:t>
                </a:r>
                <a:r>
                  <a:rPr lang="en-US" altLang="zh-TW" dirty="0"/>
                  <a:t>(</a:t>
                </a:r>
                <a14:m>
                  <m:oMath xmlns:m="http://schemas.openxmlformats.org/officeDocument/2006/math">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𝜉</m:t>
                        </m:r>
                      </m:e>
                      <m:sub>
                        <m:r>
                          <a:rPr lang="en-US" altLang="zh-TW" b="0" i="1" smtClean="0">
                            <a:latin typeface="Cambria Math" panose="02040503050406030204" pitchFamily="18" charset="0"/>
                          </a:rPr>
                          <m:t>𝑂</m:t>
                        </m:r>
                      </m:sub>
                      <m:sup>
                        <m:r>
                          <a:rPr lang="en-US" altLang="zh-TW" b="0" i="1" smtClean="0">
                            <a:latin typeface="Cambria Math" panose="02040503050406030204" pitchFamily="18" charset="0"/>
                          </a:rPr>
                          <m:t>′</m:t>
                        </m:r>
                      </m:sup>
                    </m:sSubSup>
                  </m:oMath>
                </a14:m>
                <a:r>
                  <a:rPr lang="en-US" altLang="zh-TW" dirty="0"/>
                  <a:t>,</a:t>
                </a:r>
                <a:r>
                  <a:rPr lang="zh-TW" altLang="en-US" dirty="0"/>
                  <a:t> </a:t>
                </a:r>
                <a14:m>
                  <m:oMath xmlns:m="http://schemas.openxmlformats.org/officeDocument/2006/math">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𝜉</m:t>
                        </m:r>
                      </m:e>
                      <m:sub>
                        <m:r>
                          <m:rPr>
                            <m:sty m:val="p"/>
                          </m:rPr>
                          <a:rPr lang="en-US" altLang="zh-TW" i="1">
                            <a:latin typeface="Cambria Math" panose="02040503050406030204" pitchFamily="18" charset="0"/>
                          </a:rPr>
                          <m:t>S</m:t>
                        </m:r>
                      </m:sub>
                      <m:sup>
                        <m:r>
                          <a:rPr lang="en-US" altLang="zh-TW" b="0" i="1" smtClean="0">
                            <a:latin typeface="Cambria Math" panose="02040503050406030204" pitchFamily="18" charset="0"/>
                          </a:rPr>
                          <m:t>′</m:t>
                        </m:r>
                      </m:sup>
                    </m:sSubSup>
                  </m:oMath>
                </a14:m>
                <a:r>
                  <a:rPr lang="en-US" altLang="zh-TW" dirty="0"/>
                  <a:t>)</a:t>
                </a:r>
                <a:r>
                  <a:rPr lang="zh-TW" altLang="en-US" dirty="0"/>
                  <a:t> </a:t>
                </a:r>
                <a:r>
                  <a:rPr lang="en-US" altLang="zh-TW" dirty="0"/>
                  <a:t>by adopting</a:t>
                </a:r>
                <a:r>
                  <a:rPr lang="zh-TW" altLang="en-US" dirty="0"/>
                  <a:t> </a:t>
                </a:r>
                <a:r>
                  <a:rPr lang="en-US" altLang="zh-TW" dirty="0"/>
                  <a:t>a</a:t>
                </a:r>
                <a:r>
                  <a:rPr lang="zh-TW" altLang="en-US" dirty="0"/>
                  <a:t> </a:t>
                </a:r>
                <a:r>
                  <a:rPr lang="en-US" altLang="zh-TW" dirty="0"/>
                  <a:t>regression-based deep neural network (RDNN)</a:t>
                </a:r>
                <a:r>
                  <a:rPr lang="zh-TW" altLang="en-US" dirty="0"/>
                  <a:t> </a:t>
                </a:r>
                <a:r>
                  <a:rPr lang="en-US" altLang="zh-TW" dirty="0"/>
                  <a:t>directly.</a:t>
                </a:r>
              </a:p>
              <a:p>
                <a:r>
                  <a:rPr lang="en-US" altLang="zh-TW" dirty="0"/>
                  <a:t>The training</a:t>
                </a:r>
                <a:r>
                  <a:rPr lang="zh-TW" altLang="en-US" dirty="0"/>
                  <a:t> </a:t>
                </a:r>
                <a:r>
                  <a:rPr lang="en-US" altLang="zh-TW" dirty="0"/>
                  <a:t>loss does not converge as training proceeds, which shows that RDNN does not capture</a:t>
                </a:r>
                <a:r>
                  <a:rPr lang="zh-TW" altLang="en-US" dirty="0"/>
                  <a:t> </a:t>
                </a:r>
                <a:r>
                  <a:rPr lang="en-US" altLang="zh-TW" dirty="0"/>
                  <a:t>discontinuous relationships.</a:t>
                </a:r>
              </a:p>
            </p:txBody>
          </p:sp>
        </mc:Choice>
        <mc:Fallback xmlns="">
          <p:sp>
            <p:nvSpPr>
              <p:cNvPr id="3" name="內容版面配置區 2">
                <a:extLst>
                  <a:ext uri="{FF2B5EF4-FFF2-40B4-BE49-F238E27FC236}">
                    <a16:creationId xmlns:a16="http://schemas.microsoft.com/office/drawing/2014/main" id="{E2E01A97-CAC1-458B-AAFB-596935D54D28}"/>
                  </a:ext>
                </a:extLst>
              </p:cNvPr>
              <p:cNvSpPr>
                <a:spLocks noGrp="1" noRot="1" noChangeAspect="1" noMove="1" noResize="1" noEditPoints="1" noAdjustHandles="1" noChangeArrowheads="1" noChangeShapeType="1" noTextEdit="1"/>
              </p:cNvSpPr>
              <p:nvPr>
                <p:ph idx="1"/>
              </p:nvPr>
            </p:nvSpPr>
            <p:spPr>
              <a:blipFill>
                <a:blip r:embed="rId4"/>
                <a:stretch>
                  <a:fillRect l="-499"/>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011578AE-9BEF-4535-952E-26F49524006B}"/>
              </a:ext>
            </a:extLst>
          </p:cNvPr>
          <p:cNvSpPr>
            <a:spLocks noGrp="1"/>
          </p:cNvSpPr>
          <p:nvPr>
            <p:ph type="sldNum" sz="quarter" idx="12"/>
          </p:nvPr>
        </p:nvSpPr>
        <p:spPr/>
        <p:txBody>
          <a:bodyPr/>
          <a:lstStyle/>
          <a:p>
            <a:fld id="{69E2C020-7205-4C66-AF67-A446CC68F7FD}" type="slidenum">
              <a:rPr lang="zh-TW" altLang="en-US" smtClean="0"/>
              <a:pPr/>
              <a:t>6</a:t>
            </a:fld>
            <a:endParaRPr lang="zh-TW" altLang="en-US" dirty="0"/>
          </a:p>
        </p:txBody>
      </p:sp>
      <p:sp>
        <p:nvSpPr>
          <p:cNvPr id="5" name="內容版面配置區 4">
            <a:extLst>
              <a:ext uri="{FF2B5EF4-FFF2-40B4-BE49-F238E27FC236}">
                <a16:creationId xmlns:a16="http://schemas.microsoft.com/office/drawing/2014/main" id="{3C65D3D8-9610-43A6-A655-D4337BCBBCDE}"/>
              </a:ext>
            </a:extLst>
          </p:cNvPr>
          <p:cNvSpPr>
            <a:spLocks noGrp="1"/>
          </p:cNvSpPr>
          <p:nvPr>
            <p:ph idx="13"/>
          </p:nvPr>
        </p:nvSpPr>
        <p:spPr/>
        <p:txBody>
          <a:bodyPr/>
          <a:lstStyle/>
          <a:p>
            <a:endParaRPr lang="zh-TW" altLang="en-US"/>
          </a:p>
        </p:txBody>
      </p:sp>
      <p:pic>
        <p:nvPicPr>
          <p:cNvPr id="6" name="圖片 5">
            <a:extLst>
              <a:ext uri="{FF2B5EF4-FFF2-40B4-BE49-F238E27FC236}">
                <a16:creationId xmlns:a16="http://schemas.microsoft.com/office/drawing/2014/main" id="{26122D2A-1F5F-49BC-B6EB-180EB1C5F998}"/>
              </a:ext>
            </a:extLst>
          </p:cNvPr>
          <p:cNvPicPr>
            <a:picLocks noChangeAspect="1"/>
          </p:cNvPicPr>
          <p:nvPr/>
        </p:nvPicPr>
        <p:blipFill>
          <a:blip r:embed="rId5"/>
          <a:stretch>
            <a:fillRect/>
          </a:stretch>
        </p:blipFill>
        <p:spPr>
          <a:xfrm>
            <a:off x="6308878" y="2840666"/>
            <a:ext cx="4538246" cy="3513482"/>
          </a:xfrm>
          <a:prstGeom prst="rect">
            <a:avLst/>
          </a:prstGeom>
        </p:spPr>
      </p:pic>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5F3CD300-1C11-4A78-8136-05A89482D8C2}"/>
                  </a:ext>
                </a:extLst>
              </p:cNvPr>
              <p:cNvSpPr txBox="1"/>
              <p:nvPr/>
            </p:nvSpPr>
            <p:spPr>
              <a:xfrm>
                <a:off x="1441661" y="3887284"/>
                <a:ext cx="4654339" cy="12028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TW" sz="1600" dirty="0">
                    <a:solidFill>
                      <a:srgbClr val="222222"/>
                    </a:solidFill>
                    <a:latin typeface="Noto Sans CJK TC Regular" panose="020B0500000000000000" pitchFamily="34" charset="-128"/>
                    <a:ea typeface="Noto Sans CJK TC Regular" panose="020B0500000000000000" pitchFamily="34" charset="-128"/>
                  </a:rPr>
                  <a:t>Input:</a:t>
                </a:r>
                <a:r>
                  <a:rPr lang="zh-TW" altLang="en-US" sz="1600" dirty="0">
                    <a:solidFill>
                      <a:srgbClr val="222222"/>
                    </a:solidFill>
                    <a:latin typeface="Noto Sans CJK TC Regular" panose="020B0500000000000000" pitchFamily="34" charset="-128"/>
                    <a:ea typeface="Noto Sans CJK TC Regular" panose="020B0500000000000000" pitchFamily="34" charset="-128"/>
                  </a:rPr>
                  <a:t> </a:t>
                </a:r>
                <a:r>
                  <a:rPr lang="en-US" altLang="zh-TW" sz="1600" dirty="0">
                    <a:latin typeface="Noto Sans CJK TC Regular" panose="020B0500000000000000" pitchFamily="34" charset="-128"/>
                    <a:ea typeface="Noto Sans CJK TC Regular" panose="020B0500000000000000" pitchFamily="34" charset="-128"/>
                  </a:rPr>
                  <a:t>the spread and the stock price</a:t>
                </a:r>
                <a:r>
                  <a:rPr lang="zh-TW" altLang="en-US" sz="1600" dirty="0">
                    <a:latin typeface="Noto Sans CJK TC Regular" panose="020B0500000000000000" pitchFamily="34" charset="-128"/>
                    <a:ea typeface="Noto Sans CJK TC Regular" panose="020B0500000000000000" pitchFamily="34" charset="-128"/>
                  </a:rPr>
                  <a:t> </a:t>
                </a:r>
                <a:r>
                  <a:rPr lang="en-US" altLang="zh-TW" sz="1600" dirty="0">
                    <a:latin typeface="Noto Sans CJK TC Regular" panose="020B0500000000000000" pitchFamily="34" charset="-128"/>
                    <a:ea typeface="Noto Sans CJK TC Regular" panose="020B0500000000000000" pitchFamily="34" charset="-128"/>
                  </a:rPr>
                  <a:t>processes during the formation period</a:t>
                </a:r>
              </a:p>
              <a:p>
                <a:pPr marL="285750" indent="-285750">
                  <a:lnSpc>
                    <a:spcPct val="150000"/>
                  </a:lnSpc>
                  <a:buFont typeface="Arial" panose="020B0604020202020204" pitchFamily="34" charset="0"/>
                  <a:buChar char="•"/>
                </a:pPr>
                <a:r>
                  <a:rPr lang="en-US" altLang="zh-TW" sz="1600" dirty="0">
                    <a:solidFill>
                      <a:srgbClr val="222222"/>
                    </a:solidFill>
                    <a:latin typeface="Noto Sans CJK TC Regular" panose="020B0500000000000000" pitchFamily="34" charset="-128"/>
                    <a:ea typeface="Noto Sans CJK TC Regular" panose="020B0500000000000000" pitchFamily="34" charset="-128"/>
                  </a:rPr>
                  <a:t>Output:</a:t>
                </a:r>
                <a:r>
                  <a:rPr lang="zh-TW" altLang="en-US" sz="1600" dirty="0">
                    <a:solidFill>
                      <a:srgbClr val="222222"/>
                    </a:solidFill>
                    <a:latin typeface="Noto Sans CJK TC Regular" panose="020B0500000000000000" pitchFamily="34" charset="-128"/>
                    <a:ea typeface="Noto Sans CJK TC Regular" panose="020B0500000000000000" pitchFamily="34" charset="-128"/>
                  </a:rPr>
                  <a:t> </a:t>
                </a:r>
                <a:r>
                  <a:rPr lang="en-US" altLang="zh-TW" sz="1600" dirty="0">
                    <a:solidFill>
                      <a:srgbClr val="222222"/>
                    </a:solidFill>
                    <a:latin typeface="Noto Sans CJK TC Regular" panose="020B0500000000000000" pitchFamily="34" charset="-128"/>
                    <a:ea typeface="Noto Sans CJK TC Regular" panose="020B0500000000000000" pitchFamily="34" charset="-128"/>
                  </a:rPr>
                  <a:t>two</a:t>
                </a:r>
                <a:r>
                  <a:rPr lang="zh-TW" altLang="en-US" sz="1600" dirty="0">
                    <a:solidFill>
                      <a:srgbClr val="222222"/>
                    </a:solidFill>
                    <a:latin typeface="Noto Sans CJK TC Regular" panose="020B0500000000000000" pitchFamily="34" charset="-128"/>
                    <a:ea typeface="Noto Sans CJK TC Regular" panose="020B0500000000000000" pitchFamily="34" charset="-128"/>
                  </a:rPr>
                  <a:t> </a:t>
                </a:r>
                <a:r>
                  <a:rPr lang="en-US" altLang="zh-TW" sz="1600" dirty="0">
                    <a:solidFill>
                      <a:srgbClr val="222222"/>
                    </a:solidFill>
                    <a:latin typeface="Noto Sans CJK TC Regular" panose="020B0500000000000000" pitchFamily="34" charset="-128"/>
                    <a:ea typeface="Noto Sans CJK TC Regular" panose="020B0500000000000000" pitchFamily="34" charset="-128"/>
                  </a:rPr>
                  <a:t>scalar</a:t>
                </a:r>
                <a:r>
                  <a:rPr lang="en-US" altLang="zh-TW" sz="1600" dirty="0"/>
                  <a:t> (</a:t>
                </a:r>
                <a14:m>
                  <m:oMath xmlns:m="http://schemas.openxmlformats.org/officeDocument/2006/math">
                    <m:sSubSup>
                      <m:sSubSupPr>
                        <m:ctrlPr>
                          <a:rPr lang="en-US" altLang="zh-TW" sz="1600" b="0" i="1" smtClean="0">
                            <a:latin typeface="Cambria Math" panose="02040503050406030204" pitchFamily="18" charset="0"/>
                          </a:rPr>
                        </m:ctrlPr>
                      </m:sSubSupPr>
                      <m:e>
                        <m:r>
                          <a:rPr lang="en-US" altLang="zh-TW" sz="1600" b="0" i="1" smtClean="0">
                            <a:latin typeface="Cambria Math" panose="02040503050406030204" pitchFamily="18" charset="0"/>
                          </a:rPr>
                          <m:t>𝜉</m:t>
                        </m:r>
                      </m:e>
                      <m:sub>
                        <m:r>
                          <a:rPr lang="en-US" altLang="zh-TW" sz="1600" b="0" i="1" smtClean="0">
                            <a:latin typeface="Cambria Math" panose="02040503050406030204" pitchFamily="18" charset="0"/>
                          </a:rPr>
                          <m:t>𝑂</m:t>
                        </m:r>
                      </m:sub>
                      <m:sup>
                        <m:r>
                          <a:rPr lang="en-US" altLang="zh-TW" sz="1600" b="0" i="1" smtClean="0">
                            <a:latin typeface="Cambria Math" panose="02040503050406030204" pitchFamily="18" charset="0"/>
                          </a:rPr>
                          <m:t>′</m:t>
                        </m:r>
                      </m:sup>
                    </m:sSubSup>
                  </m:oMath>
                </a14:m>
                <a:r>
                  <a:rPr lang="en-US" altLang="zh-TW" sz="1600" dirty="0"/>
                  <a:t>,</a:t>
                </a:r>
                <a:r>
                  <a:rPr lang="zh-TW" altLang="en-US" sz="1600" dirty="0"/>
                  <a:t> </a:t>
                </a:r>
                <a14:m>
                  <m:oMath xmlns:m="http://schemas.openxmlformats.org/officeDocument/2006/math">
                    <m:sSubSup>
                      <m:sSubSupPr>
                        <m:ctrlPr>
                          <a:rPr lang="en-US" altLang="zh-TW" sz="1600" b="0" i="1" smtClean="0">
                            <a:latin typeface="Cambria Math" panose="02040503050406030204" pitchFamily="18" charset="0"/>
                          </a:rPr>
                        </m:ctrlPr>
                      </m:sSubSupPr>
                      <m:e>
                        <m:r>
                          <a:rPr lang="en-US" altLang="zh-TW" sz="1600" b="0" i="1" smtClean="0">
                            <a:latin typeface="Cambria Math" panose="02040503050406030204" pitchFamily="18" charset="0"/>
                          </a:rPr>
                          <m:t>𝜉</m:t>
                        </m:r>
                      </m:e>
                      <m:sub>
                        <m:r>
                          <m:rPr>
                            <m:sty m:val="p"/>
                          </m:rPr>
                          <a:rPr lang="en-US" altLang="zh-TW" sz="1600" i="1">
                            <a:latin typeface="Cambria Math" panose="02040503050406030204" pitchFamily="18" charset="0"/>
                          </a:rPr>
                          <m:t>S</m:t>
                        </m:r>
                      </m:sub>
                      <m:sup>
                        <m:r>
                          <a:rPr lang="en-US" altLang="zh-TW" sz="1600" b="0" i="1" smtClean="0">
                            <a:latin typeface="Cambria Math" panose="02040503050406030204" pitchFamily="18" charset="0"/>
                          </a:rPr>
                          <m:t>′</m:t>
                        </m:r>
                      </m:sup>
                    </m:sSubSup>
                  </m:oMath>
                </a14:m>
                <a:r>
                  <a:rPr lang="en-US" altLang="zh-TW" sz="1600" dirty="0"/>
                  <a:t>)</a:t>
                </a:r>
                <a:r>
                  <a:rPr lang="zh-TW" altLang="en-US" sz="1600" dirty="0"/>
                  <a:t> </a:t>
                </a:r>
                <a:endParaRPr lang="zh-TW" altLang="en-US" sz="1600" dirty="0">
                  <a:solidFill>
                    <a:srgbClr val="222222"/>
                  </a:solidFill>
                  <a:latin typeface="Noto Sans CJK TC Regular" panose="020B0500000000000000" pitchFamily="34" charset="-128"/>
                  <a:ea typeface="Noto Sans CJK TC Regular" panose="020B0500000000000000" pitchFamily="34" charset="-128"/>
                </a:endParaRPr>
              </a:p>
            </p:txBody>
          </p:sp>
        </mc:Choice>
        <mc:Fallback xmlns="">
          <p:sp>
            <p:nvSpPr>
              <p:cNvPr id="8" name="文字方塊 7">
                <a:extLst>
                  <a:ext uri="{FF2B5EF4-FFF2-40B4-BE49-F238E27FC236}">
                    <a16:creationId xmlns:a16="http://schemas.microsoft.com/office/drawing/2014/main" id="{5F3CD300-1C11-4A78-8136-05A89482D8C2}"/>
                  </a:ext>
                </a:extLst>
              </p:cNvPr>
              <p:cNvSpPr txBox="1">
                <a:spLocks noRot="1" noChangeAspect="1" noMove="1" noResize="1" noEditPoints="1" noAdjustHandles="1" noChangeArrowheads="1" noChangeShapeType="1" noTextEdit="1"/>
              </p:cNvSpPr>
              <p:nvPr/>
            </p:nvSpPr>
            <p:spPr>
              <a:xfrm>
                <a:off x="1441661" y="3887284"/>
                <a:ext cx="4654339" cy="1202830"/>
              </a:xfrm>
              <a:prstGeom prst="rect">
                <a:avLst/>
              </a:prstGeom>
              <a:blipFill>
                <a:blip r:embed="rId6"/>
                <a:stretch>
                  <a:fillRect l="-524" b="-2538"/>
                </a:stretch>
              </a:blipFill>
            </p:spPr>
            <p:txBody>
              <a:bodyPr/>
              <a:lstStyle/>
              <a:p>
                <a:r>
                  <a:rPr lang="zh-TW" altLang="en-US">
                    <a:noFill/>
                  </a:rPr>
                  <a:t> </a:t>
                </a:r>
              </a:p>
            </p:txBody>
          </p:sp>
        </mc:Fallback>
      </mc:AlternateContent>
      <p:pic>
        <p:nvPicPr>
          <p:cNvPr id="10" name="音訊 9">
            <a:hlinkClick r:id="" action="ppaction://media"/>
            <a:extLst>
              <a:ext uri="{FF2B5EF4-FFF2-40B4-BE49-F238E27FC236}">
                <a16:creationId xmlns:a16="http://schemas.microsoft.com/office/drawing/2014/main" id="{24A00D8F-F2AC-4D61-9CB9-72871BEEC6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177789164"/>
      </p:ext>
    </p:extLst>
  </p:cSld>
  <p:clrMapOvr>
    <a:masterClrMapping/>
  </p:clrMapOvr>
  <mc:AlternateContent xmlns:mc="http://schemas.openxmlformats.org/markup-compatibility/2006">
    <mc:Choice xmlns:p14="http://schemas.microsoft.com/office/powerpoint/2010/main" Requires="p14">
      <p:transition spd="slow" p14:dur="2000" advTm="42168"/>
    </mc:Choice>
    <mc:Fallback>
      <p:transition spd="slow" advTm="42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688E37-975F-485F-88DB-FA3DAD1066C6}"/>
              </a:ext>
            </a:extLst>
          </p:cNvPr>
          <p:cNvSpPr>
            <a:spLocks noGrp="1"/>
          </p:cNvSpPr>
          <p:nvPr>
            <p:ph type="title"/>
          </p:nvPr>
        </p:nvSpPr>
        <p:spPr/>
        <p:txBody>
          <a:bodyPr/>
          <a:lstStyle/>
          <a:p>
            <a:r>
              <a:rPr lang="en-US" altLang="zh-TW" dirty="0"/>
              <a:t>Labeling: Finding the Optimal</a:t>
            </a:r>
            <a:r>
              <a:rPr lang="zh-TW" altLang="en-US" dirty="0"/>
              <a:t> </a:t>
            </a:r>
            <a:r>
              <a:rPr lang="en-US" altLang="zh-TW" dirty="0"/>
              <a:t>Trigger Pair</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930D9A05-91BB-4E11-9765-2CC51FA2E814}"/>
                  </a:ext>
                </a:extLst>
              </p:cNvPr>
              <p:cNvSpPr>
                <a:spLocks noGrp="1"/>
              </p:cNvSpPr>
              <p:nvPr>
                <p:ph idx="1"/>
              </p:nvPr>
            </p:nvSpPr>
            <p:spPr>
              <a:xfrm>
                <a:off x="524212" y="1299198"/>
                <a:ext cx="10985207" cy="5244611"/>
              </a:xfrm>
            </p:spPr>
            <p:txBody>
              <a:bodyPr>
                <a:normAutofit fontScale="92500" lnSpcReduction="10000"/>
              </a:bodyPr>
              <a:lstStyle/>
              <a:p>
                <a:r>
                  <a:rPr lang="en-US" altLang="zh-TW" dirty="0"/>
                  <a:t>The open threshold set </a:t>
                </a:r>
                <a14:m>
                  <m:oMath xmlns:m="http://schemas.openxmlformats.org/officeDocument/2006/math">
                    <m:r>
                      <a:rPr lang="zh-TW" altLang="en-US" b="1" i="1" dirty="0" smtClean="0">
                        <a:latin typeface="Cambria Math" panose="02040503050406030204" pitchFamily="18" charset="0"/>
                      </a:rPr>
                      <m:t>𝑶</m:t>
                    </m:r>
                  </m:oMath>
                </a14:m>
                <a:r>
                  <a:rPr lang="en-US" altLang="zh-TW" dirty="0"/>
                  <a:t>: 0.5~8, 0.05 for a step</a:t>
                </a:r>
              </a:p>
              <a:p>
                <a:r>
                  <a:rPr lang="en-US" altLang="zh-TW" dirty="0"/>
                  <a:t>The stop-loss threshold set </a:t>
                </a:r>
                <a14:m>
                  <m:oMath xmlns:m="http://schemas.openxmlformats.org/officeDocument/2006/math">
                    <m:r>
                      <a:rPr lang="en-US" altLang="zh-TW" b="1" i="1" dirty="0" smtClean="0">
                        <a:latin typeface="Cambria Math" panose="02040503050406030204" pitchFamily="18" charset="0"/>
                      </a:rPr>
                      <m:t>𝑺</m:t>
                    </m:r>
                  </m:oMath>
                </a14:m>
                <a:r>
                  <a:rPr lang="en-US" altLang="zh-TW" dirty="0"/>
                  <a:t>: 1.5~25, 1 for a step</a:t>
                </a:r>
              </a:p>
              <a:p>
                <a:r>
                  <a:rPr lang="en-US" altLang="zh-TW" dirty="0"/>
                  <a:t>All trigger thresholds (</a:t>
                </a:r>
                <a14:m>
                  <m:oMath xmlns:m="http://schemas.openxmlformats.org/officeDocument/2006/math">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𝜉</m:t>
                        </m:r>
                      </m:e>
                      <m:sub>
                        <m:r>
                          <a:rPr lang="en-US" altLang="zh-TW" b="0" i="1" smtClean="0">
                            <a:latin typeface="Cambria Math" panose="02040503050406030204" pitchFamily="18" charset="0"/>
                          </a:rPr>
                          <m:t>𝑂</m:t>
                        </m:r>
                      </m:sub>
                      <m:sup>
                        <m:r>
                          <a:rPr lang="en-US" altLang="zh-TW" b="0" i="1" smtClean="0">
                            <a:latin typeface="Cambria Math" panose="02040503050406030204" pitchFamily="18" charset="0"/>
                          </a:rPr>
                          <m:t>′</m:t>
                        </m:r>
                      </m:sup>
                    </m:sSubSup>
                  </m:oMath>
                </a14:m>
                <a:r>
                  <a:rPr lang="en-US" altLang="zh-TW" dirty="0"/>
                  <a:t>,</a:t>
                </a:r>
                <a:r>
                  <a:rPr lang="zh-TW" altLang="en-US" dirty="0"/>
                  <a:t> </a:t>
                </a:r>
                <a14:m>
                  <m:oMath xmlns:m="http://schemas.openxmlformats.org/officeDocument/2006/math">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𝜉</m:t>
                        </m:r>
                      </m:e>
                      <m:sub>
                        <m:r>
                          <m:rPr>
                            <m:sty m:val="p"/>
                          </m:rPr>
                          <a:rPr lang="en-US" altLang="zh-TW" i="1">
                            <a:latin typeface="Cambria Math" panose="02040503050406030204" pitchFamily="18" charset="0"/>
                          </a:rPr>
                          <m:t>S</m:t>
                        </m:r>
                      </m:sub>
                      <m:sup>
                        <m:r>
                          <a:rPr lang="en-US" altLang="zh-TW" b="0" i="1" smtClean="0">
                            <a:latin typeface="Cambria Math" panose="02040503050406030204" pitchFamily="18" charset="0"/>
                          </a:rPr>
                          <m:t>′</m:t>
                        </m:r>
                      </m:sup>
                    </m:sSubSup>
                  </m:oMath>
                </a14:m>
                <a:r>
                  <a:rPr lang="en-US" altLang="zh-TW" dirty="0"/>
                  <a:t>)</a:t>
                </a:r>
                <a:r>
                  <a:rPr lang="zh-TW" altLang="en-US" dirty="0"/>
                  <a:t> </a:t>
                </a:r>
                <a:r>
                  <a:rPr lang="en-US" altLang="zh-TW" dirty="0"/>
                  <a:t>are generated by </a:t>
                </a:r>
                <a14:m>
                  <m:oMath xmlns:m="http://schemas.openxmlformats.org/officeDocument/2006/math">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𝜉</m:t>
                        </m:r>
                      </m:e>
                      <m:sub>
                        <m:r>
                          <a:rPr lang="en-US" altLang="zh-TW" b="0" i="1" smtClean="0">
                            <a:latin typeface="Cambria Math" panose="02040503050406030204" pitchFamily="18" charset="0"/>
                          </a:rPr>
                          <m:t>𝑂</m:t>
                        </m:r>
                      </m:sub>
                      <m:sup>
                        <m:r>
                          <a:rPr lang="en-US" altLang="zh-TW" b="0" i="1" smtClean="0">
                            <a:latin typeface="Cambria Math" panose="02040503050406030204" pitchFamily="18" charset="0"/>
                          </a:rPr>
                          <m:t>′</m:t>
                        </m:r>
                      </m:sup>
                    </m:sSubSup>
                    <m:r>
                      <a:rPr lang="en-US" altLang="zh-TW" b="0" i="1" smtClean="0">
                        <a:latin typeface="Cambria Math" panose="02040503050406030204" pitchFamily="18" charset="0"/>
                      </a:rPr>
                      <m:t>∈</m:t>
                    </m:r>
                    <m:r>
                      <a:rPr lang="en-US" altLang="zh-TW" b="0" i="1" smtClean="0">
                        <a:latin typeface="Cambria Math" panose="02040503050406030204" pitchFamily="18" charset="0"/>
                      </a:rPr>
                      <m:t>𝑂</m:t>
                    </m:r>
                    <m:r>
                      <a:rPr lang="en-US" altLang="zh-TW" b="0" i="1" smtClean="0">
                        <a:latin typeface="Cambria Math" panose="02040503050406030204" pitchFamily="18" charset="0"/>
                      </a:rPr>
                      <m:t>, </m:t>
                    </m:r>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𝜉</m:t>
                        </m:r>
                      </m:e>
                      <m:sub>
                        <m:r>
                          <m:rPr>
                            <m:sty m:val="p"/>
                          </m:rPr>
                          <a:rPr lang="en-US" altLang="zh-TW" i="1">
                            <a:latin typeface="Cambria Math" panose="02040503050406030204" pitchFamily="18" charset="0"/>
                          </a:rPr>
                          <m:t>S</m:t>
                        </m:r>
                      </m:sub>
                      <m:sup>
                        <m:r>
                          <a:rPr lang="en-US" altLang="zh-TW" b="0" i="1" smtClean="0">
                            <a:latin typeface="Cambria Math" panose="02040503050406030204" pitchFamily="18" charset="0"/>
                          </a:rPr>
                          <m:t>′</m:t>
                        </m:r>
                      </m:sup>
                    </m:sSubSup>
                    <m:r>
                      <a:rPr lang="en-US" altLang="zh-TW" b="0" i="1" smtClean="0">
                        <a:latin typeface="Cambria Math" panose="02040503050406030204" pitchFamily="18" charset="0"/>
                      </a:rPr>
                      <m:t>∈</m:t>
                    </m:r>
                    <m:r>
                      <a:rPr lang="en-US" altLang="zh-TW" b="0" i="1" smtClean="0">
                        <a:latin typeface="Cambria Math" panose="02040503050406030204" pitchFamily="18" charset="0"/>
                      </a:rPr>
                      <m:t>𝑆</m:t>
                    </m:r>
                    <m:r>
                      <a:rPr lang="en-US" altLang="zh-TW" b="0" i="1" smtClean="0">
                        <a:latin typeface="Cambria Math" panose="02040503050406030204" pitchFamily="18" charset="0"/>
                      </a:rPr>
                      <m:t> </m:t>
                    </m:r>
                    <m:r>
                      <a:rPr lang="en-US" altLang="zh-TW" b="0" i="1" smtClean="0">
                        <a:latin typeface="Cambria Math" panose="02040503050406030204" pitchFamily="18" charset="0"/>
                      </a:rPr>
                      <m:t>𝑤h𝑒𝑟𝑒</m:t>
                    </m:r>
                    <m:r>
                      <a:rPr lang="en-US" altLang="zh-TW" b="0" i="1" smtClean="0">
                        <a:latin typeface="Cambria Math" panose="02040503050406030204" pitchFamily="18" charset="0"/>
                      </a:rPr>
                      <m:t> </m:t>
                    </m:r>
                    <m:sSubSup>
                      <m:sSubSupPr>
                        <m:ctrlPr>
                          <a:rPr lang="en-US" altLang="zh-TW" b="0" i="1" smtClean="0">
                            <a:latin typeface="Cambria Math" panose="02040503050406030204" pitchFamily="18" charset="0"/>
                          </a:rPr>
                        </m:ctrlPr>
                      </m:sSubSupPr>
                      <m:e>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𝜉</m:t>
                            </m:r>
                          </m:e>
                          <m:sub>
                            <m:r>
                              <m:rPr>
                                <m:sty m:val="p"/>
                              </m:rPr>
                              <a:rPr lang="en-US" altLang="zh-TW" i="1">
                                <a:latin typeface="Cambria Math" panose="02040503050406030204" pitchFamily="18" charset="0"/>
                              </a:rPr>
                              <m:t>S</m:t>
                            </m:r>
                          </m:sub>
                          <m:sup>
                            <m:r>
                              <a:rPr lang="en-US" altLang="zh-TW" b="0" i="1" smtClean="0">
                                <a:latin typeface="Cambria Math" panose="02040503050406030204" pitchFamily="18" charset="0"/>
                              </a:rPr>
                              <m:t>′</m:t>
                            </m:r>
                          </m:sup>
                        </m:sSubSup>
                        <m:r>
                          <a:rPr lang="en-US" altLang="zh-TW" b="0" i="1" smtClean="0">
                            <a:latin typeface="Cambria Math" panose="02040503050406030204" pitchFamily="18" charset="0"/>
                          </a:rPr>
                          <m:t>&gt;1.5×</m:t>
                        </m:r>
                        <m:r>
                          <a:rPr lang="en-US" altLang="zh-TW" b="0" i="1" smtClean="0">
                            <a:latin typeface="Cambria Math" panose="02040503050406030204" pitchFamily="18" charset="0"/>
                          </a:rPr>
                          <m:t>𝜉</m:t>
                        </m:r>
                      </m:e>
                      <m:sub>
                        <m:r>
                          <a:rPr lang="en-US" altLang="zh-TW" b="0" i="1" smtClean="0">
                            <a:latin typeface="Cambria Math" panose="02040503050406030204" pitchFamily="18" charset="0"/>
                          </a:rPr>
                          <m:t>𝑂</m:t>
                        </m:r>
                      </m:sub>
                      <m:sup>
                        <m:r>
                          <a:rPr lang="en-US" altLang="zh-TW" b="0" i="1" smtClean="0">
                            <a:latin typeface="Cambria Math" panose="02040503050406030204" pitchFamily="18" charset="0"/>
                          </a:rPr>
                          <m:t>′</m:t>
                        </m:r>
                      </m:sup>
                    </m:sSubSup>
                  </m:oMath>
                </a14:m>
                <a:endParaRPr lang="en-US" altLang="zh-TW" b="0" dirty="0"/>
              </a:p>
              <a:p>
                <a:r>
                  <a:rPr lang="en-US" altLang="zh-TW" dirty="0"/>
                  <a:t>Add one more combination (10, 25) to filter out pairs that are not suitable for trading.</a:t>
                </a:r>
              </a:p>
              <a:p>
                <a:r>
                  <a:rPr lang="en-US" altLang="zh-TW" dirty="0"/>
                  <a:t>Trigger threshold combination becomes the label for the spread </a:t>
                </a:r>
                <a14:m>
                  <m:oMath xmlns:m="http://schemas.openxmlformats.org/officeDocument/2006/math">
                    <m:sSubSup>
                      <m:sSubSupPr>
                        <m:ctrlPr>
                          <a:rPr lang="en-US" altLang="zh-TW" b="0" i="1" smtClean="0">
                            <a:latin typeface="Cambria Math" panose="02040503050406030204" pitchFamily="18" charset="0"/>
                          </a:rPr>
                        </m:ctrlPr>
                      </m:sSubSupPr>
                      <m:e>
                        <m:r>
                          <a:rPr lang="en-US" altLang="zh-TW" b="0" i="1" smtClean="0">
                            <a:latin typeface="Cambria Math" panose="02040503050406030204" pitchFamily="18" charset="0"/>
                          </a:rPr>
                          <m:t>𝑃</m:t>
                        </m:r>
                      </m:e>
                      <m:sub>
                        <m:r>
                          <a:rPr lang="en-US" altLang="zh-TW" b="0" i="1" smtClean="0">
                            <a:latin typeface="Cambria Math" panose="02040503050406030204" pitchFamily="18" charset="0"/>
                          </a:rPr>
                          <m:t>𝐹</m:t>
                        </m:r>
                      </m:sub>
                      <m:sup>
                        <m:r>
                          <a:rPr lang="en-US" altLang="zh-TW" b="0" i="1" smtClean="0">
                            <a:latin typeface="Cambria Math" panose="02040503050406030204" pitchFamily="18" charset="0"/>
                          </a:rPr>
                          <m:t>𝑖</m:t>
                        </m:r>
                      </m:sup>
                    </m:sSubSup>
                  </m:oMath>
                </a14:m>
                <a:r>
                  <a:rPr lang="en-US" altLang="zh-TW" dirty="0"/>
                  <a:t>:</a:t>
                </a:r>
              </a:p>
              <a:p>
                <a:endParaRPr lang="en-US" altLang="zh-TW" dirty="0"/>
              </a:p>
              <a:p>
                <a:r>
                  <a:rPr lang="en-US" altLang="zh-TW" dirty="0"/>
                  <a:t>The number of labels: 300</a:t>
                </a:r>
              </a:p>
              <a:p>
                <a:r>
                  <a:rPr lang="en-US" altLang="zh-TW" dirty="0"/>
                  <a:t>classification-based DL</a:t>
                </a:r>
              </a:p>
              <a:p>
                <a:pPr lvl="1"/>
                <a:r>
                  <a:rPr lang="en-US" altLang="zh-TW" dirty="0"/>
                  <a:t>Input: the spread and the stock price</a:t>
                </a:r>
                <a:r>
                  <a:rPr lang="zh-TW" altLang="en-US" dirty="0"/>
                  <a:t> </a:t>
                </a:r>
                <a:r>
                  <a:rPr lang="en-US" altLang="zh-TW" dirty="0"/>
                  <a:t>processes during the formation period</a:t>
                </a:r>
              </a:p>
              <a:p>
                <a:pPr lvl="1"/>
                <a:r>
                  <a:rPr lang="en-US" altLang="zh-TW" dirty="0"/>
                  <a:t>Output: 300 labels</a:t>
                </a:r>
              </a:p>
              <a:p>
                <a:endParaRPr lang="zh-TW" altLang="en-US" dirty="0"/>
              </a:p>
            </p:txBody>
          </p:sp>
        </mc:Choice>
        <mc:Fallback xmlns="">
          <p:sp>
            <p:nvSpPr>
              <p:cNvPr id="3" name="內容版面配置區 2">
                <a:extLst>
                  <a:ext uri="{FF2B5EF4-FFF2-40B4-BE49-F238E27FC236}">
                    <a16:creationId xmlns:a16="http://schemas.microsoft.com/office/drawing/2014/main" id="{930D9A05-91BB-4E11-9765-2CC51FA2E814}"/>
                  </a:ext>
                </a:extLst>
              </p:cNvPr>
              <p:cNvSpPr>
                <a:spLocks noGrp="1" noRot="1" noChangeAspect="1" noMove="1" noResize="1" noEditPoints="1" noAdjustHandles="1" noChangeArrowheads="1" noChangeShapeType="1" noTextEdit="1"/>
              </p:cNvSpPr>
              <p:nvPr>
                <p:ph idx="1"/>
              </p:nvPr>
            </p:nvSpPr>
            <p:spPr>
              <a:xfrm>
                <a:off x="524212" y="1299198"/>
                <a:ext cx="10985207" cy="5244611"/>
              </a:xfrm>
              <a:blipFill>
                <a:blip r:embed="rId4"/>
                <a:stretch>
                  <a:fillRect l="-444"/>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B9A062B8-A030-4E04-86C1-29696305B6B7}"/>
              </a:ext>
            </a:extLst>
          </p:cNvPr>
          <p:cNvSpPr>
            <a:spLocks noGrp="1"/>
          </p:cNvSpPr>
          <p:nvPr>
            <p:ph type="sldNum" sz="quarter" idx="12"/>
          </p:nvPr>
        </p:nvSpPr>
        <p:spPr/>
        <p:txBody>
          <a:bodyPr/>
          <a:lstStyle/>
          <a:p>
            <a:fld id="{69E2C020-7205-4C66-AF67-A446CC68F7FD}" type="slidenum">
              <a:rPr lang="zh-TW" altLang="en-US" smtClean="0"/>
              <a:pPr/>
              <a:t>7</a:t>
            </a:fld>
            <a:endParaRPr lang="zh-TW" altLang="en-US" dirty="0"/>
          </a:p>
        </p:txBody>
      </p:sp>
      <p:sp>
        <p:nvSpPr>
          <p:cNvPr id="5" name="內容版面配置區 4">
            <a:extLst>
              <a:ext uri="{FF2B5EF4-FFF2-40B4-BE49-F238E27FC236}">
                <a16:creationId xmlns:a16="http://schemas.microsoft.com/office/drawing/2014/main" id="{154BCDB1-4545-42D0-900E-4B5D8E9F48D3}"/>
              </a:ext>
            </a:extLst>
          </p:cNvPr>
          <p:cNvSpPr>
            <a:spLocks noGrp="1"/>
          </p:cNvSpPr>
          <p:nvPr>
            <p:ph idx="13"/>
          </p:nvPr>
        </p:nvSpPr>
        <p:spPr/>
        <p:txBody>
          <a:bodyPr/>
          <a:lstStyle/>
          <a:p>
            <a:endParaRPr lang="zh-TW" altLang="en-US" dirty="0"/>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F6ED9650-3566-48BC-9B90-B64AE626250C}"/>
                  </a:ext>
                </a:extLst>
              </p:cNvPr>
              <p:cNvSpPr/>
              <p:nvPr/>
            </p:nvSpPr>
            <p:spPr>
              <a:xfrm>
                <a:off x="2888099" y="4002411"/>
                <a:ext cx="6415802" cy="5066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zh-TW" altLang="en-US" sz="1900" i="1" smtClean="0">
                              <a:solidFill>
                                <a:srgbClr val="222222"/>
                              </a:solidFill>
                              <a:latin typeface="Cambria Math" panose="02040503050406030204" pitchFamily="18" charset="0"/>
                            </a:rPr>
                          </m:ctrlPr>
                        </m:dPr>
                        <m:e>
                          <m:sSubSup>
                            <m:sSubSupPr>
                              <m:ctrlPr>
                                <a:rPr lang="zh-TW" altLang="en-US" sz="1900" i="1">
                                  <a:solidFill>
                                    <a:srgbClr val="222222"/>
                                  </a:solidFill>
                                  <a:latin typeface="Cambria Math" panose="02040503050406030204" pitchFamily="18" charset="0"/>
                                </a:rPr>
                              </m:ctrlPr>
                            </m:sSubSupPr>
                            <m:e>
                              <m:r>
                                <m:rPr>
                                  <m:sty m:val="p"/>
                                </m:rPr>
                                <a:rPr lang="zh-TW" altLang="en-US" sz="1900">
                                  <a:solidFill>
                                    <a:srgbClr val="222222"/>
                                  </a:solidFill>
                                  <a:latin typeface="Cambria Math" panose="02040503050406030204" pitchFamily="18" charset="0"/>
                                </a:rPr>
                                <m:t>ξ</m:t>
                              </m:r>
                            </m:e>
                            <m:sub>
                              <m:r>
                                <m:rPr>
                                  <m:sty m:val="p"/>
                                </m:rPr>
                                <a:rPr lang="zh-TW" altLang="en-US" sz="1900" i="0">
                                  <a:solidFill>
                                    <a:srgbClr val="222222"/>
                                  </a:solidFill>
                                  <a:latin typeface="Cambria Math" panose="02040503050406030204" pitchFamily="18" charset="0"/>
                                </a:rPr>
                                <m:t>O</m:t>
                              </m:r>
                            </m:sub>
                            <m:sup>
                              <m:r>
                                <m:rPr>
                                  <m:sty m:val="p"/>
                                </m:rPr>
                                <a:rPr lang="zh-TW" altLang="en-US" sz="1900" i="0">
                                  <a:solidFill>
                                    <a:srgbClr val="222222"/>
                                  </a:solidFill>
                                  <a:latin typeface="Cambria Math" panose="02040503050406030204" pitchFamily="18" charset="0"/>
                                </a:rPr>
                                <m:t>i</m:t>
                              </m:r>
                            </m:sup>
                          </m:sSubSup>
                          <m:r>
                            <a:rPr lang="zh-TW" altLang="en-US" sz="1900" i="0">
                              <a:solidFill>
                                <a:srgbClr val="222222"/>
                              </a:solidFill>
                              <a:latin typeface="Cambria Math" panose="02040503050406030204" pitchFamily="18" charset="0"/>
                            </a:rPr>
                            <m:t>,</m:t>
                          </m:r>
                          <m:sSubSup>
                            <m:sSubSupPr>
                              <m:ctrlPr>
                                <a:rPr lang="zh-TW" altLang="en-US" sz="1900" i="1">
                                  <a:solidFill>
                                    <a:srgbClr val="222222"/>
                                  </a:solidFill>
                                  <a:latin typeface="Cambria Math" panose="02040503050406030204" pitchFamily="18" charset="0"/>
                                </a:rPr>
                              </m:ctrlPr>
                            </m:sSubSupPr>
                            <m:e>
                              <m:r>
                                <m:rPr>
                                  <m:sty m:val="p"/>
                                </m:rPr>
                                <a:rPr lang="zh-TW" altLang="en-US" sz="1900" i="0">
                                  <a:solidFill>
                                    <a:srgbClr val="222222"/>
                                  </a:solidFill>
                                  <a:latin typeface="Cambria Math" panose="02040503050406030204" pitchFamily="18" charset="0"/>
                                </a:rPr>
                                <m:t>ξ</m:t>
                              </m:r>
                            </m:e>
                            <m:sub>
                              <m:r>
                                <m:rPr>
                                  <m:sty m:val="p"/>
                                </m:rPr>
                                <a:rPr lang="zh-TW" altLang="en-US" sz="1900" i="0">
                                  <a:solidFill>
                                    <a:srgbClr val="222222"/>
                                  </a:solidFill>
                                  <a:latin typeface="Cambria Math" panose="02040503050406030204" pitchFamily="18" charset="0"/>
                                </a:rPr>
                                <m:t>S</m:t>
                              </m:r>
                            </m:sub>
                            <m:sup>
                              <m:r>
                                <m:rPr>
                                  <m:sty m:val="p"/>
                                </m:rPr>
                                <a:rPr lang="zh-TW" altLang="en-US" sz="1900" i="0">
                                  <a:solidFill>
                                    <a:srgbClr val="222222"/>
                                  </a:solidFill>
                                  <a:latin typeface="Cambria Math" panose="02040503050406030204" pitchFamily="18" charset="0"/>
                                </a:rPr>
                                <m:t>i</m:t>
                              </m:r>
                            </m:sup>
                          </m:sSubSup>
                        </m:e>
                      </m:d>
                      <m:r>
                        <a:rPr lang="zh-TW" altLang="en-US" sz="1900" i="0">
                          <a:solidFill>
                            <a:srgbClr val="222222"/>
                          </a:solidFill>
                          <a:latin typeface="Cambria Math" panose="02040503050406030204" pitchFamily="18" charset="0"/>
                        </a:rPr>
                        <m:t>≡</m:t>
                      </m:r>
                      <m:sSub>
                        <m:sSubPr>
                          <m:ctrlPr>
                            <a:rPr lang="zh-TW" altLang="en-US" sz="1900" i="1" smtClean="0">
                              <a:solidFill>
                                <a:srgbClr val="222222"/>
                              </a:solidFill>
                              <a:latin typeface="Cambria Math" panose="02040503050406030204" pitchFamily="18" charset="0"/>
                            </a:rPr>
                          </m:ctrlPr>
                        </m:sSubPr>
                        <m:e>
                          <m:r>
                            <m:rPr>
                              <m:sty m:val="p"/>
                            </m:rPr>
                            <a:rPr lang="zh-TW" altLang="en-US" sz="1900" i="0">
                              <a:solidFill>
                                <a:srgbClr val="222222"/>
                              </a:solidFill>
                              <a:latin typeface="Cambria Math" panose="02040503050406030204" pitchFamily="18" charset="0"/>
                            </a:rPr>
                            <m:t>argmax</m:t>
                          </m:r>
                        </m:e>
                        <m:sub>
                          <m:sSubSup>
                            <m:sSubSupPr>
                              <m:ctrlPr>
                                <a:rPr lang="zh-TW" altLang="en-US" sz="1900" i="1" smtClean="0">
                                  <a:solidFill>
                                    <a:srgbClr val="222222"/>
                                  </a:solidFill>
                                  <a:latin typeface="Cambria Math" panose="02040503050406030204" pitchFamily="18" charset="0"/>
                                </a:rPr>
                              </m:ctrlPr>
                            </m:sSubSupPr>
                            <m:e>
                              <m:d>
                                <m:dPr>
                                  <m:endChr m:val=""/>
                                  <m:ctrlPr>
                                    <a:rPr lang="zh-TW" altLang="en-US" sz="1900" i="1">
                                      <a:solidFill>
                                        <a:srgbClr val="222222"/>
                                      </a:solidFill>
                                      <a:latin typeface="Cambria Math" panose="02040503050406030204" pitchFamily="18" charset="0"/>
                                    </a:rPr>
                                  </m:ctrlPr>
                                </m:dPr>
                                <m:e>
                                  <m:r>
                                    <m:rPr>
                                      <m:sty m:val="p"/>
                                    </m:rPr>
                                    <a:rPr lang="zh-TW" altLang="en-US" sz="1900" i="0">
                                      <a:solidFill>
                                        <a:srgbClr val="222222"/>
                                      </a:solidFill>
                                      <a:latin typeface="Cambria Math" panose="02040503050406030204" pitchFamily="18" charset="0"/>
                                    </a:rPr>
                                    <m:t>ξ</m:t>
                                  </m:r>
                                </m:e>
                              </m:d>
                            </m:e>
                            <m:sub>
                              <m:r>
                                <m:rPr>
                                  <m:sty m:val="p"/>
                                </m:rPr>
                                <a:rPr lang="zh-TW" altLang="en-US" sz="1900" i="0">
                                  <a:solidFill>
                                    <a:srgbClr val="222222"/>
                                  </a:solidFill>
                                  <a:latin typeface="Cambria Math" panose="02040503050406030204" pitchFamily="18" charset="0"/>
                                </a:rPr>
                                <m:t>O</m:t>
                              </m:r>
                            </m:sub>
                            <m:sup>
                              <m:r>
                                <a:rPr lang="zh-TW" altLang="en-US" sz="1900" i="0">
                                  <a:solidFill>
                                    <a:srgbClr val="222222"/>
                                  </a:solidFill>
                                  <a:latin typeface="Cambria Math" panose="02040503050406030204" pitchFamily="18" charset="0"/>
                                </a:rPr>
                                <m:t>′</m:t>
                              </m:r>
                            </m:sup>
                          </m:sSubSup>
                          <m:r>
                            <a:rPr lang="en-US" altLang="zh-TW" sz="1900" b="0" i="1" smtClean="0">
                              <a:solidFill>
                                <a:srgbClr val="222222"/>
                              </a:solidFill>
                              <a:latin typeface="Cambria Math" panose="02040503050406030204" pitchFamily="18" charset="0"/>
                            </a:rPr>
                            <m:t>∈</m:t>
                          </m:r>
                          <m:r>
                            <a:rPr lang="en-US" altLang="zh-TW" sz="1900" b="0" i="1" smtClean="0">
                              <a:solidFill>
                                <a:srgbClr val="222222"/>
                              </a:solidFill>
                              <a:latin typeface="Cambria Math" panose="02040503050406030204" pitchFamily="18" charset="0"/>
                            </a:rPr>
                            <m:t>𝑂</m:t>
                          </m:r>
                          <m:r>
                            <a:rPr lang="zh-TW" altLang="en-US" sz="1900" i="0">
                              <a:solidFill>
                                <a:srgbClr val="222222"/>
                              </a:solidFill>
                              <a:latin typeface="Cambria Math" panose="02040503050406030204" pitchFamily="18" charset="0"/>
                            </a:rPr>
                            <m:t>, </m:t>
                          </m:r>
                          <m:sSubSup>
                            <m:sSubSupPr>
                              <m:ctrlPr>
                                <a:rPr lang="zh-TW" altLang="en-US" sz="1900" i="1">
                                  <a:solidFill>
                                    <a:srgbClr val="222222"/>
                                  </a:solidFill>
                                  <a:latin typeface="Cambria Math" panose="02040503050406030204" pitchFamily="18" charset="0"/>
                                </a:rPr>
                              </m:ctrlPr>
                            </m:sSubSupPr>
                            <m:e>
                              <m:r>
                                <m:rPr>
                                  <m:sty m:val="p"/>
                                </m:rPr>
                                <a:rPr lang="zh-TW" altLang="en-US" sz="1900" i="0">
                                  <a:solidFill>
                                    <a:srgbClr val="222222"/>
                                  </a:solidFill>
                                  <a:latin typeface="Cambria Math" panose="02040503050406030204" pitchFamily="18" charset="0"/>
                                </a:rPr>
                                <m:t>ξ</m:t>
                              </m:r>
                            </m:e>
                            <m:sub>
                              <m:r>
                                <m:rPr>
                                  <m:sty m:val="p"/>
                                </m:rPr>
                                <a:rPr lang="zh-TW" altLang="en-US" sz="1900" i="0">
                                  <a:solidFill>
                                    <a:srgbClr val="222222"/>
                                  </a:solidFill>
                                  <a:latin typeface="Cambria Math" panose="02040503050406030204" pitchFamily="18" charset="0"/>
                                </a:rPr>
                                <m:t>S</m:t>
                              </m:r>
                              <m:r>
                                <a:rPr lang="en-US" altLang="zh-TW" sz="1900" b="0" i="0" smtClean="0">
                                  <a:solidFill>
                                    <a:srgbClr val="222222"/>
                                  </a:solidFill>
                                  <a:latin typeface="Cambria Math" panose="02040503050406030204" pitchFamily="18" charset="0"/>
                                </a:rPr>
                                <m:t> </m:t>
                              </m:r>
                            </m:sub>
                            <m:sup>
                              <m:r>
                                <a:rPr lang="zh-TW" altLang="en-US" sz="1900" i="0">
                                  <a:solidFill>
                                    <a:srgbClr val="222222"/>
                                  </a:solidFill>
                                  <a:latin typeface="Cambria Math" panose="02040503050406030204" pitchFamily="18" charset="0"/>
                                </a:rPr>
                                <m:t>′</m:t>
                              </m:r>
                            </m:sup>
                          </m:sSubSup>
                          <m:r>
                            <a:rPr lang="en-US" altLang="zh-TW" sz="1900" b="0" i="1" smtClean="0">
                              <a:solidFill>
                                <a:srgbClr val="222222"/>
                              </a:solidFill>
                              <a:latin typeface="Cambria Math" panose="02040503050406030204" pitchFamily="18" charset="0"/>
                            </a:rPr>
                            <m:t>∈</m:t>
                          </m:r>
                          <m:r>
                            <a:rPr lang="en-US" altLang="zh-TW" sz="1900" b="0" i="1" smtClean="0">
                              <a:solidFill>
                                <a:srgbClr val="222222"/>
                              </a:solidFill>
                              <a:latin typeface="Cambria Math" panose="02040503050406030204" pitchFamily="18" charset="0"/>
                            </a:rPr>
                            <m:t>𝑆</m:t>
                          </m:r>
                          <m:r>
                            <a:rPr lang="zh-TW" altLang="en-US" sz="1900" i="0">
                              <a:solidFill>
                                <a:srgbClr val="222222"/>
                              </a:solidFill>
                              <a:latin typeface="Cambria Math" panose="02040503050406030204" pitchFamily="18" charset="0"/>
                            </a:rPr>
                            <m:t>)</m:t>
                          </m:r>
                          <m:r>
                            <a:rPr lang="zh-TW" altLang="en-US" sz="1900" i="1" smtClean="0">
                              <a:solidFill>
                                <a:srgbClr val="222222"/>
                              </a:solidFill>
                              <a:latin typeface="Cambria Math" panose="02040503050406030204" pitchFamily="18" charset="0"/>
                            </a:rPr>
                            <m:t> </m:t>
                          </m:r>
                        </m:sub>
                      </m:sSub>
                      <m:d>
                        <m:dPr>
                          <m:begChr m:val="["/>
                          <m:endChr m:val="]"/>
                          <m:ctrlPr>
                            <a:rPr lang="zh-TW" altLang="en-US" sz="1900" i="1">
                              <a:solidFill>
                                <a:srgbClr val="222222"/>
                              </a:solidFill>
                              <a:latin typeface="Cambria Math" panose="02040503050406030204" pitchFamily="18" charset="0"/>
                            </a:rPr>
                          </m:ctrlPr>
                        </m:dPr>
                        <m:e>
                          <m:r>
                            <m:rPr>
                              <m:sty m:val="p"/>
                            </m:rPr>
                            <a:rPr lang="zh-TW" altLang="en-US" sz="1900" i="0">
                              <a:solidFill>
                                <a:srgbClr val="222222"/>
                              </a:solidFill>
                              <a:latin typeface="Cambria Math" panose="02040503050406030204" pitchFamily="18" charset="0"/>
                            </a:rPr>
                            <m:t>Profit</m:t>
                          </m:r>
                          <m:d>
                            <m:dPr>
                              <m:ctrlPr>
                                <a:rPr lang="zh-TW" altLang="en-US" sz="1900" i="1">
                                  <a:solidFill>
                                    <a:srgbClr val="222222"/>
                                  </a:solidFill>
                                  <a:latin typeface="Cambria Math" panose="02040503050406030204" pitchFamily="18" charset="0"/>
                                </a:rPr>
                              </m:ctrlPr>
                            </m:dPr>
                            <m:e>
                              <m:sSubSup>
                                <m:sSubSupPr>
                                  <m:ctrlPr>
                                    <a:rPr lang="zh-TW" altLang="en-US" sz="1900" i="1">
                                      <a:solidFill>
                                        <a:srgbClr val="222222"/>
                                      </a:solidFill>
                                      <a:latin typeface="Cambria Math" panose="02040503050406030204" pitchFamily="18" charset="0"/>
                                    </a:rPr>
                                  </m:ctrlPr>
                                </m:sSubSupPr>
                                <m:e>
                                  <m:r>
                                    <m:rPr>
                                      <m:sty m:val="p"/>
                                    </m:rPr>
                                    <a:rPr lang="zh-TW" altLang="en-US" sz="1900" i="0">
                                      <a:solidFill>
                                        <a:srgbClr val="222222"/>
                                      </a:solidFill>
                                      <a:latin typeface="Cambria Math" panose="02040503050406030204" pitchFamily="18" charset="0"/>
                                    </a:rPr>
                                    <m:t>P</m:t>
                                  </m:r>
                                </m:e>
                                <m:sub>
                                  <m:r>
                                    <m:rPr>
                                      <m:sty m:val="p"/>
                                    </m:rPr>
                                    <a:rPr lang="zh-TW" altLang="en-US" sz="1900" i="0">
                                      <a:solidFill>
                                        <a:srgbClr val="222222"/>
                                      </a:solidFill>
                                      <a:latin typeface="Cambria Math" panose="02040503050406030204" pitchFamily="18" charset="0"/>
                                    </a:rPr>
                                    <m:t>T</m:t>
                                  </m:r>
                                </m:sub>
                                <m:sup>
                                  <m:r>
                                    <m:rPr>
                                      <m:sty m:val="p"/>
                                    </m:rPr>
                                    <a:rPr lang="zh-TW" altLang="en-US" sz="1900" i="0">
                                      <a:solidFill>
                                        <a:srgbClr val="222222"/>
                                      </a:solidFill>
                                      <a:latin typeface="Cambria Math" panose="02040503050406030204" pitchFamily="18" charset="0"/>
                                    </a:rPr>
                                    <m:t>i</m:t>
                                  </m:r>
                                </m:sup>
                              </m:sSubSup>
                              <m:r>
                                <a:rPr lang="zh-TW" altLang="en-US" sz="1900" i="0">
                                  <a:solidFill>
                                    <a:srgbClr val="222222"/>
                                  </a:solidFill>
                                  <a:latin typeface="Cambria Math" panose="02040503050406030204" pitchFamily="18" charset="0"/>
                                </a:rPr>
                                <m:t>,</m:t>
                              </m:r>
                              <m:sSubSup>
                                <m:sSubSupPr>
                                  <m:ctrlPr>
                                    <a:rPr lang="zh-TW" altLang="en-US" sz="1900" i="1">
                                      <a:solidFill>
                                        <a:srgbClr val="222222"/>
                                      </a:solidFill>
                                      <a:latin typeface="Cambria Math" panose="02040503050406030204" pitchFamily="18" charset="0"/>
                                    </a:rPr>
                                  </m:ctrlPr>
                                </m:sSubSupPr>
                                <m:e>
                                  <m:r>
                                    <m:rPr>
                                      <m:sty m:val="p"/>
                                    </m:rPr>
                                    <a:rPr lang="zh-TW" altLang="en-US" sz="1900" i="0">
                                      <a:solidFill>
                                        <a:srgbClr val="222222"/>
                                      </a:solidFill>
                                      <a:latin typeface="Cambria Math" panose="02040503050406030204" pitchFamily="18" charset="0"/>
                                    </a:rPr>
                                    <m:t>ξ</m:t>
                                  </m:r>
                                </m:e>
                                <m:sub>
                                  <m:r>
                                    <m:rPr>
                                      <m:sty m:val="p"/>
                                    </m:rPr>
                                    <a:rPr lang="zh-TW" altLang="en-US" sz="1900" i="0">
                                      <a:solidFill>
                                        <a:srgbClr val="222222"/>
                                      </a:solidFill>
                                      <a:latin typeface="Cambria Math" panose="02040503050406030204" pitchFamily="18" charset="0"/>
                                    </a:rPr>
                                    <m:t>O</m:t>
                                  </m:r>
                                </m:sub>
                                <m:sup>
                                  <m:r>
                                    <a:rPr lang="zh-TW" altLang="en-US" sz="1900" i="0">
                                      <a:solidFill>
                                        <a:srgbClr val="222222"/>
                                      </a:solidFill>
                                      <a:latin typeface="Cambria Math" panose="02040503050406030204" pitchFamily="18" charset="0"/>
                                    </a:rPr>
                                    <m:t>′</m:t>
                                  </m:r>
                                </m:sup>
                              </m:sSubSup>
                              <m:r>
                                <a:rPr lang="zh-TW" altLang="en-US" sz="1900" i="0">
                                  <a:solidFill>
                                    <a:srgbClr val="222222"/>
                                  </a:solidFill>
                                  <a:latin typeface="Cambria Math" panose="02040503050406030204" pitchFamily="18" charset="0"/>
                                </a:rPr>
                                <m:t>,</m:t>
                              </m:r>
                              <m:sSubSup>
                                <m:sSubSupPr>
                                  <m:ctrlPr>
                                    <a:rPr lang="zh-TW" altLang="en-US" sz="1900" i="1">
                                      <a:solidFill>
                                        <a:srgbClr val="222222"/>
                                      </a:solidFill>
                                      <a:latin typeface="Cambria Math" panose="02040503050406030204" pitchFamily="18" charset="0"/>
                                    </a:rPr>
                                  </m:ctrlPr>
                                </m:sSubSupPr>
                                <m:e>
                                  <m:r>
                                    <m:rPr>
                                      <m:sty m:val="p"/>
                                    </m:rPr>
                                    <a:rPr lang="zh-TW" altLang="en-US" sz="1900" i="0">
                                      <a:solidFill>
                                        <a:srgbClr val="222222"/>
                                      </a:solidFill>
                                      <a:latin typeface="Cambria Math" panose="02040503050406030204" pitchFamily="18" charset="0"/>
                                    </a:rPr>
                                    <m:t>ξ</m:t>
                                  </m:r>
                                </m:e>
                                <m:sub>
                                  <m:r>
                                    <m:rPr>
                                      <m:sty m:val="p"/>
                                    </m:rPr>
                                    <a:rPr lang="zh-TW" altLang="en-US" sz="1900" i="0">
                                      <a:solidFill>
                                        <a:srgbClr val="222222"/>
                                      </a:solidFill>
                                      <a:latin typeface="Cambria Math" panose="02040503050406030204" pitchFamily="18" charset="0"/>
                                    </a:rPr>
                                    <m:t>S</m:t>
                                  </m:r>
                                </m:sub>
                                <m:sup>
                                  <m:r>
                                    <a:rPr lang="zh-TW" altLang="en-US" sz="1900" i="0">
                                      <a:solidFill>
                                        <a:srgbClr val="222222"/>
                                      </a:solidFill>
                                      <a:latin typeface="Cambria Math" panose="02040503050406030204" pitchFamily="18" charset="0"/>
                                    </a:rPr>
                                    <m:t>′</m:t>
                                  </m:r>
                                </m:sup>
                              </m:sSubSup>
                            </m:e>
                          </m:d>
                        </m:e>
                      </m:d>
                      <m:r>
                        <a:rPr lang="en-US" altLang="zh-TW" sz="1900" b="0" i="1" smtClean="0">
                          <a:solidFill>
                            <a:srgbClr val="222222"/>
                          </a:solidFill>
                          <a:latin typeface="Cambria Math" panose="02040503050406030204" pitchFamily="18" charset="0"/>
                        </a:rPr>
                        <m:t>   (1)</m:t>
                      </m:r>
                    </m:oMath>
                  </m:oMathPara>
                </a14:m>
                <a:endParaRPr lang="zh-TW" altLang="en-US" sz="1900" dirty="0">
                  <a:solidFill>
                    <a:srgbClr val="222222"/>
                  </a:solidFill>
                  <a:latin typeface="Noto Sans CJK TC Medium" panose="020B0600000000000000" pitchFamily="34" charset="-128"/>
                  <a:ea typeface="Noto Sans CJK TC Medium" panose="020B0600000000000000" pitchFamily="34" charset="-128"/>
                </a:endParaRPr>
              </a:p>
            </p:txBody>
          </p:sp>
        </mc:Choice>
        <mc:Fallback xmlns="">
          <p:sp>
            <p:nvSpPr>
              <p:cNvPr id="7" name="矩形 6">
                <a:extLst>
                  <a:ext uri="{FF2B5EF4-FFF2-40B4-BE49-F238E27FC236}">
                    <a16:creationId xmlns:a16="http://schemas.microsoft.com/office/drawing/2014/main" id="{F6ED9650-3566-48BC-9B90-B64AE626250C}"/>
                  </a:ext>
                </a:extLst>
              </p:cNvPr>
              <p:cNvSpPr>
                <a:spLocks noRot="1" noChangeAspect="1" noMove="1" noResize="1" noEditPoints="1" noAdjustHandles="1" noChangeArrowheads="1" noChangeShapeType="1" noTextEdit="1"/>
              </p:cNvSpPr>
              <p:nvPr/>
            </p:nvSpPr>
            <p:spPr>
              <a:xfrm>
                <a:off x="2888099" y="4002411"/>
                <a:ext cx="6415802" cy="506677"/>
              </a:xfrm>
              <a:prstGeom prst="rect">
                <a:avLst/>
              </a:prstGeom>
              <a:blipFill>
                <a:blip r:embed="rId5"/>
                <a:stretch>
                  <a:fillRect t="-27711" b="-92771"/>
                </a:stretch>
              </a:blipFill>
            </p:spPr>
            <p:txBody>
              <a:bodyPr/>
              <a:lstStyle/>
              <a:p>
                <a:r>
                  <a:rPr lang="zh-TW" altLang="en-US">
                    <a:noFill/>
                  </a:rPr>
                  <a:t> </a:t>
                </a:r>
              </a:p>
            </p:txBody>
          </p:sp>
        </mc:Fallback>
      </mc:AlternateContent>
      <p:pic>
        <p:nvPicPr>
          <p:cNvPr id="11" name="音訊 10">
            <a:hlinkClick r:id="" action="ppaction://media"/>
            <a:extLst>
              <a:ext uri="{FF2B5EF4-FFF2-40B4-BE49-F238E27FC236}">
                <a16:creationId xmlns:a16="http://schemas.microsoft.com/office/drawing/2014/main" id="{4E8B91EC-4B93-4846-971C-B55E6E9178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728365365"/>
      </p:ext>
    </p:extLst>
  </p:cSld>
  <p:clrMapOvr>
    <a:masterClrMapping/>
  </p:clrMapOvr>
  <mc:AlternateContent xmlns:mc="http://schemas.openxmlformats.org/markup-compatibility/2006">
    <mc:Choice xmlns:p14="http://schemas.microsoft.com/office/powerpoint/2010/main" Requires="p14">
      <p:transition spd="slow" p14:dur="2000" advTm="74846"/>
    </mc:Choice>
    <mc:Fallback>
      <p:transition spd="slow" advTm="74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87E73BB-D755-4421-98E3-DBECB587A222}"/>
              </a:ext>
            </a:extLst>
          </p:cNvPr>
          <p:cNvSpPr>
            <a:spLocks noGrp="1"/>
          </p:cNvSpPr>
          <p:nvPr>
            <p:ph type="title"/>
          </p:nvPr>
        </p:nvSpPr>
        <p:spPr>
          <a:xfrm>
            <a:off x="524213" y="381120"/>
            <a:ext cx="10985206" cy="701675"/>
          </a:xfrm>
        </p:spPr>
        <p:txBody>
          <a:bodyPr>
            <a:noAutofit/>
          </a:bodyPr>
          <a:lstStyle/>
          <a:p>
            <a:r>
              <a:rPr lang="en-US" altLang="zh-TW" dirty="0"/>
              <a:t>Failure of</a:t>
            </a:r>
            <a:r>
              <a:rPr lang="zh-TW" altLang="en-US" dirty="0"/>
              <a:t> </a:t>
            </a:r>
            <a:r>
              <a:rPr lang="en-US" altLang="zh-TW" dirty="0"/>
              <a:t>Classification-based Deep</a:t>
            </a:r>
            <a:r>
              <a:rPr lang="zh-TW" altLang="en-US" dirty="0"/>
              <a:t> </a:t>
            </a:r>
            <a:r>
              <a:rPr lang="en-US" altLang="zh-TW" dirty="0"/>
              <a:t>Learning</a:t>
            </a:r>
            <a:endParaRPr lang="zh-TW" altLang="en-US" dirty="0"/>
          </a:p>
        </p:txBody>
      </p:sp>
      <p:sp>
        <p:nvSpPr>
          <p:cNvPr id="3" name="內容版面配置區 2">
            <a:extLst>
              <a:ext uri="{FF2B5EF4-FFF2-40B4-BE49-F238E27FC236}">
                <a16:creationId xmlns:a16="http://schemas.microsoft.com/office/drawing/2014/main" id="{7091348F-101E-4FBA-93C0-4AFC9141A45C}"/>
              </a:ext>
            </a:extLst>
          </p:cNvPr>
          <p:cNvSpPr>
            <a:spLocks noGrp="1"/>
          </p:cNvSpPr>
          <p:nvPr>
            <p:ph idx="1"/>
          </p:nvPr>
        </p:nvSpPr>
        <p:spPr/>
        <p:txBody>
          <a:bodyPr/>
          <a:lstStyle/>
          <a:p>
            <a:r>
              <a:rPr lang="en-US" altLang="zh-TW" dirty="0"/>
              <a:t>The CNN training loss fails to converge, and that of </a:t>
            </a:r>
            <a:r>
              <a:rPr lang="en-US" altLang="zh-TW" dirty="0" err="1"/>
              <a:t>ResNet</a:t>
            </a:r>
            <a:r>
              <a:rPr lang="en-US" altLang="zh-TW" dirty="0"/>
              <a:t> converges only very slowly.</a:t>
            </a:r>
          </a:p>
          <a:p>
            <a:r>
              <a:rPr lang="en-US" altLang="zh-TW" dirty="0"/>
              <a:t>It is difficult to train a reliable CNN</a:t>
            </a:r>
            <a:r>
              <a:rPr lang="zh-TW" altLang="en-US" dirty="0"/>
              <a:t> </a:t>
            </a:r>
            <a:r>
              <a:rPr lang="en-US" altLang="zh-TW" dirty="0"/>
              <a:t>or </a:t>
            </a:r>
            <a:r>
              <a:rPr lang="en-US" altLang="zh-TW" dirty="0" err="1"/>
              <a:t>ResNet</a:t>
            </a:r>
            <a:r>
              <a:rPr lang="en-US" altLang="zh-TW" dirty="0"/>
              <a:t> to recommend each stock pair with one of</a:t>
            </a:r>
            <a:r>
              <a:rPr lang="zh-TW" altLang="en-US" dirty="0"/>
              <a:t> </a:t>
            </a:r>
            <a:r>
              <a:rPr lang="en-US" altLang="zh-TW" dirty="0"/>
              <a:t>300 possible labels.</a:t>
            </a:r>
            <a:endParaRPr lang="zh-TW" altLang="en-US" dirty="0"/>
          </a:p>
        </p:txBody>
      </p:sp>
      <p:sp>
        <p:nvSpPr>
          <p:cNvPr id="4" name="投影片編號版面配置區 3">
            <a:extLst>
              <a:ext uri="{FF2B5EF4-FFF2-40B4-BE49-F238E27FC236}">
                <a16:creationId xmlns:a16="http://schemas.microsoft.com/office/drawing/2014/main" id="{28A5D6FD-A592-495A-8F6A-53983B3E0FB7}"/>
              </a:ext>
            </a:extLst>
          </p:cNvPr>
          <p:cNvSpPr>
            <a:spLocks noGrp="1"/>
          </p:cNvSpPr>
          <p:nvPr>
            <p:ph type="sldNum" sz="quarter" idx="12"/>
          </p:nvPr>
        </p:nvSpPr>
        <p:spPr/>
        <p:txBody>
          <a:bodyPr/>
          <a:lstStyle/>
          <a:p>
            <a:fld id="{69E2C020-7205-4C66-AF67-A446CC68F7FD}" type="slidenum">
              <a:rPr lang="zh-TW" altLang="en-US" smtClean="0"/>
              <a:pPr/>
              <a:t>8</a:t>
            </a:fld>
            <a:endParaRPr lang="zh-TW" altLang="en-US" dirty="0"/>
          </a:p>
        </p:txBody>
      </p:sp>
      <p:sp>
        <p:nvSpPr>
          <p:cNvPr id="5" name="內容版面配置區 4">
            <a:extLst>
              <a:ext uri="{FF2B5EF4-FFF2-40B4-BE49-F238E27FC236}">
                <a16:creationId xmlns:a16="http://schemas.microsoft.com/office/drawing/2014/main" id="{1070E2A9-EDCA-4ACC-8E48-50EEE7615F14}"/>
              </a:ext>
            </a:extLst>
          </p:cNvPr>
          <p:cNvSpPr>
            <a:spLocks noGrp="1"/>
          </p:cNvSpPr>
          <p:nvPr>
            <p:ph idx="13"/>
          </p:nvPr>
        </p:nvSpPr>
        <p:spPr/>
        <p:txBody>
          <a:bodyPr/>
          <a:lstStyle/>
          <a:p>
            <a:endParaRPr lang="zh-TW" altLang="en-US" dirty="0"/>
          </a:p>
        </p:txBody>
      </p:sp>
      <p:pic>
        <p:nvPicPr>
          <p:cNvPr id="6" name="圖片 5">
            <a:extLst>
              <a:ext uri="{FF2B5EF4-FFF2-40B4-BE49-F238E27FC236}">
                <a16:creationId xmlns:a16="http://schemas.microsoft.com/office/drawing/2014/main" id="{9C463527-EF94-43D8-BEEA-B099BD0E572F}"/>
              </a:ext>
            </a:extLst>
          </p:cNvPr>
          <p:cNvPicPr>
            <a:picLocks noChangeAspect="1"/>
          </p:cNvPicPr>
          <p:nvPr/>
        </p:nvPicPr>
        <p:blipFill>
          <a:blip r:embed="rId4"/>
          <a:stretch>
            <a:fillRect/>
          </a:stretch>
        </p:blipFill>
        <p:spPr>
          <a:xfrm>
            <a:off x="595154" y="2907704"/>
            <a:ext cx="4492552" cy="3409486"/>
          </a:xfrm>
          <a:prstGeom prst="rect">
            <a:avLst/>
          </a:prstGeom>
        </p:spPr>
      </p:pic>
      <p:pic>
        <p:nvPicPr>
          <p:cNvPr id="7" name="圖片 6">
            <a:extLst>
              <a:ext uri="{FF2B5EF4-FFF2-40B4-BE49-F238E27FC236}">
                <a16:creationId xmlns:a16="http://schemas.microsoft.com/office/drawing/2014/main" id="{1782B56E-741F-4894-BE26-43005FDDAF80}"/>
              </a:ext>
            </a:extLst>
          </p:cNvPr>
          <p:cNvPicPr>
            <a:picLocks noChangeAspect="1"/>
          </p:cNvPicPr>
          <p:nvPr/>
        </p:nvPicPr>
        <p:blipFill>
          <a:blip r:embed="rId5"/>
          <a:stretch>
            <a:fillRect/>
          </a:stretch>
        </p:blipFill>
        <p:spPr>
          <a:xfrm>
            <a:off x="6525031" y="2907704"/>
            <a:ext cx="4596558" cy="3338598"/>
          </a:xfrm>
          <a:prstGeom prst="rect">
            <a:avLst/>
          </a:prstGeom>
        </p:spPr>
      </p:pic>
      <p:pic>
        <p:nvPicPr>
          <p:cNvPr id="12" name="音訊 11">
            <a:hlinkClick r:id="" action="ppaction://media"/>
            <a:extLst>
              <a:ext uri="{FF2B5EF4-FFF2-40B4-BE49-F238E27FC236}">
                <a16:creationId xmlns:a16="http://schemas.microsoft.com/office/drawing/2014/main" id="{5E7C0B14-2868-4B06-803A-93B91D6357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693941954"/>
      </p:ext>
    </p:extLst>
  </p:cSld>
  <p:clrMapOvr>
    <a:masterClrMapping/>
  </p:clrMapOvr>
  <mc:AlternateContent xmlns:mc="http://schemas.openxmlformats.org/markup-compatibility/2006">
    <mc:Choice xmlns:p14="http://schemas.microsoft.com/office/powerpoint/2010/main" Requires="p14">
      <p:transition spd="slow" p14:dur="2000" advTm="25627"/>
    </mc:Choice>
    <mc:Fallback>
      <p:transition spd="slow" advTm="25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9734AF-4829-4525-B102-2A76B0B4E680}"/>
              </a:ext>
            </a:extLst>
          </p:cNvPr>
          <p:cNvSpPr>
            <a:spLocks noGrp="1"/>
          </p:cNvSpPr>
          <p:nvPr>
            <p:ph type="title"/>
          </p:nvPr>
        </p:nvSpPr>
        <p:spPr/>
        <p:txBody>
          <a:bodyPr/>
          <a:lstStyle/>
          <a:p>
            <a:r>
              <a:rPr lang="en-US" altLang="zh-TW" dirty="0"/>
              <a:t>Representation labelling</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0D1BA336-6A0F-4F63-8747-D3484BF7E557}"/>
                  </a:ext>
                </a:extLst>
              </p:cNvPr>
              <p:cNvSpPr>
                <a:spLocks noGrp="1"/>
              </p:cNvSpPr>
              <p:nvPr>
                <p:ph idx="1"/>
              </p:nvPr>
            </p:nvSpPr>
            <p:spPr>
              <a:xfrm>
                <a:off x="524212" y="1299199"/>
                <a:ext cx="10985207" cy="5118936"/>
              </a:xfrm>
            </p:spPr>
            <p:txBody>
              <a:bodyPr>
                <a:normAutofit/>
              </a:bodyPr>
              <a:lstStyle/>
              <a:p>
                <a:r>
                  <a:rPr lang="en-US" altLang="zh-TW" dirty="0"/>
                  <a:t>We address the lack of training convergence problem by setting representative thresholds via either </a:t>
                </a:r>
                <a:r>
                  <a:rPr lang="en-US" altLang="zh-TW" b="1" dirty="0"/>
                  <a:t>k-means</a:t>
                </a:r>
                <a:r>
                  <a:rPr lang="en-US" altLang="zh-TW" dirty="0"/>
                  <a:t> or the thresholds with the </a:t>
                </a:r>
                <a:r>
                  <a:rPr lang="en-US" altLang="zh-TW" b="1" dirty="0"/>
                  <a:t>top-</a:t>
                </a:r>
                <a:r>
                  <a:rPr lang="zh-TW" altLang="en-US" b="1" dirty="0"/>
                  <a:t>𝑘 </a:t>
                </a:r>
                <a:r>
                  <a:rPr lang="en-US" altLang="zh-TW" b="1" dirty="0"/>
                  <a:t>highest probabilities</a:t>
                </a:r>
                <a:r>
                  <a:rPr lang="en-US" altLang="zh-TW" dirty="0"/>
                  <a:t>.</a:t>
                </a:r>
              </a:p>
              <a:p>
                <a:r>
                  <a:rPr lang="en-US" altLang="zh-TW" dirty="0"/>
                  <a:t>The set of representation thresholds </a:t>
                </a:r>
                <a14:m>
                  <m:oMath xmlns:m="http://schemas.openxmlformats.org/officeDocument/2006/math">
                    <m:r>
                      <a:rPr lang="en-US" altLang="zh-TW" b="1" i="1" dirty="0" smtClean="0">
                        <a:latin typeface="Cambria Math" panose="02040503050406030204" pitchFamily="18" charset="0"/>
                      </a:rPr>
                      <m:t>𝑹</m:t>
                    </m:r>
                  </m:oMath>
                </a14:m>
                <a:endParaRPr lang="en-US" altLang="zh-TW" b="1" dirty="0"/>
              </a:p>
              <a:p>
                <a:pPr lvl="1"/>
                <a14:m>
                  <m:oMath xmlns:m="http://schemas.openxmlformats.org/officeDocument/2006/math">
                    <m:r>
                      <a:rPr lang="en-US" altLang="zh-TW" sz="1600" i="1" dirty="0" smtClean="0">
                        <a:latin typeface="Cambria Math" panose="02040503050406030204" pitchFamily="18" charset="0"/>
                      </a:rPr>
                      <m:t>𝐾𝑚𝑒𝑎𝑛</m:t>
                    </m:r>
                    <m:r>
                      <a:rPr lang="en-US" altLang="zh-TW" sz="1600" i="1" dirty="0" smtClean="0">
                        <a:latin typeface="Cambria Math" panose="02040503050406030204" pitchFamily="18" charset="0"/>
                      </a:rPr>
                      <m:t>(0)</m:t>
                    </m:r>
                  </m:oMath>
                </a14:m>
                <a:r>
                  <a:rPr lang="en-US" altLang="zh-TW" sz="1600" dirty="0"/>
                  <a:t>: partition all trigger thresholds into 25 clusters by the k-means</a:t>
                </a:r>
              </a:p>
              <a:p>
                <a:pPr lvl="1"/>
                <a14:m>
                  <m:oMath xmlns:m="http://schemas.openxmlformats.org/officeDocument/2006/math">
                    <m:r>
                      <a:rPr lang="en-US" altLang="zh-TW" sz="1600" i="1" dirty="0" smtClean="0">
                        <a:latin typeface="Cambria Math" panose="02040503050406030204" pitchFamily="18" charset="0"/>
                      </a:rPr>
                      <m:t>𝐾𝑚𝑒𝑎𝑛</m:t>
                    </m:r>
                    <m:r>
                      <a:rPr lang="en-US" altLang="zh-TW" sz="1600" i="1" dirty="0" smtClean="0">
                        <a:latin typeface="Cambria Math" panose="02040503050406030204" pitchFamily="18" charset="0"/>
                      </a:rPr>
                      <m:t>(1)</m:t>
                    </m:r>
                  </m:oMath>
                </a14:m>
                <a:r>
                  <a:rPr lang="en-US" altLang="zh-TW" sz="1600" dirty="0"/>
                  <a:t>: partition trigger thresholds with probabilities larger than </a:t>
                </a:r>
                <a:r>
                  <a:rPr lang="en-US" altLang="zh-TW" sz="1600" b="1" dirty="0">
                    <a:latin typeface="Noto Sans CJK TC Bold" panose="020B0800000000000000" pitchFamily="34" charset="-128"/>
                    <a:ea typeface="Noto Sans CJK TC Bold" panose="020B0800000000000000" pitchFamily="34" charset="-128"/>
                  </a:rPr>
                  <a:t>0.1%</a:t>
                </a:r>
                <a:r>
                  <a:rPr lang="en-US" altLang="zh-TW" sz="1600" dirty="0"/>
                  <a:t> into 25 clusters by the k-means</a:t>
                </a:r>
              </a:p>
              <a:p>
                <a:pPr lvl="1"/>
                <a14:m>
                  <m:oMath xmlns:m="http://schemas.openxmlformats.org/officeDocument/2006/math">
                    <m:r>
                      <a:rPr lang="en-US" altLang="zh-TW" sz="1600" i="1" dirty="0" smtClean="0">
                        <a:latin typeface="Cambria Math" panose="02040503050406030204" pitchFamily="18" charset="0"/>
                      </a:rPr>
                      <m:t>𝐾𝑚𝑒𝑎𝑛</m:t>
                    </m:r>
                    <m:r>
                      <a:rPr lang="en-US" altLang="zh-TW" sz="1600" i="1" dirty="0" smtClean="0">
                        <a:latin typeface="Cambria Math" panose="02040503050406030204" pitchFamily="18" charset="0"/>
                      </a:rPr>
                      <m:t>(2)</m:t>
                    </m:r>
                  </m:oMath>
                </a14:m>
                <a:r>
                  <a:rPr lang="en-US" altLang="zh-TW" sz="1600" dirty="0"/>
                  <a:t>: partition trigger thresholds with probabilities larger than </a:t>
                </a:r>
                <a:r>
                  <a:rPr lang="en-US" altLang="zh-TW" sz="1600" b="1" dirty="0">
                    <a:latin typeface="Noto Sans CJK TC Bold" panose="020B0800000000000000" pitchFamily="34" charset="-128"/>
                    <a:ea typeface="Noto Sans CJK TC Bold" panose="020B0800000000000000" pitchFamily="34" charset="-128"/>
                  </a:rPr>
                  <a:t>0.5%</a:t>
                </a:r>
                <a:r>
                  <a:rPr lang="en-US" altLang="zh-TW" sz="1600" dirty="0"/>
                  <a:t> into 25 clusters by the k-means</a:t>
                </a:r>
              </a:p>
              <a:p>
                <a:pPr lvl="1"/>
                <a14:m>
                  <m:oMath xmlns:m="http://schemas.openxmlformats.org/officeDocument/2006/math">
                    <m:r>
                      <a:rPr lang="en-US" altLang="zh-TW" sz="1600" i="1" dirty="0" smtClean="0">
                        <a:latin typeface="Cambria Math" panose="02040503050406030204" pitchFamily="18" charset="0"/>
                      </a:rPr>
                      <m:t>𝐻𝑖𝑔h𝐹𝑟𝑒𝑞</m:t>
                    </m:r>
                  </m:oMath>
                </a14:m>
                <a:r>
                  <a:rPr lang="en-US" altLang="zh-TW" sz="1600" dirty="0"/>
                  <a:t>: choose as representation thresholds those trigger thresholds the top 25 highest probabilities</a:t>
                </a:r>
              </a:p>
              <a:p>
                <a:endParaRPr lang="en-US" altLang="zh-TW" dirty="0"/>
              </a:p>
              <a:p>
                <a:r>
                  <a:rPr lang="en-US" altLang="zh-TW" dirty="0"/>
                  <a:t>The number of labels: 25</a:t>
                </a:r>
              </a:p>
            </p:txBody>
          </p:sp>
        </mc:Choice>
        <mc:Fallback xmlns="">
          <p:sp>
            <p:nvSpPr>
              <p:cNvPr id="3" name="內容版面配置區 2">
                <a:extLst>
                  <a:ext uri="{FF2B5EF4-FFF2-40B4-BE49-F238E27FC236}">
                    <a16:creationId xmlns:a16="http://schemas.microsoft.com/office/drawing/2014/main" id="{0D1BA336-6A0F-4F63-8747-D3484BF7E557}"/>
                  </a:ext>
                </a:extLst>
              </p:cNvPr>
              <p:cNvSpPr>
                <a:spLocks noGrp="1" noRot="1" noChangeAspect="1" noMove="1" noResize="1" noEditPoints="1" noAdjustHandles="1" noChangeArrowheads="1" noChangeShapeType="1" noTextEdit="1"/>
              </p:cNvSpPr>
              <p:nvPr>
                <p:ph idx="1"/>
              </p:nvPr>
            </p:nvSpPr>
            <p:spPr>
              <a:xfrm>
                <a:off x="524212" y="1299199"/>
                <a:ext cx="10985207" cy="5118936"/>
              </a:xfrm>
              <a:blipFill>
                <a:blip r:embed="rId2"/>
                <a:stretch>
                  <a:fillRect l="-499"/>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F8BDF1AC-D7C1-4649-9228-9C72EBBFBA37}"/>
              </a:ext>
            </a:extLst>
          </p:cNvPr>
          <p:cNvSpPr>
            <a:spLocks noGrp="1"/>
          </p:cNvSpPr>
          <p:nvPr>
            <p:ph type="sldNum" sz="quarter" idx="12"/>
          </p:nvPr>
        </p:nvSpPr>
        <p:spPr/>
        <p:txBody>
          <a:bodyPr/>
          <a:lstStyle/>
          <a:p>
            <a:fld id="{69E2C020-7205-4C66-AF67-A446CC68F7FD}" type="slidenum">
              <a:rPr lang="zh-TW" altLang="en-US" smtClean="0"/>
              <a:pPr/>
              <a:t>9</a:t>
            </a:fld>
            <a:endParaRPr lang="zh-TW" altLang="en-US" dirty="0"/>
          </a:p>
        </p:txBody>
      </p:sp>
      <p:sp>
        <p:nvSpPr>
          <p:cNvPr id="5" name="內容版面配置區 4">
            <a:extLst>
              <a:ext uri="{FF2B5EF4-FFF2-40B4-BE49-F238E27FC236}">
                <a16:creationId xmlns:a16="http://schemas.microsoft.com/office/drawing/2014/main" id="{5EAED383-9393-48DD-9207-41A0BD5F9541}"/>
              </a:ext>
            </a:extLst>
          </p:cNvPr>
          <p:cNvSpPr>
            <a:spLocks noGrp="1"/>
          </p:cNvSpPr>
          <p:nvPr>
            <p:ph idx="13"/>
          </p:nvPr>
        </p:nvSpPr>
        <p:spPr/>
        <p:txBody>
          <a:bodyPr/>
          <a:lstStyle/>
          <a:p>
            <a:endParaRPr lang="zh-TW" altLang="en-US" dirty="0"/>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5E8944F1-3794-43A5-A45B-8FDA4E7C1FA0}"/>
                  </a:ext>
                </a:extLst>
              </p:cNvPr>
              <p:cNvSpPr/>
              <p:nvPr/>
            </p:nvSpPr>
            <p:spPr>
              <a:xfrm>
                <a:off x="2982205" y="4736419"/>
                <a:ext cx="6227590" cy="52854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zh-TW" altLang="en-US" sz="2000" i="1" smtClean="0">
                              <a:solidFill>
                                <a:srgbClr val="222222"/>
                              </a:solidFill>
                              <a:latin typeface="Cambria Math" panose="02040503050406030204" pitchFamily="18" charset="0"/>
                            </a:rPr>
                          </m:ctrlPr>
                        </m:dPr>
                        <m:e>
                          <m:sSubSup>
                            <m:sSubSupPr>
                              <m:ctrlPr>
                                <a:rPr lang="zh-TW" altLang="en-US" sz="2000" i="1">
                                  <a:solidFill>
                                    <a:srgbClr val="222222"/>
                                  </a:solidFill>
                                  <a:latin typeface="Cambria Math" panose="02040503050406030204" pitchFamily="18" charset="0"/>
                                </a:rPr>
                              </m:ctrlPr>
                            </m:sSubSupPr>
                            <m:e>
                              <m:r>
                                <m:rPr>
                                  <m:sty m:val="p"/>
                                </m:rPr>
                                <a:rPr lang="zh-TW" altLang="en-US" sz="2000">
                                  <a:solidFill>
                                    <a:srgbClr val="222222"/>
                                  </a:solidFill>
                                  <a:latin typeface="Cambria Math" panose="02040503050406030204" pitchFamily="18" charset="0"/>
                                </a:rPr>
                                <m:t>ξ</m:t>
                              </m:r>
                            </m:e>
                            <m:sub>
                              <m:r>
                                <m:rPr>
                                  <m:sty m:val="p"/>
                                </m:rPr>
                                <a:rPr lang="zh-TW" altLang="en-US" sz="2000" i="0">
                                  <a:solidFill>
                                    <a:srgbClr val="222222"/>
                                  </a:solidFill>
                                  <a:latin typeface="Cambria Math" panose="02040503050406030204" pitchFamily="18" charset="0"/>
                                </a:rPr>
                                <m:t>O</m:t>
                              </m:r>
                            </m:sub>
                            <m:sup>
                              <m:r>
                                <m:rPr>
                                  <m:sty m:val="p"/>
                                </m:rPr>
                                <a:rPr lang="zh-TW" altLang="en-US" sz="2000" i="0">
                                  <a:solidFill>
                                    <a:srgbClr val="222222"/>
                                  </a:solidFill>
                                  <a:latin typeface="Cambria Math" panose="02040503050406030204" pitchFamily="18" charset="0"/>
                                </a:rPr>
                                <m:t>i</m:t>
                              </m:r>
                            </m:sup>
                          </m:sSubSup>
                          <m:r>
                            <a:rPr lang="zh-TW" altLang="en-US" sz="2000" i="0">
                              <a:solidFill>
                                <a:srgbClr val="222222"/>
                              </a:solidFill>
                              <a:latin typeface="Cambria Math" panose="02040503050406030204" pitchFamily="18" charset="0"/>
                            </a:rPr>
                            <m:t>,</m:t>
                          </m:r>
                          <m:sSubSup>
                            <m:sSubSupPr>
                              <m:ctrlPr>
                                <a:rPr lang="zh-TW" altLang="en-US" sz="2000" i="1">
                                  <a:solidFill>
                                    <a:srgbClr val="222222"/>
                                  </a:solidFill>
                                  <a:latin typeface="Cambria Math" panose="02040503050406030204" pitchFamily="18" charset="0"/>
                                </a:rPr>
                              </m:ctrlPr>
                            </m:sSubSupPr>
                            <m:e>
                              <m:r>
                                <m:rPr>
                                  <m:sty m:val="p"/>
                                </m:rPr>
                                <a:rPr lang="zh-TW" altLang="en-US" sz="2000" i="0">
                                  <a:solidFill>
                                    <a:srgbClr val="222222"/>
                                  </a:solidFill>
                                  <a:latin typeface="Cambria Math" panose="02040503050406030204" pitchFamily="18" charset="0"/>
                                </a:rPr>
                                <m:t>ξ</m:t>
                              </m:r>
                            </m:e>
                            <m:sub>
                              <m:r>
                                <m:rPr>
                                  <m:sty m:val="p"/>
                                </m:rPr>
                                <a:rPr lang="zh-TW" altLang="en-US" sz="2000" i="0">
                                  <a:solidFill>
                                    <a:srgbClr val="222222"/>
                                  </a:solidFill>
                                  <a:latin typeface="Cambria Math" panose="02040503050406030204" pitchFamily="18" charset="0"/>
                                </a:rPr>
                                <m:t>S</m:t>
                              </m:r>
                            </m:sub>
                            <m:sup>
                              <m:r>
                                <m:rPr>
                                  <m:sty m:val="p"/>
                                </m:rPr>
                                <a:rPr lang="zh-TW" altLang="en-US" sz="2000" i="0">
                                  <a:solidFill>
                                    <a:srgbClr val="222222"/>
                                  </a:solidFill>
                                  <a:latin typeface="Cambria Math" panose="02040503050406030204" pitchFamily="18" charset="0"/>
                                </a:rPr>
                                <m:t>i</m:t>
                              </m:r>
                            </m:sup>
                          </m:sSubSup>
                        </m:e>
                      </m:d>
                      <m:r>
                        <a:rPr lang="zh-TW" altLang="en-US" sz="2000" i="0">
                          <a:solidFill>
                            <a:srgbClr val="222222"/>
                          </a:solidFill>
                          <a:latin typeface="Cambria Math" panose="02040503050406030204" pitchFamily="18" charset="0"/>
                        </a:rPr>
                        <m:t>≡</m:t>
                      </m:r>
                      <m:sSub>
                        <m:sSubPr>
                          <m:ctrlPr>
                            <a:rPr lang="zh-TW" altLang="en-US" sz="2000" i="1" smtClean="0">
                              <a:solidFill>
                                <a:srgbClr val="222222"/>
                              </a:solidFill>
                              <a:latin typeface="Cambria Math" panose="02040503050406030204" pitchFamily="18" charset="0"/>
                            </a:rPr>
                          </m:ctrlPr>
                        </m:sSubPr>
                        <m:e>
                          <m:r>
                            <m:rPr>
                              <m:sty m:val="p"/>
                            </m:rPr>
                            <a:rPr lang="zh-TW" altLang="en-US" sz="2000" i="0">
                              <a:solidFill>
                                <a:srgbClr val="222222"/>
                              </a:solidFill>
                              <a:latin typeface="Cambria Math" panose="02040503050406030204" pitchFamily="18" charset="0"/>
                            </a:rPr>
                            <m:t>argmax</m:t>
                          </m:r>
                        </m:e>
                        <m:sub>
                          <m:sSubSup>
                            <m:sSubSupPr>
                              <m:ctrlPr>
                                <a:rPr lang="zh-TW" altLang="en-US" sz="2000" i="1" smtClean="0">
                                  <a:solidFill>
                                    <a:srgbClr val="222222"/>
                                  </a:solidFill>
                                  <a:latin typeface="Cambria Math" panose="02040503050406030204" pitchFamily="18" charset="0"/>
                                </a:rPr>
                              </m:ctrlPr>
                            </m:sSubSupPr>
                            <m:e>
                              <m:d>
                                <m:dPr>
                                  <m:endChr m:val=""/>
                                  <m:ctrlPr>
                                    <a:rPr lang="zh-TW" altLang="en-US" sz="2000" i="1">
                                      <a:solidFill>
                                        <a:srgbClr val="222222"/>
                                      </a:solidFill>
                                      <a:latin typeface="Cambria Math" panose="02040503050406030204" pitchFamily="18" charset="0"/>
                                    </a:rPr>
                                  </m:ctrlPr>
                                </m:dPr>
                                <m:e>
                                  <m:r>
                                    <m:rPr>
                                      <m:sty m:val="p"/>
                                    </m:rPr>
                                    <a:rPr lang="zh-TW" altLang="en-US" sz="2000" i="0">
                                      <a:solidFill>
                                        <a:srgbClr val="222222"/>
                                      </a:solidFill>
                                      <a:latin typeface="Cambria Math" panose="02040503050406030204" pitchFamily="18" charset="0"/>
                                    </a:rPr>
                                    <m:t>ξ</m:t>
                                  </m:r>
                                </m:e>
                              </m:d>
                            </m:e>
                            <m:sub>
                              <m:r>
                                <m:rPr>
                                  <m:sty m:val="p"/>
                                </m:rPr>
                                <a:rPr lang="zh-TW" altLang="en-US" sz="2000" i="0">
                                  <a:solidFill>
                                    <a:srgbClr val="222222"/>
                                  </a:solidFill>
                                  <a:latin typeface="Cambria Math" panose="02040503050406030204" pitchFamily="18" charset="0"/>
                                </a:rPr>
                                <m:t>O</m:t>
                              </m:r>
                            </m:sub>
                            <m:sup>
                              <m:r>
                                <a:rPr lang="zh-TW" altLang="en-US" sz="2000" i="0">
                                  <a:solidFill>
                                    <a:srgbClr val="222222"/>
                                  </a:solidFill>
                                  <a:latin typeface="Cambria Math" panose="02040503050406030204" pitchFamily="18" charset="0"/>
                                </a:rPr>
                                <m:t>′</m:t>
                              </m:r>
                            </m:sup>
                          </m:sSubSup>
                          <m:r>
                            <a:rPr lang="zh-TW" altLang="en-US" sz="2000" i="0" smtClean="0">
                              <a:solidFill>
                                <a:srgbClr val="222222"/>
                              </a:solidFill>
                              <a:latin typeface="Cambria Math" panose="02040503050406030204" pitchFamily="18" charset="0"/>
                            </a:rPr>
                            <m:t>, </m:t>
                          </m:r>
                          <m:sSubSup>
                            <m:sSubSupPr>
                              <m:ctrlPr>
                                <a:rPr lang="zh-TW" altLang="en-US" sz="2000" i="1">
                                  <a:solidFill>
                                    <a:srgbClr val="222222"/>
                                  </a:solidFill>
                                  <a:latin typeface="Cambria Math" panose="02040503050406030204" pitchFamily="18" charset="0"/>
                                </a:rPr>
                              </m:ctrlPr>
                            </m:sSubSupPr>
                            <m:e>
                              <m:r>
                                <m:rPr>
                                  <m:sty m:val="p"/>
                                </m:rPr>
                                <a:rPr lang="zh-TW" altLang="en-US" sz="2000" i="0">
                                  <a:solidFill>
                                    <a:srgbClr val="222222"/>
                                  </a:solidFill>
                                  <a:latin typeface="Cambria Math" panose="02040503050406030204" pitchFamily="18" charset="0"/>
                                </a:rPr>
                                <m:t>ξ</m:t>
                              </m:r>
                            </m:e>
                            <m:sub>
                              <m:r>
                                <m:rPr>
                                  <m:sty m:val="p"/>
                                </m:rPr>
                                <a:rPr lang="zh-TW" altLang="en-US" sz="2000" i="0">
                                  <a:solidFill>
                                    <a:srgbClr val="222222"/>
                                  </a:solidFill>
                                  <a:latin typeface="Cambria Math" panose="02040503050406030204" pitchFamily="18" charset="0"/>
                                </a:rPr>
                                <m:t>S</m:t>
                              </m:r>
                              <m:r>
                                <a:rPr lang="en-US" altLang="zh-TW" sz="2000" b="0" i="0" smtClean="0">
                                  <a:solidFill>
                                    <a:srgbClr val="222222"/>
                                  </a:solidFill>
                                  <a:latin typeface="Cambria Math" panose="02040503050406030204" pitchFamily="18" charset="0"/>
                                </a:rPr>
                                <m:t> </m:t>
                              </m:r>
                            </m:sub>
                            <m:sup>
                              <m:r>
                                <a:rPr lang="zh-TW" altLang="en-US" sz="2000" i="0">
                                  <a:solidFill>
                                    <a:srgbClr val="222222"/>
                                  </a:solidFill>
                                  <a:latin typeface="Cambria Math" panose="02040503050406030204" pitchFamily="18" charset="0"/>
                                </a:rPr>
                                <m:t>′</m:t>
                              </m:r>
                            </m:sup>
                          </m:sSubSup>
                          <m:r>
                            <a:rPr lang="en-US" altLang="zh-TW" sz="2000" b="0" i="1" smtClean="0">
                              <a:solidFill>
                                <a:srgbClr val="222222"/>
                              </a:solidFill>
                              <a:latin typeface="Cambria Math" panose="02040503050406030204" pitchFamily="18" charset="0"/>
                            </a:rPr>
                            <m:t>∈</m:t>
                          </m:r>
                          <m:r>
                            <m:rPr>
                              <m:sty m:val="p"/>
                            </m:rPr>
                            <a:rPr lang="en-US" altLang="zh-TW" sz="2000" b="0" i="0" smtClean="0">
                              <a:solidFill>
                                <a:srgbClr val="222222"/>
                              </a:solidFill>
                              <a:latin typeface="Cambria Math" panose="02040503050406030204" pitchFamily="18" charset="0"/>
                            </a:rPr>
                            <m:t>R</m:t>
                          </m:r>
                          <m:r>
                            <a:rPr lang="zh-TW" altLang="en-US" sz="2000" i="0">
                              <a:solidFill>
                                <a:srgbClr val="222222"/>
                              </a:solidFill>
                              <a:latin typeface="Cambria Math" panose="02040503050406030204" pitchFamily="18" charset="0"/>
                            </a:rPr>
                            <m:t>)</m:t>
                          </m:r>
                          <m:r>
                            <a:rPr lang="zh-TW" altLang="en-US" sz="2000" i="1" smtClean="0">
                              <a:solidFill>
                                <a:srgbClr val="222222"/>
                              </a:solidFill>
                              <a:latin typeface="Cambria Math" panose="02040503050406030204" pitchFamily="18" charset="0"/>
                            </a:rPr>
                            <m:t> </m:t>
                          </m:r>
                        </m:sub>
                      </m:sSub>
                      <m:d>
                        <m:dPr>
                          <m:begChr m:val="["/>
                          <m:endChr m:val="]"/>
                          <m:ctrlPr>
                            <a:rPr lang="zh-TW" altLang="en-US" sz="2000" i="1">
                              <a:solidFill>
                                <a:srgbClr val="222222"/>
                              </a:solidFill>
                              <a:latin typeface="Cambria Math" panose="02040503050406030204" pitchFamily="18" charset="0"/>
                            </a:rPr>
                          </m:ctrlPr>
                        </m:dPr>
                        <m:e>
                          <m:r>
                            <m:rPr>
                              <m:sty m:val="p"/>
                            </m:rPr>
                            <a:rPr lang="zh-TW" altLang="en-US" sz="2000" i="0">
                              <a:solidFill>
                                <a:srgbClr val="222222"/>
                              </a:solidFill>
                              <a:latin typeface="Cambria Math" panose="02040503050406030204" pitchFamily="18" charset="0"/>
                            </a:rPr>
                            <m:t>Profit</m:t>
                          </m:r>
                          <m:d>
                            <m:dPr>
                              <m:ctrlPr>
                                <a:rPr lang="zh-TW" altLang="en-US" sz="2000" i="1">
                                  <a:solidFill>
                                    <a:srgbClr val="222222"/>
                                  </a:solidFill>
                                  <a:latin typeface="Cambria Math" panose="02040503050406030204" pitchFamily="18" charset="0"/>
                                </a:rPr>
                              </m:ctrlPr>
                            </m:dPr>
                            <m:e>
                              <m:sSubSup>
                                <m:sSubSupPr>
                                  <m:ctrlPr>
                                    <a:rPr lang="zh-TW" altLang="en-US" sz="2000" i="1">
                                      <a:solidFill>
                                        <a:srgbClr val="222222"/>
                                      </a:solidFill>
                                      <a:latin typeface="Cambria Math" panose="02040503050406030204" pitchFamily="18" charset="0"/>
                                    </a:rPr>
                                  </m:ctrlPr>
                                </m:sSubSupPr>
                                <m:e>
                                  <m:r>
                                    <m:rPr>
                                      <m:sty m:val="p"/>
                                    </m:rPr>
                                    <a:rPr lang="zh-TW" altLang="en-US" sz="2000" i="0">
                                      <a:solidFill>
                                        <a:srgbClr val="222222"/>
                                      </a:solidFill>
                                      <a:latin typeface="Cambria Math" panose="02040503050406030204" pitchFamily="18" charset="0"/>
                                    </a:rPr>
                                    <m:t>P</m:t>
                                  </m:r>
                                </m:e>
                                <m:sub>
                                  <m:r>
                                    <m:rPr>
                                      <m:sty m:val="p"/>
                                    </m:rPr>
                                    <a:rPr lang="zh-TW" altLang="en-US" sz="2000" i="0">
                                      <a:solidFill>
                                        <a:srgbClr val="222222"/>
                                      </a:solidFill>
                                      <a:latin typeface="Cambria Math" panose="02040503050406030204" pitchFamily="18" charset="0"/>
                                    </a:rPr>
                                    <m:t>T</m:t>
                                  </m:r>
                                </m:sub>
                                <m:sup>
                                  <m:r>
                                    <m:rPr>
                                      <m:sty m:val="p"/>
                                    </m:rPr>
                                    <a:rPr lang="zh-TW" altLang="en-US" sz="2000" i="0">
                                      <a:solidFill>
                                        <a:srgbClr val="222222"/>
                                      </a:solidFill>
                                      <a:latin typeface="Cambria Math" panose="02040503050406030204" pitchFamily="18" charset="0"/>
                                    </a:rPr>
                                    <m:t>i</m:t>
                                  </m:r>
                                </m:sup>
                              </m:sSubSup>
                              <m:r>
                                <a:rPr lang="zh-TW" altLang="en-US" sz="2000" i="0">
                                  <a:solidFill>
                                    <a:srgbClr val="222222"/>
                                  </a:solidFill>
                                  <a:latin typeface="Cambria Math" panose="02040503050406030204" pitchFamily="18" charset="0"/>
                                </a:rPr>
                                <m:t>,</m:t>
                              </m:r>
                              <m:sSubSup>
                                <m:sSubSupPr>
                                  <m:ctrlPr>
                                    <a:rPr lang="zh-TW" altLang="en-US" sz="2000" i="1">
                                      <a:solidFill>
                                        <a:srgbClr val="222222"/>
                                      </a:solidFill>
                                      <a:latin typeface="Cambria Math" panose="02040503050406030204" pitchFamily="18" charset="0"/>
                                    </a:rPr>
                                  </m:ctrlPr>
                                </m:sSubSupPr>
                                <m:e>
                                  <m:r>
                                    <m:rPr>
                                      <m:sty m:val="p"/>
                                    </m:rPr>
                                    <a:rPr lang="zh-TW" altLang="en-US" sz="2000" i="0">
                                      <a:solidFill>
                                        <a:srgbClr val="222222"/>
                                      </a:solidFill>
                                      <a:latin typeface="Cambria Math" panose="02040503050406030204" pitchFamily="18" charset="0"/>
                                    </a:rPr>
                                    <m:t>ξ</m:t>
                                  </m:r>
                                </m:e>
                                <m:sub>
                                  <m:r>
                                    <m:rPr>
                                      <m:sty m:val="p"/>
                                    </m:rPr>
                                    <a:rPr lang="zh-TW" altLang="en-US" sz="2000" i="0">
                                      <a:solidFill>
                                        <a:srgbClr val="222222"/>
                                      </a:solidFill>
                                      <a:latin typeface="Cambria Math" panose="02040503050406030204" pitchFamily="18" charset="0"/>
                                    </a:rPr>
                                    <m:t>O</m:t>
                                  </m:r>
                                </m:sub>
                                <m:sup>
                                  <m:r>
                                    <a:rPr lang="zh-TW" altLang="en-US" sz="2000" i="0">
                                      <a:solidFill>
                                        <a:srgbClr val="222222"/>
                                      </a:solidFill>
                                      <a:latin typeface="Cambria Math" panose="02040503050406030204" pitchFamily="18" charset="0"/>
                                    </a:rPr>
                                    <m:t>′</m:t>
                                  </m:r>
                                </m:sup>
                              </m:sSubSup>
                              <m:r>
                                <a:rPr lang="zh-TW" altLang="en-US" sz="2000" i="0">
                                  <a:solidFill>
                                    <a:srgbClr val="222222"/>
                                  </a:solidFill>
                                  <a:latin typeface="Cambria Math" panose="02040503050406030204" pitchFamily="18" charset="0"/>
                                </a:rPr>
                                <m:t>,</m:t>
                              </m:r>
                              <m:sSubSup>
                                <m:sSubSupPr>
                                  <m:ctrlPr>
                                    <a:rPr lang="zh-TW" altLang="en-US" sz="2000" i="1">
                                      <a:solidFill>
                                        <a:srgbClr val="222222"/>
                                      </a:solidFill>
                                      <a:latin typeface="Cambria Math" panose="02040503050406030204" pitchFamily="18" charset="0"/>
                                    </a:rPr>
                                  </m:ctrlPr>
                                </m:sSubSupPr>
                                <m:e>
                                  <m:r>
                                    <m:rPr>
                                      <m:sty m:val="p"/>
                                    </m:rPr>
                                    <a:rPr lang="zh-TW" altLang="en-US" sz="2000" i="0">
                                      <a:solidFill>
                                        <a:srgbClr val="222222"/>
                                      </a:solidFill>
                                      <a:latin typeface="Cambria Math" panose="02040503050406030204" pitchFamily="18" charset="0"/>
                                    </a:rPr>
                                    <m:t>ξ</m:t>
                                  </m:r>
                                </m:e>
                                <m:sub>
                                  <m:r>
                                    <m:rPr>
                                      <m:sty m:val="p"/>
                                    </m:rPr>
                                    <a:rPr lang="zh-TW" altLang="en-US" sz="2000" i="0">
                                      <a:solidFill>
                                        <a:srgbClr val="222222"/>
                                      </a:solidFill>
                                      <a:latin typeface="Cambria Math" panose="02040503050406030204" pitchFamily="18" charset="0"/>
                                    </a:rPr>
                                    <m:t>S</m:t>
                                  </m:r>
                                </m:sub>
                                <m:sup>
                                  <m:r>
                                    <a:rPr lang="zh-TW" altLang="en-US" sz="2000" i="0">
                                      <a:solidFill>
                                        <a:srgbClr val="222222"/>
                                      </a:solidFill>
                                      <a:latin typeface="Cambria Math" panose="02040503050406030204" pitchFamily="18" charset="0"/>
                                    </a:rPr>
                                    <m:t>′</m:t>
                                  </m:r>
                                </m:sup>
                              </m:sSubSup>
                            </m:e>
                          </m:d>
                        </m:e>
                      </m:d>
                      <m:r>
                        <a:rPr lang="en-US" altLang="zh-TW" sz="2000" b="0" i="1" smtClean="0">
                          <a:solidFill>
                            <a:srgbClr val="222222"/>
                          </a:solidFill>
                          <a:latin typeface="Cambria Math" panose="02040503050406030204" pitchFamily="18" charset="0"/>
                        </a:rPr>
                        <m:t>   (2)</m:t>
                      </m:r>
                    </m:oMath>
                  </m:oMathPara>
                </a14:m>
                <a:endParaRPr lang="zh-TW" altLang="en-US" sz="2000" dirty="0">
                  <a:solidFill>
                    <a:srgbClr val="222222"/>
                  </a:solidFill>
                  <a:latin typeface="Noto Sans CJK TC Medium" panose="020B0600000000000000" pitchFamily="34" charset="-128"/>
                  <a:ea typeface="Noto Sans CJK TC Medium" panose="020B0600000000000000" pitchFamily="34" charset="-128"/>
                </a:endParaRPr>
              </a:p>
            </p:txBody>
          </p:sp>
        </mc:Choice>
        <mc:Fallback xmlns="">
          <p:sp>
            <p:nvSpPr>
              <p:cNvPr id="6" name="矩形 5">
                <a:extLst>
                  <a:ext uri="{FF2B5EF4-FFF2-40B4-BE49-F238E27FC236}">
                    <a16:creationId xmlns:a16="http://schemas.microsoft.com/office/drawing/2014/main" id="{5E8944F1-3794-43A5-A45B-8FDA4E7C1FA0}"/>
                  </a:ext>
                </a:extLst>
              </p:cNvPr>
              <p:cNvSpPr>
                <a:spLocks noRot="1" noChangeAspect="1" noMove="1" noResize="1" noEditPoints="1" noAdjustHandles="1" noChangeArrowheads="1" noChangeShapeType="1" noTextEdit="1"/>
              </p:cNvSpPr>
              <p:nvPr/>
            </p:nvSpPr>
            <p:spPr>
              <a:xfrm>
                <a:off x="2982205" y="4736419"/>
                <a:ext cx="6227590" cy="528543"/>
              </a:xfrm>
              <a:prstGeom prst="rect">
                <a:avLst/>
              </a:prstGeom>
              <a:blipFill>
                <a:blip r:embed="rId3"/>
                <a:stretch>
                  <a:fillRect t="-33333" b="-101149"/>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40201021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1936</TotalTime>
  <Words>1372</Words>
  <Application>Microsoft Office PowerPoint</Application>
  <PresentationFormat>寬螢幕</PresentationFormat>
  <Paragraphs>115</Paragraphs>
  <Slides>17</Slides>
  <Notes>0</Notes>
  <HiddenSlides>0</HiddenSlides>
  <MMClips>8</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17</vt:i4>
      </vt:variant>
    </vt:vector>
  </HeadingPairs>
  <TitlesOfParts>
    <vt:vector size="30" baseType="lpstr">
      <vt:lpstr>Arial Unicode MS</vt:lpstr>
      <vt:lpstr>Noto Sans CJK TC Bold</vt:lpstr>
      <vt:lpstr>Noto Sans CJK TC Light</vt:lpstr>
      <vt:lpstr>Noto Sans CJK TC Medium</vt:lpstr>
      <vt:lpstr>Noto Sans CJK TC Regular</vt:lpstr>
      <vt:lpstr>新細明體</vt:lpstr>
      <vt:lpstr>標楷體</vt:lpstr>
      <vt:lpstr>Arial</vt:lpstr>
      <vt:lpstr>Calibri</vt:lpstr>
      <vt:lpstr>Calibri Light</vt:lpstr>
      <vt:lpstr>Cambria Math</vt:lpstr>
      <vt:lpstr>Rockwell</vt:lpstr>
      <vt:lpstr>Office 佈景主題</vt:lpstr>
      <vt:lpstr>PowerPoint 簡報</vt:lpstr>
      <vt:lpstr>Introduction</vt:lpstr>
      <vt:lpstr>Literature Review - Statistical arbitrage PTS</vt:lpstr>
      <vt:lpstr>Literature Review - Statistical arbitrage PTS</vt:lpstr>
      <vt:lpstr>Literature Review - Reinforcement Learning</vt:lpstr>
      <vt:lpstr>Failure of Naive Regression-based Deep Learning</vt:lpstr>
      <vt:lpstr>Labeling: Finding the Optimal Trigger Pair</vt:lpstr>
      <vt:lpstr>Failure of Classification-based Deep Learning</vt:lpstr>
      <vt:lpstr>Representation labelling</vt:lpstr>
      <vt:lpstr>Representation labelling</vt:lpstr>
      <vt:lpstr>Dataset, Preprocessing, Model Construction</vt:lpstr>
      <vt:lpstr>Empirical Tests</vt:lpstr>
      <vt:lpstr>Empirical Tests</vt:lpstr>
      <vt:lpstr>Empirical Tests</vt:lpstr>
      <vt:lpstr>Empirical Tests</vt:lpstr>
      <vt:lpstr>Conclusions</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張維哲</dc:creator>
  <cp:lastModifiedBy>張維哲 0516094</cp:lastModifiedBy>
  <cp:revision>231</cp:revision>
  <dcterms:created xsi:type="dcterms:W3CDTF">2021-10-22T02:28:23Z</dcterms:created>
  <dcterms:modified xsi:type="dcterms:W3CDTF">2021-10-24T15:31:34Z</dcterms:modified>
</cp:coreProperties>
</file>