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6" r:id="rId3"/>
    <p:sldId id="258" r:id="rId4"/>
    <p:sldId id="257" r:id="rId5"/>
    <p:sldId id="259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22"/>
    <a:srgbClr val="FFFFFF"/>
    <a:srgbClr val="8484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71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AB6D9-D452-4D82-AC01-3BFB8E21453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561B2-5DE8-4DDE-B965-D2BEC8BC4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50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561B2-5DE8-4DDE-B965-D2BEC8BC411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73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561B2-5DE8-4DDE-B965-D2BEC8BC411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97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561B2-5DE8-4DDE-B965-D2BEC8BC411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831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561B2-5DE8-4DDE-B965-D2BEC8BC411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279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6561B2-5DE8-4DDE-B965-D2BEC8BC411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3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DE3E-D13F-4CAF-9903-8A80DFAE6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85ADF6F-987C-4060-BB9F-64C16F737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76D93D4-93AE-4E53-8AAB-90C552A8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2A2DEEF-E692-4F25-9861-52576C5E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019EEA-DBAF-473E-9E9C-A5A5070F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88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1E0BAA-FC4B-4B9B-B823-C6FA00BD2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9593ED1-0038-49F0-8CC0-7FF6D42E1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CD29E32-4581-42B5-ACCA-7414930C7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515625C-7204-4ED2-B429-10E10B1A9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C8D644-8274-4979-8F8F-AA679C1C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07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D3DF828-AD8C-4007-B109-186D62CC1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B2BE9F-D2A7-47AD-9FB0-5615993B0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BC9DBDE-167B-4FC1-A5C7-B25EE836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6771EC2-A022-4531-B1CF-355E9D09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18BC95-193C-481A-B09B-11267D30B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35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CA717F77-836E-427C-9484-7E45CB80F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13" y="369418"/>
            <a:ext cx="10985206" cy="701675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22222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63BF9564-EFD9-406A-8114-EDB99C970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212" y="1299199"/>
            <a:ext cx="10985207" cy="4826843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1pPr>
            <a:lvl2pPr>
              <a:lnSpc>
                <a:spcPct val="150000"/>
              </a:lnSpc>
              <a:defRPr sz="18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2pPr>
            <a:lvl3pPr>
              <a:lnSpc>
                <a:spcPct val="150000"/>
              </a:lnSpc>
              <a:defRPr sz="16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3pPr>
            <a:lvl4pPr>
              <a:lnSpc>
                <a:spcPct val="150000"/>
              </a:lnSpc>
              <a:defRPr sz="14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4pPr>
            <a:lvl5pPr>
              <a:lnSpc>
                <a:spcPct val="150000"/>
              </a:lnSpc>
              <a:defRPr sz="14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5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DB67B2EE-43C9-46B1-BDFF-40D9E1B844E7}"/>
              </a:ext>
            </a:extLst>
          </p:cNvPr>
          <p:cNvSpPr/>
          <p:nvPr userDrawn="1"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222222"/>
          </a:solidFill>
          <a:ln>
            <a:solidFill>
              <a:srgbClr val="2222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9">
            <a:extLst>
              <a:ext uri="{FF2B5EF4-FFF2-40B4-BE49-F238E27FC236}">
                <a16:creationId xmlns:a16="http://schemas.microsoft.com/office/drawing/2014/main" id="{2BABEBA7-177D-4EFC-9577-5EBCA9E54A2E}"/>
              </a:ext>
            </a:extLst>
          </p:cNvPr>
          <p:cNvCxnSpPr/>
          <p:nvPr userDrawn="1"/>
        </p:nvCxnSpPr>
        <p:spPr>
          <a:xfrm>
            <a:off x="4723238" y="6457949"/>
            <a:ext cx="6490862" cy="0"/>
          </a:xfrm>
          <a:prstGeom prst="line">
            <a:avLst/>
          </a:prstGeom>
          <a:ln w="9525">
            <a:solidFill>
              <a:srgbClr val="C1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內容版面配置區 2">
            <a:extLst>
              <a:ext uri="{FF2B5EF4-FFF2-40B4-BE49-F238E27FC236}">
                <a16:creationId xmlns:a16="http://schemas.microsoft.com/office/drawing/2014/main" id="{1CC049BA-22C7-4132-90D4-524CD7597EC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4213" y="6466535"/>
            <a:ext cx="10805776" cy="295962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800">
                <a:solidFill>
                  <a:srgbClr val="222222"/>
                </a:solidFill>
                <a:latin typeface="Noto Sans CJK TC Light" panose="020B0300000000000000" pitchFamily="34" charset="-128"/>
                <a:ea typeface="Noto Sans CJK TC Light" panose="020B0300000000000000" pitchFamily="34" charset="-128"/>
              </a:defRPr>
            </a:lvl1pPr>
            <a:lvl2pPr>
              <a:lnSpc>
                <a:spcPct val="150000"/>
              </a:lnSpc>
              <a:defRPr sz="18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2pPr>
            <a:lvl3pPr>
              <a:lnSpc>
                <a:spcPct val="150000"/>
              </a:lnSpc>
              <a:defRPr sz="16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3pPr>
            <a:lvl4pPr>
              <a:lnSpc>
                <a:spcPct val="150000"/>
              </a:lnSpc>
              <a:defRPr sz="14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4pPr>
            <a:lvl5pPr>
              <a:lnSpc>
                <a:spcPct val="150000"/>
              </a:lnSpc>
              <a:defRPr sz="140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5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14" name="投影片編號版面配置區 5">
            <a:extLst>
              <a:ext uri="{FF2B5EF4-FFF2-40B4-BE49-F238E27FC236}">
                <a16:creationId xmlns:a16="http://schemas.microsoft.com/office/drawing/2014/main" id="{0A5A7C77-D166-4CDA-82AC-7712519C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9419" y="6306019"/>
            <a:ext cx="376237" cy="365125"/>
          </a:xfrm>
          <a:solidFill>
            <a:srgbClr val="222222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defRPr>
            </a:lvl1pPr>
          </a:lstStyle>
          <a:p>
            <a:fld id="{CCEF1658-282E-401F-A7FE-F540C29522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299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5AA3A2-0105-42BE-B3C4-119A3EE32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E2FCDB2-4B58-4D7F-98A6-8296BD2A0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C09C23-08E9-498B-9781-0D9F87CD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1A1D06-2014-4802-8AF7-13A37973C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198CB4-B762-4EBE-A927-647163A9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21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E32E22-0885-446E-91E1-633C3FF72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426893-AD63-4CAE-B38D-CC3E1A0640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394FAD6-6917-4712-BD59-B5276863D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3205AA-3E3A-467E-8197-FCEE08102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F0F62E-7D8E-4F0D-B9D8-AFAB3153A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A0F99F0-16EA-4499-BC98-E80AD3DB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057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E32C85-98B2-4917-87CF-F1C654F6E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DFEF7C7-1E06-4BFF-9DE3-66F66E2C2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4365381-773E-4728-859F-3A1247F99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3A45891-DC86-494B-B776-145B8DA2F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67FE7FF-C363-4F0D-B657-888C8B59B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B3A52AB-FFD4-44E6-81D5-31F5062CA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70D556A-781A-4DD5-AF47-72D6926E0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F2A28C9-3B19-4707-817D-811244ED4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34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42751D-1481-4B94-9897-72DFA55E4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E9E56C-57D4-417D-9359-622561AA0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9E5AD79-4567-4DC7-8981-48EAC54FB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F1A35A8-7027-4330-9902-9D40BD4F6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82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5EE00E9-9D7D-4226-895D-4AA9D7D69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7723A35-B6FE-4016-B52B-7A865E605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FC023E3-D4E5-4DF9-9A18-DB5746A0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37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A767E9-35D7-49E7-962D-F329323C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0C0869-535D-4EA9-BC51-BFF5FC1E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E2E53A5-ADD0-4D53-943D-5C4898ED7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02E9A20-2017-469D-91B2-CD7647A0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3DD51A-568E-4426-83AB-AF40E3567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2D95E2-F4B3-4FC2-A8E2-06464A10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25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75FA50-CDD9-416B-9186-3CE47818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320FDFF-FB8F-4017-934F-1FC2C393F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E6EDDFB-4244-46CC-AA36-E4055EEC6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E135E6-C6B7-4EB6-BE49-D9E122651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AD3245-F35B-4D8A-8E64-73B86D153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B7FC52E-45D0-4E72-AE29-41B7C993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55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15E01E4-C2AF-4149-802E-4886D689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7F2C1-CD4D-4C77-9B11-F7767A682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F30F83-E68C-4737-8BEA-D0165264B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E01C0D-E000-44D2-A2E6-286F9905B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5A1C5EC-3613-42FE-AF31-0640F7784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F1658-282E-401F-A7FE-F540C2952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67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038">
            <a:extLst>
              <a:ext uri="{FF2B5EF4-FFF2-40B4-BE49-F238E27FC236}">
                <a16:creationId xmlns:a16="http://schemas.microsoft.com/office/drawing/2014/main" id="{0A4DC169-4993-4B1E-8950-4347355BC6A3}"/>
              </a:ext>
            </a:extLst>
          </p:cNvPr>
          <p:cNvSpPr/>
          <p:nvPr/>
        </p:nvSpPr>
        <p:spPr>
          <a:xfrm>
            <a:off x="9299732" y="0"/>
            <a:ext cx="2892267" cy="6858000"/>
          </a:xfrm>
          <a:prstGeom prst="rect">
            <a:avLst/>
          </a:prstGeom>
          <a:solidFill>
            <a:srgbClr val="222222"/>
          </a:solidFill>
          <a:ln>
            <a:solidFill>
              <a:srgbClr val="2222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33867141-BFE8-4AF0-8CDC-F95068AF5D23}"/>
              </a:ext>
            </a:extLst>
          </p:cNvPr>
          <p:cNvCxnSpPr>
            <a:cxnSpLocks/>
          </p:cNvCxnSpPr>
          <p:nvPr/>
        </p:nvCxnSpPr>
        <p:spPr>
          <a:xfrm>
            <a:off x="0" y="6495609"/>
            <a:ext cx="9299732" cy="0"/>
          </a:xfrm>
          <a:prstGeom prst="line">
            <a:avLst/>
          </a:prstGeom>
          <a:ln w="12700">
            <a:solidFill>
              <a:srgbClr val="C1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0EBF723D-A4F4-419F-A9B7-75AA050B8271}"/>
              </a:ext>
            </a:extLst>
          </p:cNvPr>
          <p:cNvSpPr/>
          <p:nvPr/>
        </p:nvSpPr>
        <p:spPr>
          <a:xfrm>
            <a:off x="1043189" y="2622851"/>
            <a:ext cx="11148810" cy="3324218"/>
          </a:xfrm>
          <a:prstGeom prst="rect">
            <a:avLst/>
          </a:prstGeom>
          <a:solidFill>
            <a:srgbClr val="C1C2C2"/>
          </a:solidFill>
          <a:ln>
            <a:solidFill>
              <a:srgbClr val="C1C2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E15474-EB57-4BE6-A0DE-6F17AC4329AD}"/>
              </a:ext>
            </a:extLst>
          </p:cNvPr>
          <p:cNvSpPr txBox="1"/>
          <p:nvPr/>
        </p:nvSpPr>
        <p:spPr>
          <a:xfrm>
            <a:off x="1257522" y="4424299"/>
            <a:ext cx="993507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2400" dirty="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張維哲</a:t>
            </a:r>
            <a:endParaRPr lang="en-US" sz="2400" dirty="0">
              <a:solidFill>
                <a:srgbClr val="222222"/>
              </a:solidFill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47DFAF3-7A6F-483E-9BBB-030930CF6727}"/>
              </a:ext>
            </a:extLst>
          </p:cNvPr>
          <p:cNvCxnSpPr>
            <a:cxnSpLocks/>
          </p:cNvCxnSpPr>
          <p:nvPr/>
        </p:nvCxnSpPr>
        <p:spPr>
          <a:xfrm>
            <a:off x="9299732" y="6495609"/>
            <a:ext cx="85625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038">
            <a:extLst>
              <a:ext uri="{FF2B5EF4-FFF2-40B4-BE49-F238E27FC236}">
                <a16:creationId xmlns:a16="http://schemas.microsoft.com/office/drawing/2014/main" id="{683D5880-FDDF-4A4C-B2EF-5099101477E8}"/>
              </a:ext>
            </a:extLst>
          </p:cNvPr>
          <p:cNvSpPr/>
          <p:nvPr/>
        </p:nvSpPr>
        <p:spPr>
          <a:xfrm>
            <a:off x="12620667" y="855875"/>
            <a:ext cx="354280" cy="840050"/>
          </a:xfrm>
          <a:prstGeom prst="rect">
            <a:avLst/>
          </a:prstGeom>
          <a:solidFill>
            <a:srgbClr val="222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2B04F69-EB88-4FCD-9625-26B90188AC38}"/>
              </a:ext>
            </a:extLst>
          </p:cNvPr>
          <p:cNvSpPr/>
          <p:nvPr/>
        </p:nvSpPr>
        <p:spPr>
          <a:xfrm>
            <a:off x="12620667" y="2076450"/>
            <a:ext cx="354280" cy="840050"/>
          </a:xfrm>
          <a:prstGeom prst="rect">
            <a:avLst/>
          </a:prstGeom>
          <a:solidFill>
            <a:srgbClr val="C1C2C2"/>
          </a:solidFill>
          <a:ln>
            <a:solidFill>
              <a:srgbClr val="C1C2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5603124A-72EA-4AF4-BC58-092B3080C16E}"/>
              </a:ext>
            </a:extLst>
          </p:cNvPr>
          <p:cNvSpPr txBox="1"/>
          <p:nvPr/>
        </p:nvSpPr>
        <p:spPr>
          <a:xfrm>
            <a:off x="1257521" y="5048072"/>
            <a:ext cx="993507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2022/01/18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7E79F8D5-4F2F-41F8-B9EB-4C61741E93D4}"/>
              </a:ext>
            </a:extLst>
          </p:cNvPr>
          <p:cNvSpPr txBox="1"/>
          <p:nvPr/>
        </p:nvSpPr>
        <p:spPr>
          <a:xfrm>
            <a:off x="1257523" y="3671505"/>
            <a:ext cx="11148810" cy="492443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sz="3200" dirty="0">
                <a:solidFill>
                  <a:srgbClr val="222222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Deep Reinforcement Learning in Pairs Trading</a:t>
            </a:r>
          </a:p>
        </p:txBody>
      </p:sp>
    </p:spTree>
    <p:extLst>
      <p:ext uri="{BB962C8B-B14F-4D97-AF65-F5344CB8AC3E}">
        <p14:creationId xmlns:p14="http://schemas.microsoft.com/office/powerpoint/2010/main" val="1426105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565">
        <p:cut/>
      </p:transition>
    </mc:Choice>
    <mc:Fallback>
      <p:transition spd="slow" advTm="25565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0CA4B876-4D9A-4DF9-874D-778384264DEB}"/>
              </a:ext>
            </a:extLst>
          </p:cNvPr>
          <p:cNvSpPr/>
          <p:nvPr/>
        </p:nvSpPr>
        <p:spPr>
          <a:xfrm>
            <a:off x="8398400" y="198668"/>
            <a:ext cx="3886000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Win Rate/Normal Close Rate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(Normal close number, Stop loss close number, Force close number, Total number)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day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pair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 of per open (thousand)  &amp;&amp; Trade capital (thousand) &amp;&amp; MDD</a:t>
            </a: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D7818244-F0F0-4567-97B2-C19B5FD10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129046"/>
              </p:ext>
            </p:extLst>
          </p:nvPr>
        </p:nvGraphicFramePr>
        <p:xfrm>
          <a:off x="181829" y="1139439"/>
          <a:ext cx="5455171" cy="524629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95171">
                  <a:extLst>
                    <a:ext uri="{9D8B030D-6E8A-4147-A177-3AD203B41FA5}">
                      <a16:colId xmlns:a16="http://schemas.microsoft.com/office/drawing/2014/main" val="275344552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290303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8537918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494018264"/>
                    </a:ext>
                  </a:extLst>
                </a:gridCol>
              </a:tblGrid>
              <a:tr h="266400">
                <a:tc>
                  <a:txBody>
                    <a:bodyPr/>
                    <a:lstStyle/>
                    <a:p>
                      <a:pPr algn="ctr"/>
                      <a:endParaRPr lang="en-US" altLang="zh-TW" sz="1100" b="1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7063" marR="97063" marT="48532" marB="485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2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1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3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922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7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(24 action)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12.61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95.06%/91.36%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(74/0/7/81)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24.0434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1.5113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0.1556/410.75/-0.22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12.74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95.29% / 91.76%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(78,0,7,85)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23.8629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1.4273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0.1499/410.75/-0.22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12.74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95.29%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91.76%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(78/0/7/85)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23.8629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1.4273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0.1499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/410.75/-0.22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8006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18.40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91.72%/88.28%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(128/4/13/145)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12.6286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0.9238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0.1269/451.64/-1.36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23.36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93.87% / 91.41%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(149,0,14,163)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18.0456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1.2623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0.1433/484.68/-0.59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24.63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95.15%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92.12%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(152/0/13/165)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21.8413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1.4710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0.1492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/451.64/-0.22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10035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25.11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92.00%/89.50%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(179/4/17/200)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12.2452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0.9083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0.1256/711.26/-1.36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30.57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93.67% / 91.40%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(202,0,19,221)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17.1134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1.1643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0.1383/600.00/-0.59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31.83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94.62%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91.93%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(205/0/18/223)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18.9821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1.2931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0.1428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/548.06/-0.29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613839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20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34.70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91.80%/87.50%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(224/5/27/256)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11.6259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0.8752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0.1355/939.89/-1.36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41.22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91.78% / 89.04%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(260,0,32,292)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11.7632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0.9634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0.1412/893.43/-1.09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42.48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92.52%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89.46%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(263/0/31/294)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12.4345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1.0284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0.1445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/971.18/-1.09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213912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25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40.35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90.91%/86.04%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(265/9/34/308)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10.9018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0.7750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0.1310/939.89/-1.20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48.13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91.32% / 86.83%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(310,2,45,357)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10.8084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0.8690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0.1348/1010.50/-1.41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52.33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91.94%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88.44%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(329/0/43/372)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12.0732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0.9910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0.1407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/971.18/-1.08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669358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30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46.74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91.71%/87.14%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(305/9/36/350)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10.9830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0.8256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0.1335/1084.01/-1.20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11.39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88.75% / 85.00%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(68,1,11,80)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10.3454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0.8581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0.1424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/321.86/-1.04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58.01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92.48%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89.08%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(367/0/45/412)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12.0796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1.0237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0.1408/1134.77/-1.08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313689"/>
                  </a:ext>
                </a:extLst>
              </a:tr>
            </a:tbl>
          </a:graphicData>
        </a:graphic>
      </p:graphicFrame>
      <p:sp>
        <p:nvSpPr>
          <p:cNvPr id="15" name="標題 14">
            <a:extLst>
              <a:ext uri="{FF2B5EF4-FFF2-40B4-BE49-F238E27FC236}">
                <a16:creationId xmlns:a16="http://schemas.microsoft.com/office/drawing/2014/main" id="{37C7A23D-92EA-4AEC-BA09-63FC7D19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Experiment Result</a:t>
            </a:r>
            <a:endParaRPr lang="zh-TW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6CACE98-86C0-451A-8D48-06FCD27971E9}"/>
              </a:ext>
            </a:extLst>
          </p:cNvPr>
          <p:cNvSpPr/>
          <p:nvPr/>
        </p:nvSpPr>
        <p:spPr>
          <a:xfrm>
            <a:off x="5271704" y="198668"/>
            <a:ext cx="28392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Training: 2015/01/01-2016/10/31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Validation: 2016/11/01-2016/12/31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Testing:2017/01/01-2018/12/31</a:t>
            </a:r>
          </a:p>
          <a:p>
            <a:pPr algn="ctr">
              <a:defRPr/>
            </a:pP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25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個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action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</a:t>
            </a:r>
            <a:r>
              <a:rPr lang="en-US" altLang="zh-TW" sz="1200" b="1" dirty="0" err="1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HighFreq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，從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Top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決定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)</a:t>
            </a:r>
            <a:endParaRPr lang="zh-TW" altLang="en-US" sz="1200" b="1" dirty="0">
              <a:solidFill>
                <a:prstClr val="black"/>
              </a:solidFill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sp>
        <p:nvSpPr>
          <p:cNvPr id="19" name="投影片編號版面配置區 18">
            <a:extLst>
              <a:ext uri="{FF2B5EF4-FFF2-40B4-BE49-F238E27FC236}">
                <a16:creationId xmlns:a16="http://schemas.microsoft.com/office/drawing/2014/main" id="{0E253B76-0FC5-43A5-B923-0D342ED3F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6347FE0F-16E0-487A-A00E-0FC84C95E4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394183"/>
              </p:ext>
            </p:extLst>
          </p:nvPr>
        </p:nvGraphicFramePr>
        <p:xfrm>
          <a:off x="5820629" y="1139439"/>
          <a:ext cx="5455171" cy="524629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95171">
                  <a:extLst>
                    <a:ext uri="{9D8B030D-6E8A-4147-A177-3AD203B41FA5}">
                      <a16:colId xmlns:a16="http://schemas.microsoft.com/office/drawing/2014/main" val="275344552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290303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8537918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494018264"/>
                    </a:ext>
                  </a:extLst>
                </a:gridCol>
              </a:tblGrid>
              <a:tr h="266400">
                <a:tc>
                  <a:txBody>
                    <a:bodyPr/>
                    <a:lstStyle/>
                    <a:p>
                      <a:pPr algn="ctr"/>
                      <a:endParaRPr lang="en-US" altLang="zh-TW" sz="1100" b="1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7063" marR="97063" marT="48532" marB="485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2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1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3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922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35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53.12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91.00%/86.49%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(365/16/41/422)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10.7279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0.7837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0.1259/1234.63/-1.20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66.51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91.32% / 87.97%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(446,3,58,507)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10.9667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0.8352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0.1312/1232.16/-1.41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65.52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92.15%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88.84%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(430/1/53/484)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11.6024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0.9053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0.1354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/1285.39/-1.02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8006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40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66.28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91.22%/87.96%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(431/16/43/490)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11.4608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0.8315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0.1353/1234.64/-1.20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80.85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91.03% / 89.00%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(526,0,65,591)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12.0857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0.9081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0.1368/1346.49/-0.80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78.54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91.84%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89.54%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(505/1/58/564)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12.1794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0.9230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0.1393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/1285.39/-1.02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10035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45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72.99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91.03%/87.91%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(480/17/49/546)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11.3738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0.8068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0.1337/1234.63/-1.20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87.19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91.63% / 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90.08%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(581,0,64,645)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12.3729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0.9202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0.1352/1427.50/-0.80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88.82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92.30%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/89.98%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(584/1/64/649)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12.3388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0.9235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0.1369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/1427.44/-1.02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613839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50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76.98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90.16%/87.38%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(533/18/59/610)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10.4000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0.7417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0.1262/1234.63/-1.57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96.42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91.42% / 89.76%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(649,0,74,723)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12.0458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0.8945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0.1334/1427.45/-1.04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95.47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92.12%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90.01%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(640/1/70/711)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12.1107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0.8959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0.1343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/1427.45/-1.02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213912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55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92.94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90.39%/87.48%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(601/20/66/687)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11.0099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0.7650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0.1353/1410.75/-1.87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115.51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91.24% / 89.17%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(733,0,89,822)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12.5818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0.8730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0.1405/1477.39/-0.80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113.33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91.97%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89.59%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(714/1/82/797)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12.7634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0.8953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0.1422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/1427.44/-1.02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669358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60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96.46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90.09%/87.38%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(644/20/73/737)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10.9569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0.7178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0.1309/1517.74/-1.83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122.15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91.00% / 88.86%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(790,0,99,889)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12.2543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0.8277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0.1374/1584.38/-0.73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119.65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91.75%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89.31%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(769/1/91/861)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12.4974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0.8454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0.1390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/1540.15/-0.98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31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106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83BE9E-D15D-41FC-8366-94C925D69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Experiment Result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CA4B876-4D9A-4DF9-874D-778384264DEB}"/>
              </a:ext>
            </a:extLst>
          </p:cNvPr>
          <p:cNvSpPr/>
          <p:nvPr/>
        </p:nvSpPr>
        <p:spPr>
          <a:xfrm>
            <a:off x="8398400" y="198668"/>
            <a:ext cx="3886000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Win Rate/Normal Close Rate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(Normal close number, Stop loss close number, Force close number, Total number)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day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pair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 of per open (thousand)  &amp;&amp; Trade capital (thousand) &amp;&amp; MDD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357814-5CEC-44B7-8F10-02065F066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70AE109-BE0D-4B77-8646-F27E22CA5C89}"/>
              </a:ext>
            </a:extLst>
          </p:cNvPr>
          <p:cNvSpPr/>
          <p:nvPr/>
        </p:nvSpPr>
        <p:spPr>
          <a:xfrm>
            <a:off x="5271704" y="198668"/>
            <a:ext cx="28392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Training: 2015/01/01-2016/10/31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Validation: 2016/11/01-2016/12/31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Testing:2017/01/01-2018/12/31</a:t>
            </a:r>
          </a:p>
          <a:p>
            <a:pPr algn="ctr">
              <a:defRPr/>
            </a:pP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25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個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action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</a:t>
            </a:r>
            <a:r>
              <a:rPr lang="en-US" altLang="zh-TW" sz="1200" b="1" dirty="0" err="1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HighFreq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，從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Top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決定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)</a:t>
            </a:r>
            <a:endParaRPr lang="zh-TW" altLang="en-US" sz="1200" b="1" dirty="0">
              <a:solidFill>
                <a:prstClr val="black"/>
              </a:solidFill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695865A2-1579-48D7-9E96-35F283278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493314"/>
              </p:ext>
            </p:extLst>
          </p:nvPr>
        </p:nvGraphicFramePr>
        <p:xfrm>
          <a:off x="181829" y="1139439"/>
          <a:ext cx="5455171" cy="524629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95171">
                  <a:extLst>
                    <a:ext uri="{9D8B030D-6E8A-4147-A177-3AD203B41FA5}">
                      <a16:colId xmlns:a16="http://schemas.microsoft.com/office/drawing/2014/main" val="275344552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290303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8537918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494018264"/>
                    </a:ext>
                  </a:extLst>
                </a:gridCol>
              </a:tblGrid>
              <a:tr h="266400">
                <a:tc>
                  <a:txBody>
                    <a:bodyPr/>
                    <a:lstStyle/>
                    <a:p>
                      <a:pPr algn="ctr"/>
                      <a:endParaRPr lang="en-US" altLang="zh-TW" sz="1100" b="1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7063" marR="97063" marT="48532" marB="485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2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1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3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922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65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101.29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89.65%/86.87%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(688/20/84/792)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10.7699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0.7046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0.1279/1517.74/-1.83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31.62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87.40% / 84.15%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(207,2,37,246)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10.2108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0.6616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0.1286/706.25/-1.09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124.76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91.28%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88.77%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(814/1/102/917)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12.2075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0.8157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0.1361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/1655.27/-1.46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8006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70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108.69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89.79%/87.01%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(750/20/92/862)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10.9948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0.7104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0.1261/1653.70/-1.83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108.27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90.81% / 88.07%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(709,2,94,805)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12.0262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0.7395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0.1345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/1702.87/-0.73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132.03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91.28%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88.74%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(875/1/110/986)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12.3840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0.8161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0.1339/1655.27/-1.46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10035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75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117.96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89.80%/87.33%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(813/20/98/931)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11.2332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0.7192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0.1267/1775.95/-1.83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132.73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90.45% / 88.26%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(887,4,114,1005)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11.8867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0.7660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0.1321/1928.26/-1.44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141.30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91.12%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88.86%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(941/1/117/1059)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12.6474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0.8143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0.1334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/1800.56/-1.46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613839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80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126.21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89.35%/87.63%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(864/21/101/986)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11.3719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0.7330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0.1280/1961.79/-1.83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158.60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90.55% / 88.65%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(1023,1,130,1154)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12.0425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0.8061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0.1374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/2218.64/-1.46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153.32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90.78%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89.10%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(1005/1/122/1128)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12.5655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0.8201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0.1359/2154.83/-1.46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213912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85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132.38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89.64%/87.91%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(916/22/104/1042)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11.1380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0.7313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0.1270/2135.41/-1.83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172.72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90.69% / 88.95%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(1127,0,140,1267)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12.4351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0.8285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0.1363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/2266.48/-1.46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165.07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91.11%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89.38%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(1086/1/128/1215)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12.6723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0.8442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0.1359/2263.65/-1.46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669358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90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136.86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89.58%/87.75%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(960/24/110/1094)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11.0146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0.7100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0.1251/2249.94/-1.83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176.53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90.38% / 88.50%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(1178,1,152,1331)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11.9344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0.7924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0.1326/2351.83/-1.44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171.76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91.04%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89.17%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(1144/1/138/1283)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12.5459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0.8251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0.1339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/2378.08/-1.46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313689"/>
                  </a:ext>
                </a:extLst>
              </a:tr>
            </a:tbl>
          </a:graphicData>
        </a:graphic>
      </p:graphicFrame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3D3209C3-8927-4408-824F-D2813926F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57334"/>
              </p:ext>
            </p:extLst>
          </p:nvPr>
        </p:nvGraphicFramePr>
        <p:xfrm>
          <a:off x="5820629" y="1139439"/>
          <a:ext cx="5455171" cy="524629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95171">
                  <a:extLst>
                    <a:ext uri="{9D8B030D-6E8A-4147-A177-3AD203B41FA5}">
                      <a16:colId xmlns:a16="http://schemas.microsoft.com/office/drawing/2014/main" val="275344552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290303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8537918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494018264"/>
                    </a:ext>
                  </a:extLst>
                </a:gridCol>
              </a:tblGrid>
              <a:tr h="266400">
                <a:tc>
                  <a:txBody>
                    <a:bodyPr/>
                    <a:lstStyle/>
                    <a:p>
                      <a:pPr algn="ctr"/>
                      <a:endParaRPr lang="en-US" altLang="zh-TW" sz="1100" b="1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7063" marR="97063" marT="48532" marB="485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2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1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3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922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95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149.10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89.39%/87.37%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(996/24/120/1140)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10.4813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0.7028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0.1308/2249.94/-1.83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201.92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90.56% / 88.50%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(1247,0,162,1409)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11.5784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0.8050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0.1433/2681.09/-1.46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194.17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90.98%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88.99%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(1204/1/148/1353)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12.0407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0.8248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0.1435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/2378.08/-1.46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8006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100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165.59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89.45%/87.55%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(1062/24/127/1213)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10.9673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0.7210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0.1365/2249.94/-1.83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217.93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90.46% / 88.57%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(1309,0,169,1478)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12.0222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0.8142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0.1474/2680.82/-1.48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210.71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90.96%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89.07%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(1271/1/155/1427)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12.4789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0.8359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0.1477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/2378.08/-1.48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10035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105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172.78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89.47%/87.50%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(1113/24/135/1272)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11.0860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0.7251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0.1358/2327.31/-1.83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223.44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90.39% / 88.10%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(1385,10,177,1572)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11.6357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0.7233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0.1421/2813.36/-1.63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219.26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90.77%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88.84%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(1338/1/167/1506)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12.6751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0.8283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0.1456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/2378.07/-1.48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6138399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110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176.29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89.37%/87.57%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(1162/24/141/1327)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10.8508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0.7183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0.1329/2327.31/-1.83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232.62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90.18% / 88.83%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(1448,0,182,1630)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12.0177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0.8131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0.1427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/2886.15/-1.65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223.80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90.48%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89.02%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(1402/1/172/1575)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12.3755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0.8165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0.1421/2378.08/-1.65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2139125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115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179.17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88.95%/87.05%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(1190/25/152/1367)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10.9310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0.6953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0.1311/2327.32/-1.83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235.34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90.01% / 88.58%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(1489,0,192,1681)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11.8926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0.7889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0.1400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/2886.15/-1.65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227.60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90.08%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88.61%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(1447/1/185/1633)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12.2010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0.7858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0.1394/2378.07/-1.65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669358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120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185.46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88.93%/87.01%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(1226/26/157/1409)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10.9624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0.7029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0.1316/2413.81/-1.83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226.33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89.68% / 88.28%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(1454,6,187,1647)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11.3297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0.7582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0.1374/3010.04/-2.29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233.86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89.90%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88.30%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(1487/1/196/1684)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12.2364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0.7879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0.1389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/2613.05/-1.65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31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03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94890087-7C49-4CF2-BADE-8DD85A9B59BD}"/>
              </a:ext>
            </a:extLst>
          </p:cNvPr>
          <p:cNvSpPr txBox="1">
            <a:spLocks/>
          </p:cNvSpPr>
          <p:nvPr/>
        </p:nvSpPr>
        <p:spPr>
          <a:xfrm>
            <a:off x="271870" y="114968"/>
            <a:ext cx="11648261" cy="7270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zh-TW" sz="3800" dirty="0">
              <a:latin typeface="Noto Sans CJK TC Bold" panose="020B0800000000000000" pitchFamily="34" charset="-128"/>
              <a:ea typeface="Noto Sans CJK TC Bold" panose="020B0800000000000000" pitchFamily="34" charset="-128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CA4B876-4D9A-4DF9-874D-778384264DEB}"/>
              </a:ext>
            </a:extLst>
          </p:cNvPr>
          <p:cNvSpPr/>
          <p:nvPr/>
        </p:nvSpPr>
        <p:spPr>
          <a:xfrm>
            <a:off x="8398400" y="198668"/>
            <a:ext cx="3886000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Win Rate/Normal Close Rate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(Normal close number, Stop loss close number, Force close number, Total number)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day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Sharpe ratio( with per pair calculate)</a:t>
            </a:r>
          </a:p>
          <a:p>
            <a:r>
              <a:rPr lang="en-US" altLang="zh-TW" sz="75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Profit of per open (thousand)  &amp;&amp; Trade capital (thousand) &amp;&amp; MDD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925BFF5-3CC6-478A-ACCA-2D926E779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Experiment Result</a:t>
            </a:r>
            <a:endParaRPr lang="zh-TW" altLang="en-US" dirty="0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DD5A48F2-24D7-46D4-8B63-46402480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B6BFDA65-272D-43AD-B929-876B7A629B93}"/>
              </a:ext>
            </a:extLst>
          </p:cNvPr>
          <p:cNvSpPr/>
          <p:nvPr/>
        </p:nvSpPr>
        <p:spPr>
          <a:xfrm>
            <a:off x="5271704" y="198668"/>
            <a:ext cx="28392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Training: 2015/01/01-2016/10/31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Validation: 2016/11/01-2016/12/31</a:t>
            </a:r>
          </a:p>
          <a:p>
            <a:pPr algn="ctr">
              <a:defRPr/>
            </a:pPr>
            <a:r>
              <a:rPr lang="en-US" altLang="zh-TW" sz="1200" b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Testing:2017/01/01-2018/12/31</a:t>
            </a:r>
          </a:p>
          <a:p>
            <a:pPr algn="ctr">
              <a:defRPr/>
            </a:pP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25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個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action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</a:t>
            </a:r>
            <a:r>
              <a:rPr lang="en-US" altLang="zh-TW" sz="1200" b="1" dirty="0" err="1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HighFreq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，從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Top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N</a:t>
            </a:r>
            <a:r>
              <a:rPr lang="zh-TW" altLang="en-US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決定</a:t>
            </a:r>
            <a:r>
              <a:rPr lang="en-US" altLang="zh-TW" sz="1200" b="1" dirty="0">
                <a:solidFill>
                  <a:prstClr val="black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)</a:t>
            </a:r>
            <a:endParaRPr lang="zh-TW" altLang="en-US" sz="1200" b="1" dirty="0">
              <a:solidFill>
                <a:prstClr val="black"/>
              </a:solidFill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graphicFrame>
        <p:nvGraphicFramePr>
          <p:cNvPr id="23" name="表格 22">
            <a:extLst>
              <a:ext uri="{FF2B5EF4-FFF2-40B4-BE49-F238E27FC236}">
                <a16:creationId xmlns:a16="http://schemas.microsoft.com/office/drawing/2014/main" id="{FA63A4A0-DF37-43C6-9192-EA876920F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245786"/>
              </p:ext>
            </p:extLst>
          </p:nvPr>
        </p:nvGraphicFramePr>
        <p:xfrm>
          <a:off x="181829" y="1139439"/>
          <a:ext cx="5455171" cy="192636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95171">
                  <a:extLst>
                    <a:ext uri="{9D8B030D-6E8A-4147-A177-3AD203B41FA5}">
                      <a16:colId xmlns:a16="http://schemas.microsoft.com/office/drawing/2014/main" val="275344552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290303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08537918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494018264"/>
                    </a:ext>
                  </a:extLst>
                </a:gridCol>
              </a:tblGrid>
              <a:tr h="266400">
                <a:tc>
                  <a:txBody>
                    <a:bodyPr/>
                    <a:lstStyle/>
                    <a:p>
                      <a:pPr algn="ctr"/>
                      <a:endParaRPr lang="en-US" altLang="zh-TW" sz="1100" b="1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7063" marR="97063" marT="48532" marB="485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2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1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kern="1200" baseline="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Type 3</a:t>
                      </a:r>
                      <a:endParaRPr lang="en-US" altLang="zh-TW" sz="1000" b="1" kern="1200" baseline="0" dirty="0">
                        <a:solidFill>
                          <a:schemeClr val="bg1"/>
                        </a:solidFill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  <a:cs typeface="+mn-cs"/>
                      </a:endParaRPr>
                    </a:p>
                  </a:txBody>
                  <a:tcPr marL="102643" marR="102643" marT="51323" marB="51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222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78922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125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201.13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88.91%/87.01%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(1279/26/165/1470)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8.7265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0.6960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0.1368/2659.16/-6.73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231.94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89.06% / 87.41%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(1430,2,204,1636)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9.3246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0.7345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0.1418/3014.67/-6.17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250.38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89.87%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88.27%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(1543/1/204/1748)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10.1404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0.7785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0.1432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/2851.34/-6.09</a:t>
                      </a:r>
                      <a:endParaRPr lang="zh-TW" altLang="en-US" sz="800" dirty="0">
                        <a:latin typeface="Noto Sans CJK TC Regular" panose="020B0500000000000000" pitchFamily="34" charset="-128"/>
                        <a:ea typeface="Noto Sans CJK TC Regular" panose="020B0500000000000000" pitchFamily="34" charset="-128"/>
                      </a:endParaRP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80067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b="0" i="0" kern="1200" dirty="0">
                          <a:solidFill>
                            <a:schemeClr val="dk1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  <a:cs typeface="+mn-cs"/>
                        </a:rPr>
                        <a:t>Top 128</a:t>
                      </a:r>
                    </a:p>
                  </a:txBody>
                  <a:tcPr marL="76663" marR="76663" marT="38332" marB="383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211.36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88.76%/86.98%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(1323/26/172/1521)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8.8003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0.6990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0.1390/2659.16/-6.73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252.90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89.02% / 87.71%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(1534,2,213,1749)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9.6828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0.7504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0.1446/2940.07/-6.17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261.13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89.76%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</a:t>
                      </a:r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88.26%</a:t>
                      </a:r>
                    </a:p>
                    <a:p>
                      <a:pPr algn="ctr"/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(1586/1/210/1797)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10.1833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0.7782</a:t>
                      </a:r>
                    </a:p>
                    <a:p>
                      <a:pPr algn="ctr"/>
                      <a:r>
                        <a:rPr lang="en-US" altLang="zh-TW" sz="800" dirty="0">
                          <a:solidFill>
                            <a:srgbClr val="FF0000"/>
                          </a:solidFill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0.1453</a:t>
                      </a:r>
                      <a:r>
                        <a:rPr lang="en-US" altLang="zh-TW" sz="800" dirty="0">
                          <a:latin typeface="Noto Sans CJK TC Regular" panose="020B0500000000000000" pitchFamily="34" charset="-128"/>
                          <a:ea typeface="Noto Sans CJK TC Regular" panose="020B0500000000000000" pitchFamily="34" charset="-128"/>
                        </a:rPr>
                        <a:t>/2851.34/-6.09</a:t>
                      </a:r>
                    </a:p>
                  </a:txBody>
                  <a:tcPr marL="98463" marR="98463" marT="49231" marB="492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100357"/>
                  </a:ext>
                </a:extLst>
              </a:tr>
            </a:tbl>
          </a:graphicData>
        </a:graphic>
      </p:graphicFrame>
      <p:sp>
        <p:nvSpPr>
          <p:cNvPr id="24" name="文字方塊 23">
            <a:extLst>
              <a:ext uri="{FF2B5EF4-FFF2-40B4-BE49-F238E27FC236}">
                <a16:creationId xmlns:a16="http://schemas.microsoft.com/office/drawing/2014/main" id="{03C3BA0D-7EF0-46AA-8B8D-4108C231B596}"/>
              </a:ext>
            </a:extLst>
          </p:cNvPr>
          <p:cNvSpPr txBox="1"/>
          <p:nvPr/>
        </p:nvSpPr>
        <p:spPr>
          <a:xfrm>
            <a:off x="444910" y="3499810"/>
            <a:ext cx="111994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績效為 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Type 2(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個別配對單獨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train) &lt; Type 1(N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個一起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train) &lt; Type 3(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使用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type 1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當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pre-train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，再單獨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train)</a:t>
            </a:r>
          </a:p>
        </p:txBody>
      </p:sp>
    </p:spTree>
    <p:extLst>
      <p:ext uri="{BB962C8B-B14F-4D97-AF65-F5344CB8AC3E}">
        <p14:creationId xmlns:p14="http://schemas.microsoft.com/office/powerpoint/2010/main" val="120693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E3F973EC-3866-49DC-ADC7-2F8CB6880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Pairs Trading - Introduction</a:t>
            </a:r>
            <a:endParaRPr lang="zh-TW" altLang="en-US" dirty="0"/>
          </a:p>
        </p:txBody>
      </p:sp>
      <p:sp>
        <p:nvSpPr>
          <p:cNvPr id="86" name="標題 1">
            <a:extLst>
              <a:ext uri="{FF2B5EF4-FFF2-40B4-BE49-F238E27FC236}">
                <a16:creationId xmlns:a16="http://schemas.microsoft.com/office/drawing/2014/main" id="{47AD7E36-0966-41A8-A78E-7FE4D1C74432}"/>
              </a:ext>
            </a:extLst>
          </p:cNvPr>
          <p:cNvSpPr txBox="1">
            <a:spLocks/>
          </p:cNvSpPr>
          <p:nvPr/>
        </p:nvSpPr>
        <p:spPr>
          <a:xfrm>
            <a:off x="2413001" y="448346"/>
            <a:ext cx="7238999" cy="7270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TW" altLang="en-US" dirty="0">
              <a:latin typeface="Noto Sans CJK TC Bold" panose="020B0800000000000000" pitchFamily="34" charset="-128"/>
              <a:ea typeface="Noto Sans CJK TC Bold" panose="020B0800000000000000" pitchFamily="34" charset="-128"/>
            </a:endParaRPr>
          </a:p>
        </p:txBody>
      </p:sp>
      <p:sp>
        <p:nvSpPr>
          <p:cNvPr id="87" name="文字方塊 86">
            <a:extLst>
              <a:ext uri="{FF2B5EF4-FFF2-40B4-BE49-F238E27FC236}">
                <a16:creationId xmlns:a16="http://schemas.microsoft.com/office/drawing/2014/main" id="{0810D14A-2554-4198-AA5D-88C53E00915D}"/>
              </a:ext>
            </a:extLst>
          </p:cNvPr>
          <p:cNvSpPr txBox="1"/>
          <p:nvPr/>
        </p:nvSpPr>
        <p:spPr>
          <a:xfrm>
            <a:off x="711200" y="1215444"/>
            <a:ext cx="11080750" cy="1851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找出兩檔相關性高的股票，使用統計方法，形成有</a:t>
            </a:r>
            <a:r>
              <a:rPr lang="zh-TW" altLang="en-US" sz="2000" b="1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均值回歸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特性的價差序列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(spread)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 </a:t>
            </a:r>
            <a:endParaRPr lang="en-US" altLang="zh-TW" sz="2000" dirty="0"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當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spread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碰觸到開倉門檻時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(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如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A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、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B)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，我們會做多</a:t>
            </a:r>
            <a:r>
              <a:rPr lang="en-US" altLang="zh-TW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/</a:t>
            </a:r>
            <a:r>
              <a:rPr lang="zh-TW" altLang="en-US" sz="2000" dirty="0"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做空此投資組合，等到回到均值時平倉，以此賺取價差</a:t>
            </a:r>
            <a:endParaRPr lang="en-US" altLang="zh-TW" sz="2000" dirty="0"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</p:txBody>
      </p:sp>
      <p:grpSp>
        <p:nvGrpSpPr>
          <p:cNvPr id="88" name="群組 87">
            <a:extLst>
              <a:ext uri="{FF2B5EF4-FFF2-40B4-BE49-F238E27FC236}">
                <a16:creationId xmlns:a16="http://schemas.microsoft.com/office/drawing/2014/main" id="{E63CAD5B-201E-4EC7-AB26-7D34DD62B9ED}"/>
              </a:ext>
            </a:extLst>
          </p:cNvPr>
          <p:cNvGrpSpPr/>
          <p:nvPr/>
        </p:nvGrpSpPr>
        <p:grpSpPr>
          <a:xfrm>
            <a:off x="1407342" y="3649747"/>
            <a:ext cx="9702655" cy="2572020"/>
            <a:chOff x="1472797" y="3910416"/>
            <a:chExt cx="9702655" cy="2572020"/>
          </a:xfrm>
        </p:grpSpPr>
        <p:cxnSp>
          <p:nvCxnSpPr>
            <p:cNvPr id="89" name="直線單箭頭接點 88">
              <a:extLst>
                <a:ext uri="{FF2B5EF4-FFF2-40B4-BE49-F238E27FC236}">
                  <a16:creationId xmlns:a16="http://schemas.microsoft.com/office/drawing/2014/main" id="{C549005F-BE63-4A75-86C0-66790FCCAA26}"/>
                </a:ext>
              </a:extLst>
            </p:cNvPr>
            <p:cNvCxnSpPr>
              <a:cxnSpLocks/>
            </p:cNvCxnSpPr>
            <p:nvPr/>
          </p:nvCxnSpPr>
          <p:spPr>
            <a:xfrm>
              <a:off x="7017121" y="5352749"/>
              <a:ext cx="762033" cy="0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tailEnd type="triangle"/>
            </a:ln>
            <a:effectLst/>
          </p:spPr>
        </p:cxnSp>
        <p:grpSp>
          <p:nvGrpSpPr>
            <p:cNvPr id="90" name="群組 89">
              <a:extLst>
                <a:ext uri="{FF2B5EF4-FFF2-40B4-BE49-F238E27FC236}">
                  <a16:creationId xmlns:a16="http://schemas.microsoft.com/office/drawing/2014/main" id="{B9297485-5B6D-4E06-99C7-C434D28C4CBF}"/>
                </a:ext>
              </a:extLst>
            </p:cNvPr>
            <p:cNvGrpSpPr/>
            <p:nvPr/>
          </p:nvGrpSpPr>
          <p:grpSpPr>
            <a:xfrm>
              <a:off x="1607441" y="4324395"/>
              <a:ext cx="2225834" cy="2056709"/>
              <a:chOff x="1607441" y="4260207"/>
              <a:chExt cx="2225834" cy="2056709"/>
            </a:xfrm>
          </p:grpSpPr>
          <p:grpSp>
            <p:nvGrpSpPr>
              <p:cNvPr id="118" name="群組 117">
                <a:extLst>
                  <a:ext uri="{FF2B5EF4-FFF2-40B4-BE49-F238E27FC236}">
                    <a16:creationId xmlns:a16="http://schemas.microsoft.com/office/drawing/2014/main" id="{38A78D54-D964-431A-B18F-AA3F6B568716}"/>
                  </a:ext>
                </a:extLst>
              </p:cNvPr>
              <p:cNvGrpSpPr/>
              <p:nvPr/>
            </p:nvGrpSpPr>
            <p:grpSpPr>
              <a:xfrm>
                <a:off x="1607441" y="4260207"/>
                <a:ext cx="2225834" cy="2056709"/>
                <a:chOff x="1607441" y="4260207"/>
                <a:chExt cx="2225834" cy="2056709"/>
              </a:xfrm>
            </p:grpSpPr>
            <p:grpSp>
              <p:nvGrpSpPr>
                <p:cNvPr id="120" name="群組 119">
                  <a:extLst>
                    <a:ext uri="{FF2B5EF4-FFF2-40B4-BE49-F238E27FC236}">
                      <a16:creationId xmlns:a16="http://schemas.microsoft.com/office/drawing/2014/main" id="{166FAFA9-3220-44E1-8298-A335EA06D843}"/>
                    </a:ext>
                  </a:extLst>
                </p:cNvPr>
                <p:cNvGrpSpPr/>
                <p:nvPr/>
              </p:nvGrpSpPr>
              <p:grpSpPr>
                <a:xfrm>
                  <a:off x="1607441" y="4418415"/>
                  <a:ext cx="2167019" cy="1898501"/>
                  <a:chOff x="1331640" y="3356992"/>
                  <a:chExt cx="2088232" cy="1728192"/>
                </a:xfrm>
              </p:grpSpPr>
              <p:cxnSp>
                <p:nvCxnSpPr>
                  <p:cNvPr id="122" name="直線接點 121">
                    <a:extLst>
                      <a:ext uri="{FF2B5EF4-FFF2-40B4-BE49-F238E27FC236}">
                        <a16:creationId xmlns:a16="http://schemas.microsoft.com/office/drawing/2014/main" id="{F7C59FB7-CA3B-427D-923F-EF65CC7F1500}"/>
                      </a:ext>
                    </a:extLst>
                  </p:cNvPr>
                  <p:cNvCxnSpPr/>
                  <p:nvPr/>
                </p:nvCxnSpPr>
                <p:spPr>
                  <a:xfrm>
                    <a:off x="1435608" y="3356992"/>
                    <a:ext cx="0" cy="1728192"/>
                  </a:xfrm>
                  <a:prstGeom prst="line">
                    <a:avLst/>
                  </a:prstGeom>
                  <a:solidFill>
                    <a:srgbClr val="EC9430"/>
                  </a:solidFill>
                  <a:ln w="57150" cap="flat" cmpd="sng" algn="ctr">
                    <a:solidFill>
                      <a:srgbClr val="222222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23" name="直線接點 122">
                    <a:extLst>
                      <a:ext uri="{FF2B5EF4-FFF2-40B4-BE49-F238E27FC236}">
                        <a16:creationId xmlns:a16="http://schemas.microsoft.com/office/drawing/2014/main" id="{B7ADA771-F6BC-464C-BFA9-58B7A0410AA0}"/>
                      </a:ext>
                    </a:extLst>
                  </p:cNvPr>
                  <p:cNvCxnSpPr/>
                  <p:nvPr/>
                </p:nvCxnSpPr>
                <p:spPr>
                  <a:xfrm>
                    <a:off x="1331640" y="4941168"/>
                    <a:ext cx="2088232" cy="0"/>
                  </a:xfrm>
                  <a:prstGeom prst="line">
                    <a:avLst/>
                  </a:prstGeom>
                  <a:solidFill>
                    <a:srgbClr val="EC9430"/>
                  </a:solidFill>
                  <a:ln w="57150" cap="flat" cmpd="sng" algn="ctr">
                    <a:solidFill>
                      <a:srgbClr val="222222"/>
                    </a:solidFill>
                    <a:prstDash val="solid"/>
                  </a:ln>
                  <a:effectLst/>
                </p:spPr>
              </p:cxnSp>
            </p:grpSp>
            <p:sp>
              <p:nvSpPr>
                <p:cNvPr id="121" name="手繪多邊形 12">
                  <a:extLst>
                    <a:ext uri="{FF2B5EF4-FFF2-40B4-BE49-F238E27FC236}">
                      <a16:creationId xmlns:a16="http://schemas.microsoft.com/office/drawing/2014/main" id="{8FBE82D3-5B13-4998-9459-59FFF9A83768}"/>
                    </a:ext>
                  </a:extLst>
                </p:cNvPr>
                <p:cNvSpPr/>
                <p:nvPr/>
              </p:nvSpPr>
              <p:spPr>
                <a:xfrm>
                  <a:off x="1715332" y="4260207"/>
                  <a:ext cx="2117943" cy="1542931"/>
                </a:xfrm>
                <a:custGeom>
                  <a:avLst/>
                  <a:gdLst>
                    <a:gd name="connsiteX0" fmla="*/ 0 w 2040941"/>
                    <a:gd name="connsiteY0" fmla="*/ 1258215 h 1404519"/>
                    <a:gd name="connsiteX1" fmla="*/ 95097 w 2040941"/>
                    <a:gd name="connsiteY1" fmla="*/ 1141172 h 1404519"/>
                    <a:gd name="connsiteX2" fmla="*/ 168249 w 2040941"/>
                    <a:gd name="connsiteY2" fmla="*/ 1258215 h 1404519"/>
                    <a:gd name="connsiteX3" fmla="*/ 277977 w 2040941"/>
                    <a:gd name="connsiteY3" fmla="*/ 1111911 h 1404519"/>
                    <a:gd name="connsiteX4" fmla="*/ 314553 w 2040941"/>
                    <a:gd name="connsiteY4" fmla="*/ 1192378 h 1404519"/>
                    <a:gd name="connsiteX5" fmla="*/ 438912 w 2040941"/>
                    <a:gd name="connsiteY5" fmla="*/ 1002183 h 1404519"/>
                    <a:gd name="connsiteX6" fmla="*/ 482803 w 2040941"/>
                    <a:gd name="connsiteY6" fmla="*/ 1111911 h 1404519"/>
                    <a:gd name="connsiteX7" fmla="*/ 607161 w 2040941"/>
                    <a:gd name="connsiteY7" fmla="*/ 841248 h 1404519"/>
                    <a:gd name="connsiteX8" fmla="*/ 687629 w 2040941"/>
                    <a:gd name="connsiteY8" fmla="*/ 1082650 h 1404519"/>
                    <a:gd name="connsiteX9" fmla="*/ 841248 w 2040941"/>
                    <a:gd name="connsiteY9" fmla="*/ 416967 h 1404519"/>
                    <a:gd name="connsiteX10" fmla="*/ 877824 w 2040941"/>
                    <a:gd name="connsiteY10" fmla="*/ 592532 h 1404519"/>
                    <a:gd name="connsiteX11" fmla="*/ 958291 w 2040941"/>
                    <a:gd name="connsiteY11" fmla="*/ 292608 h 1404519"/>
                    <a:gd name="connsiteX12" fmla="*/ 1038758 w 2040941"/>
                    <a:gd name="connsiteY12" fmla="*/ 1002183 h 1404519"/>
                    <a:gd name="connsiteX13" fmla="*/ 1089965 w 2040941"/>
                    <a:gd name="connsiteY13" fmla="*/ 826618 h 1404519"/>
                    <a:gd name="connsiteX14" fmla="*/ 1302105 w 2040941"/>
                    <a:gd name="connsiteY14" fmla="*/ 1404519 h 1404519"/>
                    <a:gd name="connsiteX15" fmla="*/ 1345997 w 2040941"/>
                    <a:gd name="connsiteY15" fmla="*/ 1228954 h 1404519"/>
                    <a:gd name="connsiteX16" fmla="*/ 1397203 w 2040941"/>
                    <a:gd name="connsiteY16" fmla="*/ 1375258 h 1404519"/>
                    <a:gd name="connsiteX17" fmla="*/ 1543507 w 2040941"/>
                    <a:gd name="connsiteY17" fmla="*/ 965607 h 1404519"/>
                    <a:gd name="connsiteX18" fmla="*/ 1572768 w 2040941"/>
                    <a:gd name="connsiteY18" fmla="*/ 1126541 h 1404519"/>
                    <a:gd name="connsiteX19" fmla="*/ 1748333 w 2040941"/>
                    <a:gd name="connsiteY19" fmla="*/ 592532 h 1404519"/>
                    <a:gd name="connsiteX20" fmla="*/ 1901952 w 2040941"/>
                    <a:gd name="connsiteY20" fmla="*/ 475488 h 1404519"/>
                    <a:gd name="connsiteX21" fmla="*/ 2033625 w 2040941"/>
                    <a:gd name="connsiteY21" fmla="*/ 21946 h 1404519"/>
                    <a:gd name="connsiteX22" fmla="*/ 2040941 w 2040941"/>
                    <a:gd name="connsiteY22" fmla="*/ 0 h 1404519"/>
                    <a:gd name="connsiteX23" fmla="*/ 2040941 w 2040941"/>
                    <a:gd name="connsiteY23" fmla="*/ 7316 h 1404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2040941" h="1404519">
                      <a:moveTo>
                        <a:pt x="0" y="1258215"/>
                      </a:moveTo>
                      <a:lnTo>
                        <a:pt x="95097" y="1141172"/>
                      </a:lnTo>
                      <a:lnTo>
                        <a:pt x="168249" y="1258215"/>
                      </a:lnTo>
                      <a:lnTo>
                        <a:pt x="277977" y="1111911"/>
                      </a:lnTo>
                      <a:lnTo>
                        <a:pt x="314553" y="1192378"/>
                      </a:lnTo>
                      <a:lnTo>
                        <a:pt x="438912" y="1002183"/>
                      </a:lnTo>
                      <a:lnTo>
                        <a:pt x="482803" y="1111911"/>
                      </a:lnTo>
                      <a:lnTo>
                        <a:pt x="607161" y="841248"/>
                      </a:lnTo>
                      <a:lnTo>
                        <a:pt x="687629" y="1082650"/>
                      </a:lnTo>
                      <a:lnTo>
                        <a:pt x="841248" y="416967"/>
                      </a:lnTo>
                      <a:lnTo>
                        <a:pt x="877824" y="592532"/>
                      </a:lnTo>
                      <a:lnTo>
                        <a:pt x="958291" y="292608"/>
                      </a:lnTo>
                      <a:lnTo>
                        <a:pt x="1038758" y="1002183"/>
                      </a:lnTo>
                      <a:lnTo>
                        <a:pt x="1089965" y="826618"/>
                      </a:lnTo>
                      <a:lnTo>
                        <a:pt x="1302105" y="1404519"/>
                      </a:lnTo>
                      <a:lnTo>
                        <a:pt x="1345997" y="1228954"/>
                      </a:lnTo>
                      <a:lnTo>
                        <a:pt x="1397203" y="1375258"/>
                      </a:lnTo>
                      <a:lnTo>
                        <a:pt x="1543507" y="965607"/>
                      </a:lnTo>
                      <a:lnTo>
                        <a:pt x="1572768" y="1126541"/>
                      </a:lnTo>
                      <a:lnTo>
                        <a:pt x="1748333" y="592532"/>
                      </a:lnTo>
                      <a:lnTo>
                        <a:pt x="1901952" y="475488"/>
                      </a:lnTo>
                      <a:lnTo>
                        <a:pt x="2033625" y="21946"/>
                      </a:lnTo>
                      <a:lnTo>
                        <a:pt x="2040941" y="0"/>
                      </a:lnTo>
                      <a:lnTo>
                        <a:pt x="2040941" y="7316"/>
                      </a:lnTo>
                    </a:path>
                  </a:pathLst>
                </a:custGeom>
                <a:noFill/>
                <a:ln w="12700" cap="flat" cmpd="sng" algn="ctr">
                  <a:solidFill>
                    <a:srgbClr val="222222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Rockwell"/>
                    <a:ea typeface="Arial Unicode MS" panose="020B0604020202020204" pitchFamily="34" charset="-120"/>
                    <a:cs typeface="+mn-cs"/>
                  </a:endParaRPr>
                </a:p>
              </p:txBody>
            </p:sp>
          </p:grpSp>
          <p:sp>
            <p:nvSpPr>
              <p:cNvPr id="119" name="手繪多邊形 10">
                <a:extLst>
                  <a:ext uri="{FF2B5EF4-FFF2-40B4-BE49-F238E27FC236}">
                    <a16:creationId xmlns:a16="http://schemas.microsoft.com/office/drawing/2014/main" id="{B6E721C9-AE5E-42F9-A53D-D263BEFDC27C}"/>
                  </a:ext>
                </a:extLst>
              </p:cNvPr>
              <p:cNvSpPr/>
              <p:nvPr/>
            </p:nvSpPr>
            <p:spPr>
              <a:xfrm>
                <a:off x="1789569" y="4468496"/>
                <a:ext cx="2022894" cy="1262307"/>
              </a:xfrm>
              <a:custGeom>
                <a:avLst/>
                <a:gdLst>
                  <a:gd name="connsiteX0" fmla="*/ 0 w 1537766"/>
                  <a:gd name="connsiteY0" fmla="*/ 983464 h 1034637"/>
                  <a:gd name="connsiteX1" fmla="*/ 500932 w 1537766"/>
                  <a:gd name="connsiteY1" fmla="*/ 641558 h 1034637"/>
                  <a:gd name="connsiteX2" fmla="*/ 644055 w 1537766"/>
                  <a:gd name="connsiteY2" fmla="*/ 418921 h 1034637"/>
                  <a:gd name="connsiteX3" fmla="*/ 985961 w 1537766"/>
                  <a:gd name="connsiteY3" fmla="*/ 1031172 h 1034637"/>
                  <a:gd name="connsiteX4" fmla="*/ 1486894 w 1537766"/>
                  <a:gd name="connsiteY4" fmla="*/ 92918 h 1034637"/>
                  <a:gd name="connsiteX5" fmla="*/ 1494845 w 1537766"/>
                  <a:gd name="connsiteY5" fmla="*/ 84967 h 1034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37766" h="1034637">
                    <a:moveTo>
                      <a:pt x="0" y="983464"/>
                    </a:moveTo>
                    <a:cubicBezTo>
                      <a:pt x="196795" y="859556"/>
                      <a:pt x="393590" y="735648"/>
                      <a:pt x="500932" y="641558"/>
                    </a:cubicBezTo>
                    <a:cubicBezTo>
                      <a:pt x="608274" y="547468"/>
                      <a:pt x="563217" y="353985"/>
                      <a:pt x="644055" y="418921"/>
                    </a:cubicBezTo>
                    <a:cubicBezTo>
                      <a:pt x="724893" y="483857"/>
                      <a:pt x="845488" y="1085506"/>
                      <a:pt x="985961" y="1031172"/>
                    </a:cubicBezTo>
                    <a:cubicBezTo>
                      <a:pt x="1126434" y="976838"/>
                      <a:pt x="1402080" y="250619"/>
                      <a:pt x="1486894" y="92918"/>
                    </a:cubicBezTo>
                    <a:cubicBezTo>
                      <a:pt x="1571708" y="-64783"/>
                      <a:pt x="1533276" y="10092"/>
                      <a:pt x="1494845" y="84967"/>
                    </a:cubicBezTo>
                  </a:path>
                </a:pathLst>
              </a:custGeom>
              <a:noFill/>
              <a:ln w="12700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ckwell"/>
                  <a:ea typeface="Arial Unicode MS" panose="020B0604020202020204" pitchFamily="34" charset="-120"/>
                  <a:cs typeface="+mn-cs"/>
                </a:endParaRPr>
              </a:p>
            </p:txBody>
          </p:sp>
        </p:grpSp>
        <p:grpSp>
          <p:nvGrpSpPr>
            <p:cNvPr id="91" name="群組 90">
              <a:extLst>
                <a:ext uri="{FF2B5EF4-FFF2-40B4-BE49-F238E27FC236}">
                  <a16:creationId xmlns:a16="http://schemas.microsoft.com/office/drawing/2014/main" id="{5ECFA62F-B499-4189-8E73-22691C984EAE}"/>
                </a:ext>
              </a:extLst>
            </p:cNvPr>
            <p:cNvGrpSpPr/>
            <p:nvPr/>
          </p:nvGrpSpPr>
          <p:grpSpPr>
            <a:xfrm>
              <a:off x="4632565" y="4325322"/>
              <a:ext cx="2227827" cy="2054855"/>
              <a:chOff x="4632565" y="4243015"/>
              <a:chExt cx="2227827" cy="2054855"/>
            </a:xfrm>
          </p:grpSpPr>
          <p:grpSp>
            <p:nvGrpSpPr>
              <p:cNvPr id="113" name="群組 112">
                <a:extLst>
                  <a:ext uri="{FF2B5EF4-FFF2-40B4-BE49-F238E27FC236}">
                    <a16:creationId xmlns:a16="http://schemas.microsoft.com/office/drawing/2014/main" id="{B58A419E-828C-4711-A83F-5D5A79659EB1}"/>
                  </a:ext>
                </a:extLst>
              </p:cNvPr>
              <p:cNvGrpSpPr/>
              <p:nvPr/>
            </p:nvGrpSpPr>
            <p:grpSpPr>
              <a:xfrm>
                <a:off x="4632565" y="4243016"/>
                <a:ext cx="2227827" cy="2054854"/>
                <a:chOff x="1331640" y="3356992"/>
                <a:chExt cx="2088232" cy="1728192"/>
              </a:xfrm>
            </p:grpSpPr>
            <p:cxnSp>
              <p:nvCxnSpPr>
                <p:cNvPr id="116" name="直線接點 115">
                  <a:extLst>
                    <a:ext uri="{FF2B5EF4-FFF2-40B4-BE49-F238E27FC236}">
                      <a16:creationId xmlns:a16="http://schemas.microsoft.com/office/drawing/2014/main" id="{6660901D-EF71-4A9F-9360-E4E3F51DB356}"/>
                    </a:ext>
                  </a:extLst>
                </p:cNvPr>
                <p:cNvCxnSpPr/>
                <p:nvPr/>
              </p:nvCxnSpPr>
              <p:spPr>
                <a:xfrm>
                  <a:off x="1435608" y="3356992"/>
                  <a:ext cx="0" cy="1728192"/>
                </a:xfrm>
                <a:prstGeom prst="line">
                  <a:avLst/>
                </a:prstGeom>
                <a:solidFill>
                  <a:srgbClr val="EC9430"/>
                </a:solidFill>
                <a:ln w="57150" cap="flat" cmpd="sng" algn="ctr">
                  <a:solidFill>
                    <a:srgbClr val="222222"/>
                  </a:solidFill>
                  <a:prstDash val="solid"/>
                </a:ln>
                <a:effectLst/>
              </p:spPr>
            </p:cxnSp>
            <p:cxnSp>
              <p:nvCxnSpPr>
                <p:cNvPr id="117" name="直線接點 116">
                  <a:extLst>
                    <a:ext uri="{FF2B5EF4-FFF2-40B4-BE49-F238E27FC236}">
                      <a16:creationId xmlns:a16="http://schemas.microsoft.com/office/drawing/2014/main" id="{B0FAA01C-901E-497B-BE92-A170889C937E}"/>
                    </a:ext>
                  </a:extLst>
                </p:cNvPr>
                <p:cNvCxnSpPr/>
                <p:nvPr/>
              </p:nvCxnSpPr>
              <p:spPr>
                <a:xfrm>
                  <a:off x="1331640" y="4941168"/>
                  <a:ext cx="2088232" cy="0"/>
                </a:xfrm>
                <a:prstGeom prst="line">
                  <a:avLst/>
                </a:prstGeom>
                <a:solidFill>
                  <a:srgbClr val="EC9430"/>
                </a:solidFill>
                <a:ln w="57150" cap="flat" cmpd="sng" algn="ctr">
                  <a:solidFill>
                    <a:srgbClr val="222222"/>
                  </a:solidFill>
                  <a:prstDash val="solid"/>
                </a:ln>
                <a:effectLst/>
              </p:spPr>
            </p:cxnSp>
          </p:grpSp>
          <p:sp>
            <p:nvSpPr>
              <p:cNvPr id="114" name="手繪多邊形 19">
                <a:extLst>
                  <a:ext uri="{FF2B5EF4-FFF2-40B4-BE49-F238E27FC236}">
                    <a16:creationId xmlns:a16="http://schemas.microsoft.com/office/drawing/2014/main" id="{CBA5613A-F746-4727-9AB5-5242FF4EE2FB}"/>
                  </a:ext>
                </a:extLst>
              </p:cNvPr>
              <p:cNvSpPr/>
              <p:nvPr/>
            </p:nvSpPr>
            <p:spPr>
              <a:xfrm>
                <a:off x="4741532" y="4243015"/>
                <a:ext cx="2118860" cy="1566439"/>
              </a:xfrm>
              <a:custGeom>
                <a:avLst/>
                <a:gdLst>
                  <a:gd name="connsiteX0" fmla="*/ 0 w 1931213"/>
                  <a:gd name="connsiteY0" fmla="*/ 1404519 h 1594714"/>
                  <a:gd name="connsiteX1" fmla="*/ 117043 w 1931213"/>
                  <a:gd name="connsiteY1" fmla="*/ 1207008 h 1594714"/>
                  <a:gd name="connsiteX2" fmla="*/ 182880 w 1931213"/>
                  <a:gd name="connsiteY2" fmla="*/ 1302106 h 1594714"/>
                  <a:gd name="connsiteX3" fmla="*/ 314554 w 1931213"/>
                  <a:gd name="connsiteY3" fmla="*/ 1075335 h 1594714"/>
                  <a:gd name="connsiteX4" fmla="*/ 373075 w 1931213"/>
                  <a:gd name="connsiteY4" fmla="*/ 1199693 h 1594714"/>
                  <a:gd name="connsiteX5" fmla="*/ 453543 w 1931213"/>
                  <a:gd name="connsiteY5" fmla="*/ 768096 h 1594714"/>
                  <a:gd name="connsiteX6" fmla="*/ 490119 w 1931213"/>
                  <a:gd name="connsiteY6" fmla="*/ 950976 h 1594714"/>
                  <a:gd name="connsiteX7" fmla="*/ 534010 w 1931213"/>
                  <a:gd name="connsiteY7" fmla="*/ 826618 h 1594714"/>
                  <a:gd name="connsiteX8" fmla="*/ 636423 w 1931213"/>
                  <a:gd name="connsiteY8" fmla="*/ 1250899 h 1594714"/>
                  <a:gd name="connsiteX9" fmla="*/ 738835 w 1931213"/>
                  <a:gd name="connsiteY9" fmla="*/ 555955 h 1594714"/>
                  <a:gd name="connsiteX10" fmla="*/ 782727 w 1931213"/>
                  <a:gd name="connsiteY10" fmla="*/ 804672 h 1594714"/>
                  <a:gd name="connsiteX11" fmla="*/ 819303 w 1931213"/>
                  <a:gd name="connsiteY11" fmla="*/ 570586 h 1594714"/>
                  <a:gd name="connsiteX12" fmla="*/ 848563 w 1931213"/>
                  <a:gd name="connsiteY12" fmla="*/ 768096 h 1594714"/>
                  <a:gd name="connsiteX13" fmla="*/ 892455 w 1931213"/>
                  <a:gd name="connsiteY13" fmla="*/ 534010 h 1594714"/>
                  <a:gd name="connsiteX14" fmla="*/ 958291 w 1931213"/>
                  <a:gd name="connsiteY14" fmla="*/ 1024128 h 1594714"/>
                  <a:gd name="connsiteX15" fmla="*/ 1002183 w 1931213"/>
                  <a:gd name="connsiteY15" fmla="*/ 863194 h 1594714"/>
                  <a:gd name="connsiteX16" fmla="*/ 1221639 w 1931213"/>
                  <a:gd name="connsiteY16" fmla="*/ 1594714 h 1594714"/>
                  <a:gd name="connsiteX17" fmla="*/ 1389888 w 1931213"/>
                  <a:gd name="connsiteY17" fmla="*/ 972922 h 1594714"/>
                  <a:gd name="connsiteX18" fmla="*/ 1441095 w 1931213"/>
                  <a:gd name="connsiteY18" fmla="*/ 1141171 h 1594714"/>
                  <a:gd name="connsiteX19" fmla="*/ 1572768 w 1931213"/>
                  <a:gd name="connsiteY19" fmla="*/ 563271 h 1594714"/>
                  <a:gd name="connsiteX20" fmla="*/ 1602029 w 1931213"/>
                  <a:gd name="connsiteY20" fmla="*/ 716890 h 1594714"/>
                  <a:gd name="connsiteX21" fmla="*/ 1667866 w 1931213"/>
                  <a:gd name="connsiteY21" fmla="*/ 395021 h 1594714"/>
                  <a:gd name="connsiteX22" fmla="*/ 1697127 w 1931213"/>
                  <a:gd name="connsiteY22" fmla="*/ 534010 h 1594714"/>
                  <a:gd name="connsiteX23" fmla="*/ 1784909 w 1931213"/>
                  <a:gd name="connsiteY23" fmla="*/ 146304 h 1594714"/>
                  <a:gd name="connsiteX24" fmla="*/ 1843431 w 1931213"/>
                  <a:gd name="connsiteY24" fmla="*/ 358445 h 1594714"/>
                  <a:gd name="connsiteX25" fmla="*/ 1931213 w 1931213"/>
                  <a:gd name="connsiteY25" fmla="*/ 0 h 1594714"/>
                  <a:gd name="connsiteX26" fmla="*/ 1931213 w 1931213"/>
                  <a:gd name="connsiteY26" fmla="*/ 0 h 1594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931213" h="1594714">
                    <a:moveTo>
                      <a:pt x="0" y="1404519"/>
                    </a:moveTo>
                    <a:lnTo>
                      <a:pt x="117043" y="1207008"/>
                    </a:lnTo>
                    <a:lnTo>
                      <a:pt x="182880" y="1302106"/>
                    </a:lnTo>
                    <a:lnTo>
                      <a:pt x="314554" y="1075335"/>
                    </a:lnTo>
                    <a:lnTo>
                      <a:pt x="373075" y="1199693"/>
                    </a:lnTo>
                    <a:lnTo>
                      <a:pt x="453543" y="768096"/>
                    </a:lnTo>
                    <a:lnTo>
                      <a:pt x="490119" y="950976"/>
                    </a:lnTo>
                    <a:lnTo>
                      <a:pt x="534010" y="826618"/>
                    </a:lnTo>
                    <a:lnTo>
                      <a:pt x="636423" y="1250899"/>
                    </a:lnTo>
                    <a:lnTo>
                      <a:pt x="738835" y="555955"/>
                    </a:lnTo>
                    <a:lnTo>
                      <a:pt x="782727" y="804672"/>
                    </a:lnTo>
                    <a:lnTo>
                      <a:pt x="819303" y="570586"/>
                    </a:lnTo>
                    <a:lnTo>
                      <a:pt x="848563" y="768096"/>
                    </a:lnTo>
                    <a:lnTo>
                      <a:pt x="892455" y="534010"/>
                    </a:lnTo>
                    <a:lnTo>
                      <a:pt x="958291" y="1024128"/>
                    </a:lnTo>
                    <a:lnTo>
                      <a:pt x="1002183" y="863194"/>
                    </a:lnTo>
                    <a:lnTo>
                      <a:pt x="1221639" y="1594714"/>
                    </a:lnTo>
                    <a:lnTo>
                      <a:pt x="1389888" y="972922"/>
                    </a:lnTo>
                    <a:lnTo>
                      <a:pt x="1441095" y="1141171"/>
                    </a:lnTo>
                    <a:lnTo>
                      <a:pt x="1572768" y="563271"/>
                    </a:lnTo>
                    <a:lnTo>
                      <a:pt x="1602029" y="716890"/>
                    </a:lnTo>
                    <a:lnTo>
                      <a:pt x="1667866" y="395021"/>
                    </a:lnTo>
                    <a:lnTo>
                      <a:pt x="1697127" y="534010"/>
                    </a:lnTo>
                    <a:lnTo>
                      <a:pt x="1784909" y="146304"/>
                    </a:lnTo>
                    <a:lnTo>
                      <a:pt x="1843431" y="358445"/>
                    </a:lnTo>
                    <a:lnTo>
                      <a:pt x="1931213" y="0"/>
                    </a:lnTo>
                    <a:lnTo>
                      <a:pt x="1931213" y="0"/>
                    </a:lnTo>
                  </a:path>
                </a:pathLst>
              </a:custGeom>
              <a:noFill/>
              <a:ln w="12700" cap="flat" cmpd="sng" algn="ctr">
                <a:solidFill>
                  <a:srgbClr val="222222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solidFill>
                      <a:srgbClr val="EC9430"/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Rockwell"/>
                  <a:ea typeface="Arial Unicode MS" panose="020B0604020202020204" pitchFamily="34" charset="-120"/>
                  <a:cs typeface="+mn-cs"/>
                </a:endParaRPr>
              </a:p>
            </p:txBody>
          </p:sp>
          <p:sp>
            <p:nvSpPr>
              <p:cNvPr id="115" name="手繪多邊形 17">
                <a:extLst>
                  <a:ext uri="{FF2B5EF4-FFF2-40B4-BE49-F238E27FC236}">
                    <a16:creationId xmlns:a16="http://schemas.microsoft.com/office/drawing/2014/main" id="{C270AF12-14B2-406C-8475-BE2977F29AFA}"/>
                  </a:ext>
                </a:extLst>
              </p:cNvPr>
              <p:cNvSpPr/>
              <p:nvPr/>
            </p:nvSpPr>
            <p:spPr>
              <a:xfrm>
                <a:off x="4943746" y="4341457"/>
                <a:ext cx="1862785" cy="1272298"/>
              </a:xfrm>
              <a:custGeom>
                <a:avLst/>
                <a:gdLst>
                  <a:gd name="connsiteX0" fmla="*/ 0 w 1431235"/>
                  <a:gd name="connsiteY0" fmla="*/ 930303 h 1043767"/>
                  <a:gd name="connsiteX1" fmla="*/ 500933 w 1431235"/>
                  <a:gd name="connsiteY1" fmla="*/ 548640 h 1043767"/>
                  <a:gd name="connsiteX2" fmla="*/ 858741 w 1431235"/>
                  <a:gd name="connsiteY2" fmla="*/ 1033670 h 1043767"/>
                  <a:gd name="connsiteX3" fmla="*/ 1431235 w 1431235"/>
                  <a:gd name="connsiteY3" fmla="*/ 0 h 1043767"/>
                  <a:gd name="connsiteX4" fmla="*/ 1431235 w 1431235"/>
                  <a:gd name="connsiteY4" fmla="*/ 0 h 1043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1235" h="1043767">
                    <a:moveTo>
                      <a:pt x="0" y="930303"/>
                    </a:moveTo>
                    <a:cubicBezTo>
                      <a:pt x="178905" y="730857"/>
                      <a:pt x="357810" y="531412"/>
                      <a:pt x="500933" y="548640"/>
                    </a:cubicBezTo>
                    <a:cubicBezTo>
                      <a:pt x="644056" y="565868"/>
                      <a:pt x="703691" y="1125110"/>
                      <a:pt x="858741" y="1033670"/>
                    </a:cubicBezTo>
                    <a:cubicBezTo>
                      <a:pt x="1013791" y="942230"/>
                      <a:pt x="1431235" y="0"/>
                      <a:pt x="1431235" y="0"/>
                    </a:cubicBezTo>
                    <a:lnTo>
                      <a:pt x="1431235" y="0"/>
                    </a:lnTo>
                  </a:path>
                </a:pathLst>
              </a:custGeom>
              <a:noFill/>
              <a:ln w="12700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ckwell"/>
                  <a:ea typeface="Arial Unicode MS" panose="020B0604020202020204" pitchFamily="34" charset="-120"/>
                  <a:cs typeface="+mn-cs"/>
                </a:endParaRPr>
              </a:p>
            </p:txBody>
          </p:sp>
        </p:grpSp>
        <p:grpSp>
          <p:nvGrpSpPr>
            <p:cNvPr id="92" name="群組 91">
              <a:extLst>
                <a:ext uri="{FF2B5EF4-FFF2-40B4-BE49-F238E27FC236}">
                  <a16:creationId xmlns:a16="http://schemas.microsoft.com/office/drawing/2014/main" id="{7E0DCA23-E350-4A44-8E4D-23C29E24AA6A}"/>
                </a:ext>
              </a:extLst>
            </p:cNvPr>
            <p:cNvGrpSpPr/>
            <p:nvPr/>
          </p:nvGrpSpPr>
          <p:grpSpPr>
            <a:xfrm>
              <a:off x="7973190" y="4325322"/>
              <a:ext cx="2245911" cy="2054855"/>
              <a:chOff x="7973190" y="4243015"/>
              <a:chExt cx="2245911" cy="2054855"/>
            </a:xfrm>
          </p:grpSpPr>
          <p:pic>
            <p:nvPicPr>
              <p:cNvPr id="102" name="圖片 101">
                <a:extLst>
                  <a:ext uri="{FF2B5EF4-FFF2-40B4-BE49-F238E27FC236}">
                    <a16:creationId xmlns:a16="http://schemas.microsoft.com/office/drawing/2014/main" id="{D1CA0490-8FA1-4C89-9875-A018EB6FE0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56669" y="5622719"/>
                <a:ext cx="168409" cy="211254"/>
              </a:xfrm>
              <a:prstGeom prst="rect">
                <a:avLst/>
              </a:prstGeom>
            </p:spPr>
          </p:pic>
          <p:grpSp>
            <p:nvGrpSpPr>
              <p:cNvPr id="103" name="群組 102">
                <a:extLst>
                  <a:ext uri="{FF2B5EF4-FFF2-40B4-BE49-F238E27FC236}">
                    <a16:creationId xmlns:a16="http://schemas.microsoft.com/office/drawing/2014/main" id="{5396BD15-A425-4ED6-B855-7B5A86263752}"/>
                  </a:ext>
                </a:extLst>
              </p:cNvPr>
              <p:cNvGrpSpPr/>
              <p:nvPr/>
            </p:nvGrpSpPr>
            <p:grpSpPr>
              <a:xfrm>
                <a:off x="7973190" y="4243015"/>
                <a:ext cx="2245911" cy="2054855"/>
                <a:chOff x="1331640" y="3356992"/>
                <a:chExt cx="2105184" cy="1728192"/>
              </a:xfrm>
            </p:grpSpPr>
            <p:cxnSp>
              <p:nvCxnSpPr>
                <p:cNvPr id="108" name="直線接點 107">
                  <a:extLst>
                    <a:ext uri="{FF2B5EF4-FFF2-40B4-BE49-F238E27FC236}">
                      <a16:creationId xmlns:a16="http://schemas.microsoft.com/office/drawing/2014/main" id="{EA17826C-91D2-4941-8E4A-C850F34D577C}"/>
                    </a:ext>
                  </a:extLst>
                </p:cNvPr>
                <p:cNvCxnSpPr/>
                <p:nvPr/>
              </p:nvCxnSpPr>
              <p:spPr>
                <a:xfrm>
                  <a:off x="1435608" y="3356992"/>
                  <a:ext cx="0" cy="1728192"/>
                </a:xfrm>
                <a:prstGeom prst="line">
                  <a:avLst/>
                </a:prstGeom>
                <a:solidFill>
                  <a:srgbClr val="EC9430"/>
                </a:solidFill>
                <a:ln w="57150" cap="flat" cmpd="sng" algn="ctr">
                  <a:solidFill>
                    <a:srgbClr val="222222"/>
                  </a:solidFill>
                  <a:prstDash val="solid"/>
                </a:ln>
                <a:effectLst/>
              </p:spPr>
            </p:cxnSp>
            <p:cxnSp>
              <p:nvCxnSpPr>
                <p:cNvPr id="109" name="直線接點 108">
                  <a:extLst>
                    <a:ext uri="{FF2B5EF4-FFF2-40B4-BE49-F238E27FC236}">
                      <a16:creationId xmlns:a16="http://schemas.microsoft.com/office/drawing/2014/main" id="{4C105566-8E3D-405B-B4E7-9ACC915E4A53}"/>
                    </a:ext>
                  </a:extLst>
                </p:cNvPr>
                <p:cNvCxnSpPr/>
                <p:nvPr/>
              </p:nvCxnSpPr>
              <p:spPr>
                <a:xfrm>
                  <a:off x="1331640" y="4941168"/>
                  <a:ext cx="2088232" cy="0"/>
                </a:xfrm>
                <a:prstGeom prst="line">
                  <a:avLst/>
                </a:prstGeom>
                <a:solidFill>
                  <a:srgbClr val="EC9430"/>
                </a:solidFill>
                <a:ln w="57150" cap="flat" cmpd="sng" algn="ctr">
                  <a:solidFill>
                    <a:srgbClr val="222222"/>
                  </a:solidFill>
                  <a:prstDash val="solid"/>
                </a:ln>
                <a:effectLst/>
              </p:spPr>
            </p:cxnSp>
            <p:cxnSp>
              <p:nvCxnSpPr>
                <p:cNvPr id="110" name="直線接點 109">
                  <a:extLst>
                    <a:ext uri="{FF2B5EF4-FFF2-40B4-BE49-F238E27FC236}">
                      <a16:creationId xmlns:a16="http://schemas.microsoft.com/office/drawing/2014/main" id="{C7894CD7-895B-41A5-A202-4AA3770BEE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7707" y="4141041"/>
                  <a:ext cx="1989117" cy="0"/>
                </a:xfrm>
                <a:prstGeom prst="line">
                  <a:avLst/>
                </a:prstGeom>
                <a:solidFill>
                  <a:srgbClr val="EC9430"/>
                </a:solidFill>
                <a:ln w="12700" cap="flat" cmpd="sng" algn="ctr">
                  <a:solidFill>
                    <a:srgbClr val="FF0000"/>
                  </a:solidFill>
                  <a:prstDash val="sysDash"/>
                </a:ln>
                <a:effectLst/>
              </p:spPr>
            </p:cxnSp>
            <p:cxnSp>
              <p:nvCxnSpPr>
                <p:cNvPr id="111" name="直線接點 110">
                  <a:extLst>
                    <a:ext uri="{FF2B5EF4-FFF2-40B4-BE49-F238E27FC236}">
                      <a16:creationId xmlns:a16="http://schemas.microsoft.com/office/drawing/2014/main" id="{71E38E1F-D286-4B2F-B750-4E81F2B40F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7707" y="4517363"/>
                  <a:ext cx="1989117" cy="0"/>
                </a:xfrm>
                <a:prstGeom prst="line">
                  <a:avLst/>
                </a:prstGeom>
                <a:solidFill>
                  <a:srgbClr val="EC9430"/>
                </a:solidFill>
                <a:ln w="12700" cap="flat" cmpd="sng" algn="ctr">
                  <a:solidFill>
                    <a:srgbClr val="FF0000"/>
                  </a:solidFill>
                  <a:prstDash val="sysDash"/>
                </a:ln>
                <a:effectLst/>
              </p:spPr>
            </p:cxnSp>
            <p:cxnSp>
              <p:nvCxnSpPr>
                <p:cNvPr id="112" name="直線接點 111">
                  <a:extLst>
                    <a:ext uri="{FF2B5EF4-FFF2-40B4-BE49-F238E27FC236}">
                      <a16:creationId xmlns:a16="http://schemas.microsoft.com/office/drawing/2014/main" id="{6E9F40C8-3520-448F-A48C-36AFCE0366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47707" y="3642183"/>
                  <a:ext cx="1989117" cy="0"/>
                </a:xfrm>
                <a:prstGeom prst="line">
                  <a:avLst/>
                </a:prstGeom>
                <a:solidFill>
                  <a:srgbClr val="EC9430"/>
                </a:solidFill>
                <a:ln w="12700" cap="flat" cmpd="sng" algn="ctr">
                  <a:solidFill>
                    <a:srgbClr val="FF0000"/>
                  </a:solidFill>
                  <a:prstDash val="sysDash"/>
                </a:ln>
                <a:effectLst/>
              </p:spPr>
            </p:cxnSp>
          </p:grpSp>
          <p:sp>
            <p:nvSpPr>
              <p:cNvPr id="104" name="手繪多邊形 31">
                <a:extLst>
                  <a:ext uri="{FF2B5EF4-FFF2-40B4-BE49-F238E27FC236}">
                    <a16:creationId xmlns:a16="http://schemas.microsoft.com/office/drawing/2014/main" id="{1EA57451-3D28-4CF2-8560-7E7143B12E16}"/>
                  </a:ext>
                </a:extLst>
              </p:cNvPr>
              <p:cNvSpPr/>
              <p:nvPr/>
            </p:nvSpPr>
            <p:spPr>
              <a:xfrm>
                <a:off x="8090781" y="4457332"/>
                <a:ext cx="2110236" cy="1295234"/>
              </a:xfrm>
              <a:custGeom>
                <a:avLst/>
                <a:gdLst>
                  <a:gd name="connsiteX0" fmla="*/ 0 w 1518699"/>
                  <a:gd name="connsiteY0" fmla="*/ 628154 h 1089329"/>
                  <a:gd name="connsiteX1" fmla="*/ 0 w 1518699"/>
                  <a:gd name="connsiteY1" fmla="*/ 628154 h 1089329"/>
                  <a:gd name="connsiteX2" fmla="*/ 55659 w 1518699"/>
                  <a:gd name="connsiteY2" fmla="*/ 572494 h 1089329"/>
                  <a:gd name="connsiteX3" fmla="*/ 71562 w 1518699"/>
                  <a:gd name="connsiteY3" fmla="*/ 548640 h 1089329"/>
                  <a:gd name="connsiteX4" fmla="*/ 95415 w 1518699"/>
                  <a:gd name="connsiteY4" fmla="*/ 532738 h 1089329"/>
                  <a:gd name="connsiteX5" fmla="*/ 111318 w 1518699"/>
                  <a:gd name="connsiteY5" fmla="*/ 516835 h 1089329"/>
                  <a:gd name="connsiteX6" fmla="*/ 214685 w 1518699"/>
                  <a:gd name="connsiteY6" fmla="*/ 803082 h 1089329"/>
                  <a:gd name="connsiteX7" fmla="*/ 262393 w 1518699"/>
                  <a:gd name="connsiteY7" fmla="*/ 667910 h 1089329"/>
                  <a:gd name="connsiteX8" fmla="*/ 405516 w 1518699"/>
                  <a:gd name="connsiteY8" fmla="*/ 1089329 h 1089329"/>
                  <a:gd name="connsiteX9" fmla="*/ 564542 w 1518699"/>
                  <a:gd name="connsiteY9" fmla="*/ 278296 h 1089329"/>
                  <a:gd name="connsiteX10" fmla="*/ 612250 w 1518699"/>
                  <a:gd name="connsiteY10" fmla="*/ 445274 h 1089329"/>
                  <a:gd name="connsiteX11" fmla="*/ 667909 w 1518699"/>
                  <a:gd name="connsiteY11" fmla="*/ 294199 h 1089329"/>
                  <a:gd name="connsiteX12" fmla="*/ 747422 w 1518699"/>
                  <a:gd name="connsiteY12" fmla="*/ 850790 h 1089329"/>
                  <a:gd name="connsiteX13" fmla="*/ 803082 w 1518699"/>
                  <a:gd name="connsiteY13" fmla="*/ 532738 h 1089329"/>
                  <a:gd name="connsiteX14" fmla="*/ 874643 w 1518699"/>
                  <a:gd name="connsiteY14" fmla="*/ 707667 h 1089329"/>
                  <a:gd name="connsiteX15" fmla="*/ 1105231 w 1518699"/>
                  <a:gd name="connsiteY15" fmla="*/ 0 h 1089329"/>
                  <a:gd name="connsiteX16" fmla="*/ 1160890 w 1518699"/>
                  <a:gd name="connsiteY16" fmla="*/ 286247 h 1089329"/>
                  <a:gd name="connsiteX17" fmla="*/ 1216549 w 1518699"/>
                  <a:gd name="connsiteY17" fmla="*/ 103367 h 1089329"/>
                  <a:gd name="connsiteX18" fmla="*/ 1391478 w 1518699"/>
                  <a:gd name="connsiteY18" fmla="*/ 1033670 h 1089329"/>
                  <a:gd name="connsiteX19" fmla="*/ 1478942 w 1518699"/>
                  <a:gd name="connsiteY19" fmla="*/ 723569 h 1089329"/>
                  <a:gd name="connsiteX20" fmla="*/ 1518699 w 1518699"/>
                  <a:gd name="connsiteY20" fmla="*/ 811034 h 1089329"/>
                  <a:gd name="connsiteX21" fmla="*/ 1518699 w 1518699"/>
                  <a:gd name="connsiteY21" fmla="*/ 811034 h 1089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518699" h="1089329">
                    <a:moveTo>
                      <a:pt x="0" y="628154"/>
                    </a:moveTo>
                    <a:lnTo>
                      <a:pt x="0" y="628154"/>
                    </a:lnTo>
                    <a:cubicBezTo>
                      <a:pt x="18553" y="609601"/>
                      <a:pt x="38107" y="591997"/>
                      <a:pt x="55659" y="572494"/>
                    </a:cubicBezTo>
                    <a:cubicBezTo>
                      <a:pt x="62052" y="565391"/>
                      <a:pt x="64805" y="555397"/>
                      <a:pt x="71562" y="548640"/>
                    </a:cubicBezTo>
                    <a:cubicBezTo>
                      <a:pt x="78319" y="541883"/>
                      <a:pt x="87953" y="538708"/>
                      <a:pt x="95415" y="532738"/>
                    </a:cubicBezTo>
                    <a:cubicBezTo>
                      <a:pt x="101269" y="528055"/>
                      <a:pt x="106017" y="522136"/>
                      <a:pt x="111318" y="516835"/>
                    </a:cubicBezTo>
                    <a:lnTo>
                      <a:pt x="214685" y="803082"/>
                    </a:lnTo>
                    <a:lnTo>
                      <a:pt x="262393" y="667910"/>
                    </a:lnTo>
                    <a:lnTo>
                      <a:pt x="405516" y="1089329"/>
                    </a:lnTo>
                    <a:lnTo>
                      <a:pt x="564542" y="278296"/>
                    </a:lnTo>
                    <a:lnTo>
                      <a:pt x="612250" y="445274"/>
                    </a:lnTo>
                    <a:lnTo>
                      <a:pt x="667909" y="294199"/>
                    </a:lnTo>
                    <a:lnTo>
                      <a:pt x="747422" y="850790"/>
                    </a:lnTo>
                    <a:lnTo>
                      <a:pt x="803082" y="532738"/>
                    </a:lnTo>
                    <a:lnTo>
                      <a:pt x="874643" y="707667"/>
                    </a:lnTo>
                    <a:lnTo>
                      <a:pt x="1105231" y="0"/>
                    </a:lnTo>
                    <a:lnTo>
                      <a:pt x="1160890" y="286247"/>
                    </a:lnTo>
                    <a:lnTo>
                      <a:pt x="1216549" y="103367"/>
                    </a:lnTo>
                    <a:lnTo>
                      <a:pt x="1391478" y="1033670"/>
                    </a:lnTo>
                    <a:lnTo>
                      <a:pt x="1478942" y="723569"/>
                    </a:lnTo>
                    <a:lnTo>
                      <a:pt x="1518699" y="811034"/>
                    </a:lnTo>
                    <a:lnTo>
                      <a:pt x="1518699" y="811034"/>
                    </a:lnTo>
                  </a:path>
                </a:pathLst>
              </a:custGeom>
              <a:noFill/>
              <a:ln w="12700" cap="flat" cmpd="sng" algn="ctr">
                <a:solidFill>
                  <a:srgbClr val="222222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ckwell"/>
                  <a:ea typeface="Arial Unicode MS" panose="020B0604020202020204" pitchFamily="34" charset="-120"/>
                  <a:cs typeface="+mn-cs"/>
                </a:endParaRPr>
              </a:p>
            </p:txBody>
          </p:sp>
          <p:pic>
            <p:nvPicPr>
              <p:cNvPr id="105" name="圖片 104">
                <a:extLst>
                  <a:ext uri="{FF2B5EF4-FFF2-40B4-BE49-F238E27FC236}">
                    <a16:creationId xmlns:a16="http://schemas.microsoft.com/office/drawing/2014/main" id="{988FC6D8-D85C-417D-9D97-0053D97E7E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37973" y="4344099"/>
                <a:ext cx="168409" cy="211254"/>
              </a:xfrm>
              <a:prstGeom prst="rect">
                <a:avLst/>
              </a:prstGeom>
            </p:spPr>
          </p:pic>
          <p:cxnSp>
            <p:nvCxnSpPr>
              <p:cNvPr id="106" name="直線單箭頭接點 105">
                <a:extLst>
                  <a:ext uri="{FF2B5EF4-FFF2-40B4-BE49-F238E27FC236}">
                    <a16:creationId xmlns:a16="http://schemas.microsoft.com/office/drawing/2014/main" id="{8FA2DDC1-3C3C-4F06-817D-EE2277D7E746}"/>
                  </a:ext>
                </a:extLst>
              </p:cNvPr>
              <p:cNvCxnSpPr>
                <a:stCxn id="102" idx="3"/>
              </p:cNvCxnSpPr>
              <p:nvPr/>
            </p:nvCxnSpPr>
            <p:spPr>
              <a:xfrm flipV="1">
                <a:off x="8725078" y="5192023"/>
                <a:ext cx="123330" cy="536323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107" name="直線單箭頭接點 106">
                <a:extLst>
                  <a:ext uri="{FF2B5EF4-FFF2-40B4-BE49-F238E27FC236}">
                    <a16:creationId xmlns:a16="http://schemas.microsoft.com/office/drawing/2014/main" id="{5386E2D6-5BD1-400B-9671-68E269CEB101}"/>
                  </a:ext>
                </a:extLst>
              </p:cNvPr>
              <p:cNvCxnSpPr/>
              <p:nvPr/>
            </p:nvCxnSpPr>
            <p:spPr>
              <a:xfrm>
                <a:off x="9705856" y="4449726"/>
                <a:ext cx="150378" cy="655223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tailEnd type="triangle"/>
              </a:ln>
              <a:effectLst/>
            </p:spPr>
          </p:cxnSp>
        </p:grpSp>
        <p:sp>
          <p:nvSpPr>
            <p:cNvPr id="93" name="加號 92">
              <a:extLst>
                <a:ext uri="{FF2B5EF4-FFF2-40B4-BE49-F238E27FC236}">
                  <a16:creationId xmlns:a16="http://schemas.microsoft.com/office/drawing/2014/main" id="{34B07A7E-D971-4B98-9FBE-D96B83224CB4}"/>
                </a:ext>
              </a:extLst>
            </p:cNvPr>
            <p:cNvSpPr/>
            <p:nvPr/>
          </p:nvSpPr>
          <p:spPr>
            <a:xfrm>
              <a:off x="4033537" y="5102784"/>
              <a:ext cx="452402" cy="499930"/>
            </a:xfrm>
            <a:prstGeom prst="mathPlus">
              <a:avLst/>
            </a:prstGeom>
            <a:solidFill>
              <a:srgbClr val="222222"/>
            </a:solidFill>
            <a:ln w="12700" cap="flat" cmpd="sng" algn="ctr">
              <a:solidFill>
                <a:srgbClr val="222222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ea typeface="Arial Unicode MS" panose="020B0604020202020204" pitchFamily="34" charset="-120"/>
                <a:cs typeface="+mn-cs"/>
              </a:endParaRPr>
            </a:p>
          </p:txBody>
        </p:sp>
        <p:sp>
          <p:nvSpPr>
            <p:cNvPr id="94" name="矩形 93">
              <a:extLst>
                <a:ext uri="{FF2B5EF4-FFF2-40B4-BE49-F238E27FC236}">
                  <a16:creationId xmlns:a16="http://schemas.microsoft.com/office/drawing/2014/main" id="{C01B7C08-5B4B-4736-B2AC-DD3F756C4681}"/>
                </a:ext>
              </a:extLst>
            </p:cNvPr>
            <p:cNvSpPr/>
            <p:nvPr/>
          </p:nvSpPr>
          <p:spPr>
            <a:xfrm>
              <a:off x="1472797" y="3910416"/>
              <a:ext cx="5573881" cy="2572010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95" name="矩形 94">
              <a:extLst>
                <a:ext uri="{FF2B5EF4-FFF2-40B4-BE49-F238E27FC236}">
                  <a16:creationId xmlns:a16="http://schemas.microsoft.com/office/drawing/2014/main" id="{8B7646A9-70C6-49C9-A976-65FC0CDB4E68}"/>
                </a:ext>
              </a:extLst>
            </p:cNvPr>
            <p:cNvSpPr/>
            <p:nvPr/>
          </p:nvSpPr>
          <p:spPr>
            <a:xfrm>
              <a:off x="1823224" y="4082460"/>
              <a:ext cx="932035" cy="46667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stock1</a:t>
              </a:r>
              <a:endParaRPr lang="zh-TW" altLang="en-US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endParaRPr>
            </a:p>
          </p:txBody>
        </p:sp>
        <p:sp>
          <p:nvSpPr>
            <p:cNvPr id="96" name="矩形 95">
              <a:extLst>
                <a:ext uri="{FF2B5EF4-FFF2-40B4-BE49-F238E27FC236}">
                  <a16:creationId xmlns:a16="http://schemas.microsoft.com/office/drawing/2014/main" id="{1791ABD6-9E15-4E9B-9D2C-F438FD30119F}"/>
                </a:ext>
              </a:extLst>
            </p:cNvPr>
            <p:cNvSpPr/>
            <p:nvPr/>
          </p:nvSpPr>
          <p:spPr>
            <a:xfrm>
              <a:off x="4849378" y="4082460"/>
              <a:ext cx="932035" cy="46667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stock2</a:t>
              </a:r>
              <a:endParaRPr lang="zh-TW" altLang="en-US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endParaRPr>
            </a:p>
          </p:txBody>
        </p:sp>
        <p:sp>
          <p:nvSpPr>
            <p:cNvPr id="97" name="矩形 96">
              <a:extLst>
                <a:ext uri="{FF2B5EF4-FFF2-40B4-BE49-F238E27FC236}">
                  <a16:creationId xmlns:a16="http://schemas.microsoft.com/office/drawing/2014/main" id="{7BC975B4-85DA-4E73-99C8-61E065C4F022}"/>
                </a:ext>
              </a:extLst>
            </p:cNvPr>
            <p:cNvSpPr/>
            <p:nvPr/>
          </p:nvSpPr>
          <p:spPr>
            <a:xfrm>
              <a:off x="8213864" y="4082460"/>
              <a:ext cx="1030616" cy="46667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spread</a:t>
              </a:r>
              <a:endParaRPr lang="zh-TW" altLang="en-US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endParaRPr>
            </a:p>
          </p:txBody>
        </p:sp>
        <p:sp>
          <p:nvSpPr>
            <p:cNvPr id="98" name="矩形 97">
              <a:extLst>
                <a:ext uri="{FF2B5EF4-FFF2-40B4-BE49-F238E27FC236}">
                  <a16:creationId xmlns:a16="http://schemas.microsoft.com/office/drawing/2014/main" id="{C267EFFB-1924-4942-B175-2C77450A60CE}"/>
                </a:ext>
              </a:extLst>
            </p:cNvPr>
            <p:cNvSpPr/>
            <p:nvPr/>
          </p:nvSpPr>
          <p:spPr>
            <a:xfrm>
              <a:off x="7819699" y="3910416"/>
              <a:ext cx="2582732" cy="2572020"/>
            </a:xfrm>
            <a:prstGeom prst="rect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Rockwell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99" name="矩形 98">
              <a:extLst>
                <a:ext uri="{FF2B5EF4-FFF2-40B4-BE49-F238E27FC236}">
                  <a16:creationId xmlns:a16="http://schemas.microsoft.com/office/drawing/2014/main" id="{645F428F-D3CD-40F8-9912-9D57C91F3F8C}"/>
                </a:ext>
              </a:extLst>
            </p:cNvPr>
            <p:cNvSpPr/>
            <p:nvPr/>
          </p:nvSpPr>
          <p:spPr>
            <a:xfrm>
              <a:off x="10457248" y="5064341"/>
              <a:ext cx="718204" cy="284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050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均值</a:t>
              </a:r>
            </a:p>
          </p:txBody>
        </p:sp>
        <p:sp>
          <p:nvSpPr>
            <p:cNvPr id="100" name="矩形 99">
              <a:extLst>
                <a:ext uri="{FF2B5EF4-FFF2-40B4-BE49-F238E27FC236}">
                  <a16:creationId xmlns:a16="http://schemas.microsoft.com/office/drawing/2014/main" id="{DCC1C820-56AA-4F47-8847-C5069DA17785}"/>
                </a:ext>
              </a:extLst>
            </p:cNvPr>
            <p:cNvSpPr/>
            <p:nvPr/>
          </p:nvSpPr>
          <p:spPr>
            <a:xfrm>
              <a:off x="10457248" y="4522026"/>
              <a:ext cx="718204" cy="284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050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開倉門檻</a:t>
              </a:r>
            </a:p>
          </p:txBody>
        </p:sp>
        <p:sp>
          <p:nvSpPr>
            <p:cNvPr id="101" name="矩形 100">
              <a:extLst>
                <a:ext uri="{FF2B5EF4-FFF2-40B4-BE49-F238E27FC236}">
                  <a16:creationId xmlns:a16="http://schemas.microsoft.com/office/drawing/2014/main" id="{498D4DA3-3F84-4DFA-ADB3-EA179780184F}"/>
                </a:ext>
              </a:extLst>
            </p:cNvPr>
            <p:cNvSpPr/>
            <p:nvPr/>
          </p:nvSpPr>
          <p:spPr>
            <a:xfrm>
              <a:off x="10457248" y="5582538"/>
              <a:ext cx="718204" cy="2847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050" dirty="0">
                  <a:solidFill>
                    <a:schemeClr val="tx1"/>
                  </a:solidFill>
                  <a:latin typeface="Noto Sans CJK TC Bold" panose="020B0800000000000000" pitchFamily="34" charset="-128"/>
                  <a:ea typeface="Noto Sans CJK TC Bold" panose="020B0800000000000000" pitchFamily="34" charset="-128"/>
                </a:rPr>
                <a:t>開倉門檻</a:t>
              </a:r>
            </a:p>
          </p:txBody>
        </p:sp>
      </p:grpSp>
      <p:sp>
        <p:nvSpPr>
          <p:cNvPr id="125" name="文字方塊 124">
            <a:extLst>
              <a:ext uri="{FF2B5EF4-FFF2-40B4-BE49-F238E27FC236}">
                <a16:creationId xmlns:a16="http://schemas.microsoft.com/office/drawing/2014/main" id="{65B15105-6348-4F17-8C24-831546A9ECBA}"/>
              </a:ext>
            </a:extLst>
          </p:cNvPr>
          <p:cNvSpPr txBox="1"/>
          <p:nvPr/>
        </p:nvSpPr>
        <p:spPr>
          <a:xfrm>
            <a:off x="9466140" y="3912958"/>
            <a:ext cx="346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chemeClr val="bg1"/>
                </a:solidFill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B</a:t>
            </a:r>
            <a:endParaRPr lang="zh-TW" altLang="en-US" sz="1200" dirty="0">
              <a:solidFill>
                <a:schemeClr val="bg1"/>
              </a:solidFill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</p:txBody>
      </p:sp>
      <p:sp>
        <p:nvSpPr>
          <p:cNvPr id="126" name="文字方塊 125">
            <a:extLst>
              <a:ext uri="{FF2B5EF4-FFF2-40B4-BE49-F238E27FC236}">
                <a16:creationId xmlns:a16="http://schemas.microsoft.com/office/drawing/2014/main" id="{1896348A-E1A5-4B02-B3CD-5EEDD4A0641D}"/>
              </a:ext>
            </a:extLst>
          </p:cNvPr>
          <p:cNvSpPr txBox="1"/>
          <p:nvPr/>
        </p:nvSpPr>
        <p:spPr>
          <a:xfrm>
            <a:off x="8608756" y="5448888"/>
            <a:ext cx="346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chemeClr val="bg1"/>
                </a:solidFill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A</a:t>
            </a:r>
            <a:endParaRPr lang="zh-TW" altLang="en-US" sz="1200" dirty="0">
              <a:solidFill>
                <a:schemeClr val="bg1"/>
              </a:solidFill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91F72177-5E9E-4D21-821A-D860DEF0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86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329033-2086-44F0-8416-D4A29B87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Pairs Trading - Introduction</a:t>
            </a:r>
            <a:endParaRPr lang="zh-TW" altLang="en-US" dirty="0"/>
          </a:p>
        </p:txBody>
      </p:sp>
      <p:pic>
        <p:nvPicPr>
          <p:cNvPr id="5" name="內容版面配置區 3">
            <a:extLst>
              <a:ext uri="{FF2B5EF4-FFF2-40B4-BE49-F238E27FC236}">
                <a16:creationId xmlns:a16="http://schemas.microsoft.com/office/drawing/2014/main" id="{C3CB56BC-850B-41D1-8CEB-9F6AB386E082}"/>
              </a:ext>
            </a:extLst>
          </p:cNvPr>
          <p:cNvPicPr>
            <a:picLocks noGrp="1"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8" t="8888" r="10543" b="8187"/>
          <a:stretch/>
        </p:blipFill>
        <p:spPr>
          <a:xfrm>
            <a:off x="1046953" y="1341733"/>
            <a:ext cx="9737453" cy="4953383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8EA7080-8084-4169-81E3-E4644D709E92}"/>
              </a:ext>
            </a:extLst>
          </p:cNvPr>
          <p:cNvSpPr/>
          <p:nvPr/>
        </p:nvSpPr>
        <p:spPr>
          <a:xfrm>
            <a:off x="2012599" y="2619136"/>
            <a:ext cx="5233676" cy="248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Formation period</a:t>
            </a:r>
            <a:endParaRPr lang="zh-TW" altLang="en-US" dirty="0">
              <a:solidFill>
                <a:schemeClr val="tx1"/>
              </a:solidFill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443CFD0-0030-43FB-8E7A-9FC62FF24524}"/>
              </a:ext>
            </a:extLst>
          </p:cNvPr>
          <p:cNvSpPr/>
          <p:nvPr/>
        </p:nvSpPr>
        <p:spPr>
          <a:xfrm>
            <a:off x="7246275" y="2619136"/>
            <a:ext cx="3184318" cy="248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  <a:latin typeface="Noto Sans CJK TC Medium" panose="020B0600000000000000" pitchFamily="34" charset="-128"/>
                <a:ea typeface="Noto Sans CJK TC Medium" panose="020B0600000000000000" pitchFamily="34" charset="-128"/>
              </a:rPr>
              <a:t>Trading period</a:t>
            </a:r>
            <a:endParaRPr lang="zh-TW" altLang="en-US" dirty="0">
              <a:solidFill>
                <a:schemeClr val="tx1"/>
              </a:solidFill>
              <a:latin typeface="Noto Sans CJK TC Medium" panose="020B0600000000000000" pitchFamily="34" charset="-128"/>
              <a:ea typeface="Noto Sans CJK TC Medium" panose="020B0600000000000000" pitchFamily="34" charset="-128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6F99480-7FB1-4B52-8B7F-1F5344E17499}"/>
              </a:ext>
            </a:extLst>
          </p:cNvPr>
          <p:cNvSpPr/>
          <p:nvPr/>
        </p:nvSpPr>
        <p:spPr>
          <a:xfrm>
            <a:off x="10497477" y="3631845"/>
            <a:ext cx="718204" cy="284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開倉門檻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90A8E67-48B7-48C3-A856-8C7B8CCEC379}"/>
              </a:ext>
            </a:extLst>
          </p:cNvPr>
          <p:cNvSpPr/>
          <p:nvPr/>
        </p:nvSpPr>
        <p:spPr>
          <a:xfrm>
            <a:off x="10497477" y="4821086"/>
            <a:ext cx="718204" cy="284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開倉門檻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E260A18-63B7-4824-ADB4-4E40D1A74E6B}"/>
              </a:ext>
            </a:extLst>
          </p:cNvPr>
          <p:cNvSpPr/>
          <p:nvPr/>
        </p:nvSpPr>
        <p:spPr>
          <a:xfrm>
            <a:off x="10497477" y="4250397"/>
            <a:ext cx="718204" cy="284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均值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A2C412C-84B1-4DBF-B7A0-311B714A42A3}"/>
              </a:ext>
            </a:extLst>
          </p:cNvPr>
          <p:cNvSpPr/>
          <p:nvPr/>
        </p:nvSpPr>
        <p:spPr>
          <a:xfrm>
            <a:off x="10497477" y="2867264"/>
            <a:ext cx="718204" cy="284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停損門檻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755B706-9AB2-424E-B163-7F0614FE01DA}"/>
              </a:ext>
            </a:extLst>
          </p:cNvPr>
          <p:cNvSpPr/>
          <p:nvPr/>
        </p:nvSpPr>
        <p:spPr>
          <a:xfrm>
            <a:off x="10497477" y="5619654"/>
            <a:ext cx="718204" cy="284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>
                <a:solidFill>
                  <a:schemeClr val="tx1"/>
                </a:solidFill>
                <a:latin typeface="Noto Sans CJK TC Bold" panose="020B0800000000000000" pitchFamily="34" charset="-128"/>
                <a:ea typeface="Noto Sans CJK TC Bold" panose="020B0800000000000000" pitchFamily="34" charset="-128"/>
              </a:rPr>
              <a:t>停損門檻</a:t>
            </a:r>
          </a:p>
        </p:txBody>
      </p:sp>
      <p:sp>
        <p:nvSpPr>
          <p:cNvPr id="17" name="投影片編號版面配置區 16">
            <a:extLst>
              <a:ext uri="{FF2B5EF4-FFF2-40B4-BE49-F238E27FC236}">
                <a16:creationId xmlns:a16="http://schemas.microsoft.com/office/drawing/2014/main" id="{1499195B-57D7-4F2D-837D-76973C534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2146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5E3D5A26-F469-4A69-A1DB-45231B312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13" y="1287702"/>
            <a:ext cx="6466864" cy="428259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AE3F3C9A-D416-4172-87BE-A35DC72BFCB7}"/>
              </a:ext>
            </a:extLst>
          </p:cNvPr>
          <p:cNvSpPr/>
          <p:nvPr/>
        </p:nvSpPr>
        <p:spPr>
          <a:xfrm>
            <a:off x="1020357" y="5716842"/>
            <a:ext cx="5474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Figure 1: Possible Scenarios in the Trading Period</a:t>
            </a:r>
            <a:endParaRPr lang="zh-TW" altLang="en-US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AC0FF08E-7F4C-4851-93EC-ED29651EA653}"/>
                  </a:ext>
                </a:extLst>
              </p:cNvPr>
              <p:cNvSpPr txBox="1"/>
              <p:nvPr/>
            </p:nvSpPr>
            <p:spPr>
              <a:xfrm>
                <a:off x="7297378" y="2346236"/>
                <a:ext cx="4518342" cy="2165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: the sp</a:t>
                </a:r>
                <a:r>
                  <a:rPr lang="en-US" altLang="zh-TW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read of</a:t>
                </a:r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-</a:t>
                </a:r>
                <a:r>
                  <a:rPr lang="en-US" altLang="zh-TW" b="0" dirty="0" err="1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th</a:t>
                </a:r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 pair in time </a:t>
                </a:r>
                <a14:m>
                  <m:oMath xmlns:m="http://schemas.openxmlformats.org/officeDocument/2006/math">
                    <m:r>
                      <a:rPr lang="en-US" altLang="zh-TW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b="0" dirty="0">
                  <a:solidFill>
                    <a:schemeClr val="tx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: the mean of the spread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: the </a:t>
                </a:r>
                <a:r>
                  <a:rPr lang="en-US" altLang="zh-TW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standard derivation of the spread</a:t>
                </a:r>
                <a:endParaRPr lang="en-US" altLang="zh-TW" b="0" dirty="0">
                  <a:solidFill>
                    <a:schemeClr val="tx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sub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: the </a:t>
                </a:r>
                <a:r>
                  <a:rPr lang="en-US" altLang="zh-TW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scalar of the </a:t>
                </a:r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open threshold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: the </a:t>
                </a:r>
                <a:r>
                  <a:rPr lang="en-US" altLang="zh-TW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scalar of the </a:t>
                </a:r>
                <a:r>
                  <a:rPr lang="en-US" altLang="zh-TW" b="0" dirty="0">
                    <a:solidFill>
                      <a:schemeClr val="tx1"/>
                    </a:solidFill>
                    <a:latin typeface="Noto Sans CJK TC Regular" panose="020B0500000000000000" pitchFamily="34" charset="-128"/>
                    <a:ea typeface="Noto Sans CJK TC Regular" panose="020B0500000000000000" pitchFamily="34" charset="-128"/>
                  </a:rPr>
                  <a:t>stop-loss threshold</a:t>
                </a:r>
              </a:p>
            </p:txBody>
          </p:sp>
        </mc:Choice>
        <mc:Fallback xmlns=""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AC0FF08E-7F4C-4851-93EC-ED29651EA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7378" y="2346236"/>
                <a:ext cx="4518342" cy="2165529"/>
              </a:xfrm>
              <a:prstGeom prst="rect">
                <a:avLst/>
              </a:prstGeom>
              <a:blipFill>
                <a:blip r:embed="rId3"/>
                <a:stretch>
                  <a:fillRect l="-405" r="-675" b="-366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>
            <a:extLst>
              <a:ext uri="{FF2B5EF4-FFF2-40B4-BE49-F238E27FC236}">
                <a16:creationId xmlns:a16="http://schemas.microsoft.com/office/drawing/2014/main" id="{84AC8031-0EA9-4D4E-87ED-0467A1333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Pairs Trading - Introduction</a:t>
            </a: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F78773A-E3B0-4D9B-94E0-5497D5FBA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2918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inforcement Learning, Agent and Environment. | Download ...">
            <a:extLst>
              <a:ext uri="{FF2B5EF4-FFF2-40B4-BE49-F238E27FC236}">
                <a16:creationId xmlns:a16="http://schemas.microsoft.com/office/drawing/2014/main" id="{4D41327F-D135-4226-BD13-F07F92840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005" y="2030087"/>
            <a:ext cx="7933990" cy="409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F3BC04E8-AFA6-4245-900F-90EDFC22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Deep Reinforcement Learning - Introduction</a:t>
            </a:r>
            <a:endParaRPr lang="zh-TW" altLang="en-US" dirty="0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68105EE-73D2-4571-8EE3-6E2CDF45B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2458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18E400D8-D274-4508-BF44-786CE95B7BAC}"/>
              </a:ext>
            </a:extLst>
          </p:cNvPr>
          <p:cNvSpPr txBox="1">
            <a:spLocks/>
          </p:cNvSpPr>
          <p:nvPr/>
        </p:nvSpPr>
        <p:spPr>
          <a:xfrm>
            <a:off x="271870" y="448346"/>
            <a:ext cx="11648261" cy="7270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TW" altLang="en-US" sz="3800" dirty="0">
              <a:latin typeface="Noto Sans CJK TC Bold" panose="020B0800000000000000" pitchFamily="34" charset="-128"/>
              <a:ea typeface="Noto Sans CJK TC Bold" panose="020B0800000000000000" pitchFamily="34" charset="-128"/>
            </a:endParaRPr>
          </a:p>
        </p:txBody>
      </p: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CDDB600E-2369-4FB4-9034-6253321BEE01}"/>
              </a:ext>
            </a:extLst>
          </p:cNvPr>
          <p:cNvGrpSpPr/>
          <p:nvPr/>
        </p:nvGrpSpPr>
        <p:grpSpPr>
          <a:xfrm>
            <a:off x="1854879" y="1037294"/>
            <a:ext cx="8482243" cy="5322100"/>
            <a:chOff x="1433712" y="1037294"/>
            <a:chExt cx="8482243" cy="5322100"/>
          </a:xfrm>
        </p:grpSpPr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50A7EC55-09B6-4D23-BA64-52B04F1084AC}"/>
                </a:ext>
              </a:extLst>
            </p:cNvPr>
            <p:cNvSpPr/>
            <p:nvPr/>
          </p:nvSpPr>
          <p:spPr>
            <a:xfrm>
              <a:off x="1521220" y="5005808"/>
              <a:ext cx="8006158" cy="1353586"/>
            </a:xfrm>
            <a:prstGeom prst="roundRect">
              <a:avLst/>
            </a:prstGeom>
            <a:solidFill>
              <a:srgbClr val="222222">
                <a:alpha val="16863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500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26C87A37-2FF2-4F87-B158-F2A160535706}"/>
                </a:ext>
              </a:extLst>
            </p:cNvPr>
            <p:cNvSpPr/>
            <p:nvPr/>
          </p:nvSpPr>
          <p:spPr>
            <a:xfrm>
              <a:off x="3679766" y="1037294"/>
              <a:ext cx="3890148" cy="3055629"/>
            </a:xfrm>
            <a:prstGeom prst="roundRect">
              <a:avLst/>
            </a:prstGeom>
            <a:solidFill>
              <a:srgbClr val="222222">
                <a:alpha val="20000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500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  <p:sp>
          <p:nvSpPr>
            <p:cNvPr id="10" name="Rounded 263 5">
              <a:extLst>
                <a:ext uri="{FF2B5EF4-FFF2-40B4-BE49-F238E27FC236}">
                  <a16:creationId xmlns:a16="http://schemas.microsoft.com/office/drawing/2014/main" id="{9796EBF2-A3A2-4038-969A-7A204F6865AD}"/>
                </a:ext>
              </a:extLst>
            </p:cNvPr>
            <p:cNvSpPr/>
            <p:nvPr/>
          </p:nvSpPr>
          <p:spPr>
            <a:xfrm>
              <a:off x="4367822" y="1659522"/>
              <a:ext cx="2514041" cy="629697"/>
            </a:xfrm>
            <a:prstGeom prst="round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50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  <p:sp>
          <p:nvSpPr>
            <p:cNvPr id="11" name="TextBox 263 8">
              <a:extLst>
                <a:ext uri="{FF2B5EF4-FFF2-40B4-BE49-F238E27FC236}">
                  <a16:creationId xmlns:a16="http://schemas.microsoft.com/office/drawing/2014/main" id="{108B37FE-BB44-4703-A3E0-B445F0855D06}"/>
                </a:ext>
              </a:extLst>
            </p:cNvPr>
            <p:cNvSpPr txBox="1"/>
            <p:nvPr/>
          </p:nvSpPr>
          <p:spPr>
            <a:xfrm>
              <a:off x="4218076" y="1817965"/>
              <a:ext cx="283634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45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neural network</a:t>
              </a:r>
            </a:p>
          </p:txBody>
        </p:sp>
        <p:grpSp>
          <p:nvGrpSpPr>
            <p:cNvPr id="12" name="群組 11">
              <a:extLst>
                <a:ext uri="{FF2B5EF4-FFF2-40B4-BE49-F238E27FC236}">
                  <a16:creationId xmlns:a16="http://schemas.microsoft.com/office/drawing/2014/main" id="{9480187D-3009-4259-98FB-ECA20EF65B2B}"/>
                </a:ext>
              </a:extLst>
            </p:cNvPr>
            <p:cNvGrpSpPr/>
            <p:nvPr/>
          </p:nvGrpSpPr>
          <p:grpSpPr>
            <a:xfrm>
              <a:off x="4367822" y="3145547"/>
              <a:ext cx="2514041" cy="671883"/>
              <a:chOff x="2438400" y="3531429"/>
              <a:chExt cx="2068285" cy="855708"/>
            </a:xfrm>
          </p:grpSpPr>
          <p:sp>
            <p:nvSpPr>
              <p:cNvPr id="35" name="Rounded 263 6">
                <a:extLst>
                  <a:ext uri="{FF2B5EF4-FFF2-40B4-BE49-F238E27FC236}">
                    <a16:creationId xmlns:a16="http://schemas.microsoft.com/office/drawing/2014/main" id="{A2FBDFCA-13B7-4E72-A662-1E71C1DBCD6E}"/>
                  </a:ext>
                </a:extLst>
              </p:cNvPr>
              <p:cNvSpPr/>
              <p:nvPr/>
            </p:nvSpPr>
            <p:spPr>
              <a:xfrm>
                <a:off x="2438400" y="3531429"/>
                <a:ext cx="2068285" cy="855708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500">
                  <a:latin typeface="Noto Sans CJK TC Medium" panose="020B0600000000000000" pitchFamily="34" charset="-128"/>
                  <a:ea typeface="Noto Sans CJK TC Medium" panose="020B0600000000000000" pitchFamily="34" charset="-128"/>
                </a:endParaRPr>
              </a:p>
            </p:txBody>
          </p:sp>
          <p:sp>
            <p:nvSpPr>
              <p:cNvPr id="36" name="TextBox 263 8">
                <a:extLst>
                  <a:ext uri="{FF2B5EF4-FFF2-40B4-BE49-F238E27FC236}">
                    <a16:creationId xmlns:a16="http://schemas.microsoft.com/office/drawing/2014/main" id="{CC2E65AA-07F3-4A38-86F0-43C7477437BC}"/>
                  </a:ext>
                </a:extLst>
              </p:cNvPr>
              <p:cNvSpPr txBox="1"/>
              <p:nvPr/>
            </p:nvSpPr>
            <p:spPr>
              <a:xfrm>
                <a:off x="2483391" y="3644189"/>
                <a:ext cx="2019255" cy="70557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zh-TW" sz="1500" dirty="0">
                    <a:latin typeface="Noto Sans CJK TC Medium" panose="020B0600000000000000" pitchFamily="34" charset="-128"/>
                    <a:ea typeface="Noto Sans CJK TC Medium" panose="020B0600000000000000" pitchFamily="34" charset="-128"/>
                  </a:rPr>
                  <a:t>RL Algorithm</a:t>
                </a:r>
              </a:p>
              <a:p>
                <a:pPr algn="ctr"/>
                <a:r>
                  <a:rPr lang="en-US" altLang="zh-TW" sz="1500" dirty="0">
                    <a:latin typeface="Noto Sans CJK TC Medium" panose="020B0600000000000000" pitchFamily="34" charset="-128"/>
                    <a:ea typeface="Noto Sans CJK TC Medium" panose="020B0600000000000000" pitchFamily="34" charset="-128"/>
                  </a:rPr>
                  <a:t>(DQN)</a:t>
                </a:r>
              </a:p>
            </p:txBody>
          </p:sp>
        </p:grp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B6111A07-9051-4D71-ABF2-813A60B5BDA1}"/>
                </a:ext>
              </a:extLst>
            </p:cNvPr>
            <p:cNvSpPr txBox="1"/>
            <p:nvPr/>
          </p:nvSpPr>
          <p:spPr>
            <a:xfrm flipH="1">
              <a:off x="4247433" y="1142306"/>
              <a:ext cx="25537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Agent</a:t>
              </a:r>
              <a:endParaRPr lang="zh-TW" altLang="en-US" b="1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  <p:cxnSp>
          <p:nvCxnSpPr>
            <p:cNvPr id="14" name="直線單箭頭接點 13">
              <a:extLst>
                <a:ext uri="{FF2B5EF4-FFF2-40B4-BE49-F238E27FC236}">
                  <a16:creationId xmlns:a16="http://schemas.microsoft.com/office/drawing/2014/main" id="{53B0E53E-5B52-499F-9679-BEEA4066DB70}"/>
                </a:ext>
              </a:extLst>
            </p:cNvPr>
            <p:cNvCxnSpPr>
              <a:cxnSpLocks/>
              <a:stCxn id="35" idx="0"/>
              <a:endCxn id="10" idx="2"/>
            </p:cNvCxnSpPr>
            <p:nvPr/>
          </p:nvCxnSpPr>
          <p:spPr>
            <a:xfrm flipV="1">
              <a:off x="5624845" y="2289219"/>
              <a:ext cx="0" cy="85632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5344F594-18E0-4BF4-A1D7-536778E5B847}"/>
                </a:ext>
              </a:extLst>
            </p:cNvPr>
            <p:cNvSpPr txBox="1"/>
            <p:nvPr/>
          </p:nvSpPr>
          <p:spPr>
            <a:xfrm>
              <a:off x="5624841" y="2536840"/>
              <a:ext cx="185906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network update</a:t>
              </a:r>
              <a:endParaRPr lang="zh-TW" altLang="en-US" sz="1500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id="{4C3E3926-AD22-44CF-AE51-BF514FD2386C}"/>
                </a:ext>
              </a:extLst>
            </p:cNvPr>
            <p:cNvGrpSpPr/>
            <p:nvPr/>
          </p:nvGrpSpPr>
          <p:grpSpPr>
            <a:xfrm>
              <a:off x="5676590" y="5547478"/>
              <a:ext cx="3705689" cy="766226"/>
              <a:chOff x="4131269" y="6977745"/>
              <a:chExt cx="2342481" cy="975864"/>
            </a:xfrm>
          </p:grpSpPr>
          <p:sp>
            <p:nvSpPr>
              <p:cNvPr id="33" name="Rounded 263 7">
                <a:extLst>
                  <a:ext uri="{FF2B5EF4-FFF2-40B4-BE49-F238E27FC236}">
                    <a16:creationId xmlns:a16="http://schemas.microsoft.com/office/drawing/2014/main" id="{7578D343-1447-4825-A6E1-BD11A0B9BFE2}"/>
                  </a:ext>
                </a:extLst>
              </p:cNvPr>
              <p:cNvSpPr/>
              <p:nvPr/>
            </p:nvSpPr>
            <p:spPr>
              <a:xfrm>
                <a:off x="4268367" y="6977745"/>
                <a:ext cx="2068285" cy="975864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500">
                  <a:latin typeface="Noto Sans CJK TC Medium" panose="020B0600000000000000" pitchFamily="34" charset="-128"/>
                  <a:ea typeface="Noto Sans CJK TC Medium" panose="020B0600000000000000" pitchFamily="34" charset="-128"/>
                </a:endParaRPr>
              </a:p>
            </p:txBody>
          </p:sp>
          <p:sp>
            <p:nvSpPr>
              <p:cNvPr id="34" name="文字方塊 33">
                <a:extLst>
                  <a:ext uri="{FF2B5EF4-FFF2-40B4-BE49-F238E27FC236}">
                    <a16:creationId xmlns:a16="http://schemas.microsoft.com/office/drawing/2014/main" id="{4868B7F6-FF8E-43E6-A12A-A8C7DF001D72}"/>
                  </a:ext>
                </a:extLst>
              </p:cNvPr>
              <p:cNvSpPr txBox="1"/>
              <p:nvPr/>
            </p:nvSpPr>
            <p:spPr>
              <a:xfrm>
                <a:off x="4131269" y="7003609"/>
                <a:ext cx="2342481" cy="411582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500" dirty="0">
                    <a:latin typeface="Noto Sans CJK TC Medium" panose="020B0600000000000000" pitchFamily="34" charset="-128"/>
                    <a:ea typeface="Noto Sans CJK TC Medium" panose="020B0600000000000000" pitchFamily="34" charset="-128"/>
                  </a:rPr>
                  <a:t>Formation period</a:t>
                </a:r>
                <a:endPara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endParaRPr>
              </a:p>
            </p:txBody>
          </p:sp>
        </p:grpSp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id="{5CD7C726-9276-4CA6-9769-6C660FCB1AEC}"/>
                </a:ext>
              </a:extLst>
            </p:cNvPr>
            <p:cNvGrpSpPr/>
            <p:nvPr/>
          </p:nvGrpSpPr>
          <p:grpSpPr>
            <a:xfrm>
              <a:off x="1675684" y="5538909"/>
              <a:ext cx="3480247" cy="766226"/>
              <a:chOff x="4262158" y="6977745"/>
              <a:chExt cx="2074494" cy="975864"/>
            </a:xfrm>
          </p:grpSpPr>
          <p:sp>
            <p:nvSpPr>
              <p:cNvPr id="31" name="Rounded 263 7">
                <a:extLst>
                  <a:ext uri="{FF2B5EF4-FFF2-40B4-BE49-F238E27FC236}">
                    <a16:creationId xmlns:a16="http://schemas.microsoft.com/office/drawing/2014/main" id="{59733636-13E4-4E69-99CE-28557D88843D}"/>
                  </a:ext>
                </a:extLst>
              </p:cNvPr>
              <p:cNvSpPr/>
              <p:nvPr/>
            </p:nvSpPr>
            <p:spPr>
              <a:xfrm>
                <a:off x="4268367" y="6977745"/>
                <a:ext cx="2068285" cy="975864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1500">
                  <a:latin typeface="Noto Sans CJK TC Medium" panose="020B0600000000000000" pitchFamily="34" charset="-128"/>
                  <a:ea typeface="Noto Sans CJK TC Medium" panose="020B0600000000000000" pitchFamily="34" charset="-128"/>
                </a:endParaRPr>
              </a:p>
            </p:txBody>
          </p:sp>
          <p:sp>
            <p:nvSpPr>
              <p:cNvPr id="32" name="文字方塊 31">
                <a:extLst>
                  <a:ext uri="{FF2B5EF4-FFF2-40B4-BE49-F238E27FC236}">
                    <a16:creationId xmlns:a16="http://schemas.microsoft.com/office/drawing/2014/main" id="{B4BA6712-C5A3-44CC-ACCA-9DF2A4326137}"/>
                  </a:ext>
                </a:extLst>
              </p:cNvPr>
              <p:cNvSpPr txBox="1"/>
              <p:nvPr/>
            </p:nvSpPr>
            <p:spPr>
              <a:xfrm>
                <a:off x="4262158" y="6989072"/>
                <a:ext cx="2017169" cy="411582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500" dirty="0">
                    <a:latin typeface="Noto Sans CJK TC Medium" panose="020B0600000000000000" pitchFamily="34" charset="-128"/>
                    <a:ea typeface="Noto Sans CJK TC Medium" panose="020B0600000000000000" pitchFamily="34" charset="-128"/>
                  </a:rPr>
                  <a:t>Trading period</a:t>
                </a:r>
                <a:endPara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endParaRPr>
              </a:p>
            </p:txBody>
          </p:sp>
        </p:grp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A4773D9C-2418-4F24-84FD-A3A064EED181}"/>
                </a:ext>
              </a:extLst>
            </p:cNvPr>
            <p:cNvSpPr txBox="1"/>
            <p:nvPr/>
          </p:nvSpPr>
          <p:spPr>
            <a:xfrm>
              <a:off x="5830683" y="5869322"/>
              <a:ext cx="340702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找尋兩檔股票是否擁有共整合關係</a:t>
              </a:r>
            </a:p>
          </p:txBody>
        </p:sp>
        <p:cxnSp>
          <p:nvCxnSpPr>
            <p:cNvPr id="19" name="直線單箭頭接點 18">
              <a:extLst>
                <a:ext uri="{FF2B5EF4-FFF2-40B4-BE49-F238E27FC236}">
                  <a16:creationId xmlns:a16="http://schemas.microsoft.com/office/drawing/2014/main" id="{9C51EC48-489B-45B3-9043-D9CABE1C5E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65462" y="5930591"/>
              <a:ext cx="72801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5B8CC9AC-25A8-4F1E-AE59-41B12311D033}"/>
                </a:ext>
              </a:extLst>
            </p:cNvPr>
            <p:cNvSpPr txBox="1"/>
            <p:nvPr/>
          </p:nvSpPr>
          <p:spPr>
            <a:xfrm>
              <a:off x="5335786" y="5640425"/>
              <a:ext cx="37702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有</a:t>
              </a: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0E44A678-90A4-44AE-B50D-9541391667B9}"/>
                </a:ext>
              </a:extLst>
            </p:cNvPr>
            <p:cNvSpPr txBox="1"/>
            <p:nvPr/>
          </p:nvSpPr>
          <p:spPr>
            <a:xfrm>
              <a:off x="1604298" y="5879861"/>
              <a:ext cx="357068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觀察價差序列是否有達到開倉門檻</a:t>
              </a:r>
            </a:p>
          </p:txBody>
        </p:sp>
        <p:cxnSp>
          <p:nvCxnSpPr>
            <p:cNvPr id="22" name="接點: 肘形 21">
              <a:extLst>
                <a:ext uri="{FF2B5EF4-FFF2-40B4-BE49-F238E27FC236}">
                  <a16:creationId xmlns:a16="http://schemas.microsoft.com/office/drawing/2014/main" id="{B7A94BE3-89D8-4FE7-A5FC-610B756B6992}"/>
                </a:ext>
              </a:extLst>
            </p:cNvPr>
            <p:cNvCxnSpPr>
              <a:cxnSpLocks/>
              <a:stCxn id="31" idx="0"/>
              <a:endCxn id="35" idx="2"/>
            </p:cNvCxnSpPr>
            <p:nvPr/>
          </p:nvCxnSpPr>
          <p:spPr>
            <a:xfrm rot="5400000" flipH="1" flipV="1">
              <a:off x="3662190" y="3576257"/>
              <a:ext cx="1721479" cy="2203827"/>
            </a:xfrm>
            <a:prstGeom prst="bentConnector3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id="{54B3CC8A-9594-4B5C-ADC4-EE5C1700064C}"/>
                </a:ext>
              </a:extLst>
            </p:cNvPr>
            <p:cNvSpPr txBox="1"/>
            <p:nvPr/>
          </p:nvSpPr>
          <p:spPr>
            <a:xfrm>
              <a:off x="5797727" y="4279479"/>
              <a:ext cx="329235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Reward</a:t>
              </a:r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：交易報酬</a:t>
              </a:r>
            </a:p>
          </p:txBody>
        </p:sp>
        <p:cxnSp>
          <p:nvCxnSpPr>
            <p:cNvPr id="24" name="接點: 肘形 23">
              <a:extLst>
                <a:ext uri="{FF2B5EF4-FFF2-40B4-BE49-F238E27FC236}">
                  <a16:creationId xmlns:a16="http://schemas.microsoft.com/office/drawing/2014/main" id="{D5CB91D8-3450-451E-8A48-0148A01B9098}"/>
                </a:ext>
              </a:extLst>
            </p:cNvPr>
            <p:cNvCxnSpPr>
              <a:cxnSpLocks/>
              <a:stCxn id="31" idx="1"/>
              <a:endCxn id="10" idx="1"/>
            </p:cNvCxnSpPr>
            <p:nvPr/>
          </p:nvCxnSpPr>
          <p:spPr>
            <a:xfrm rot="10800000" flipH="1">
              <a:off x="1686100" y="1974372"/>
              <a:ext cx="2681722" cy="3947651"/>
            </a:xfrm>
            <a:prstGeom prst="bentConnector3">
              <a:avLst>
                <a:gd name="adj1" fmla="val -8524"/>
              </a:avLst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2641FA2D-4DDB-4757-BF0D-2F8F40680F30}"/>
                </a:ext>
              </a:extLst>
            </p:cNvPr>
            <p:cNvSpPr txBox="1"/>
            <p:nvPr/>
          </p:nvSpPr>
          <p:spPr>
            <a:xfrm>
              <a:off x="1433712" y="1611208"/>
              <a:ext cx="163698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State</a:t>
              </a:r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：價差序列</a:t>
              </a:r>
            </a:p>
          </p:txBody>
        </p:sp>
        <p:cxnSp>
          <p:nvCxnSpPr>
            <p:cNvPr id="26" name="接點: 肘形 25">
              <a:extLst>
                <a:ext uri="{FF2B5EF4-FFF2-40B4-BE49-F238E27FC236}">
                  <a16:creationId xmlns:a16="http://schemas.microsoft.com/office/drawing/2014/main" id="{9FFA776E-264E-4BA1-AE3E-1C0E7C04DB27}"/>
                </a:ext>
              </a:extLst>
            </p:cNvPr>
            <p:cNvCxnSpPr>
              <a:cxnSpLocks/>
              <a:stCxn id="10" idx="3"/>
              <a:endCxn id="33" idx="3"/>
            </p:cNvCxnSpPr>
            <p:nvPr/>
          </p:nvCxnSpPr>
          <p:spPr>
            <a:xfrm>
              <a:off x="6881863" y="1974371"/>
              <a:ext cx="2283533" cy="3956220"/>
            </a:xfrm>
            <a:prstGeom prst="bentConnector3">
              <a:avLst>
                <a:gd name="adj1" fmla="val 128573"/>
              </a:avLst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接點: 肘形 26">
              <a:extLst>
                <a:ext uri="{FF2B5EF4-FFF2-40B4-BE49-F238E27FC236}">
                  <a16:creationId xmlns:a16="http://schemas.microsoft.com/office/drawing/2014/main" id="{4C83BF99-8FCE-422E-B92D-D619165E1A8B}"/>
                </a:ext>
              </a:extLst>
            </p:cNvPr>
            <p:cNvCxnSpPr>
              <a:cxnSpLocks/>
              <a:endCxn id="35" idx="1"/>
            </p:cNvCxnSpPr>
            <p:nvPr/>
          </p:nvCxnSpPr>
          <p:spPr>
            <a:xfrm rot="16200000" flipH="1">
              <a:off x="3350291" y="2463958"/>
              <a:ext cx="1507116" cy="527946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接點: 肘形 27">
              <a:extLst>
                <a:ext uri="{FF2B5EF4-FFF2-40B4-BE49-F238E27FC236}">
                  <a16:creationId xmlns:a16="http://schemas.microsoft.com/office/drawing/2014/main" id="{F5F4606A-DABC-45B8-8C08-0E4907D2E54F}"/>
                </a:ext>
              </a:extLst>
            </p:cNvPr>
            <p:cNvCxnSpPr>
              <a:cxnSpLocks/>
              <a:endCxn id="35" idx="3"/>
            </p:cNvCxnSpPr>
            <p:nvPr/>
          </p:nvCxnSpPr>
          <p:spPr>
            <a:xfrm rot="5400000">
              <a:off x="6392279" y="2463957"/>
              <a:ext cx="1507118" cy="527948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97E572ED-4800-4487-8086-687B91DB49CC}"/>
                </a:ext>
              </a:extLst>
            </p:cNvPr>
            <p:cNvSpPr txBox="1"/>
            <p:nvPr/>
          </p:nvSpPr>
          <p:spPr>
            <a:xfrm>
              <a:off x="7539631" y="1412205"/>
              <a:ext cx="237632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Action</a:t>
              </a:r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：</a:t>
              </a:r>
              <a:endParaRPr lang="en-US" altLang="zh-TW" sz="1500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  <a:p>
              <a:pPr algn="ctr"/>
              <a:r>
                <a:rPr lang="zh-TW" altLang="en-US" sz="1500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包含開倉門檻與停損門檻</a:t>
              </a: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728BA1AA-2FAB-436A-9E1A-CFC429DAD468}"/>
                </a:ext>
              </a:extLst>
            </p:cNvPr>
            <p:cNvSpPr txBox="1"/>
            <p:nvPr/>
          </p:nvSpPr>
          <p:spPr>
            <a:xfrm flipH="1">
              <a:off x="4073083" y="5070466"/>
              <a:ext cx="31532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latin typeface="Noto Sans CJK TC Medium" panose="020B0600000000000000" pitchFamily="34" charset="-128"/>
                  <a:ea typeface="Noto Sans CJK TC Medium" panose="020B0600000000000000" pitchFamily="34" charset="-128"/>
                </a:rPr>
                <a:t>Environment</a:t>
              </a:r>
              <a:endParaRPr lang="zh-TW" altLang="en-US" b="1" dirty="0">
                <a:latin typeface="Noto Sans CJK TC Medium" panose="020B0600000000000000" pitchFamily="34" charset="-128"/>
                <a:ea typeface="Noto Sans CJK TC Medium" panose="020B0600000000000000" pitchFamily="34" charset="-128"/>
              </a:endParaRPr>
            </a:p>
          </p:txBody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FF8571A8-C884-429B-8387-3F460433B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DRL in Pairs Trading -</a:t>
            </a:r>
            <a:r>
              <a:rPr lang="zh-TW" altLang="en-US" dirty="0"/>
              <a:t> </a:t>
            </a:r>
            <a:r>
              <a:rPr lang="en-US" altLang="zh-TW" dirty="0"/>
              <a:t>Overview</a:t>
            </a:r>
            <a:endParaRPr lang="zh-TW" altLang="en-US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60803CA-65AA-4751-9CE4-24464C82B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5183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84C34221-6A18-49CA-BF1B-BA9B9C69AD62}"/>
              </a:ext>
            </a:extLst>
          </p:cNvPr>
          <p:cNvSpPr txBox="1"/>
          <p:nvPr/>
        </p:nvSpPr>
        <p:spPr>
          <a:xfrm>
            <a:off x="687715" y="1281997"/>
            <a:ext cx="10816571" cy="502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200" dirty="0" err="1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Fallahpour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 S., </a:t>
            </a:r>
            <a:r>
              <a:rPr lang="en-US" altLang="zh-TW" sz="1200" dirty="0" err="1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Hakimian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 H., Taheri, K., &amp; </a:t>
            </a:r>
            <a:r>
              <a:rPr lang="en-US" altLang="zh-TW" sz="1200" dirty="0" err="1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Ramezanifar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 E. (2016). Pairs trading strategy optimization using the reinforcement learning method: a cointegration approach. </a:t>
            </a:r>
            <a:r>
              <a:rPr lang="en-US" altLang="zh-TW" sz="1200" i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Soft Computing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 </a:t>
            </a:r>
            <a:r>
              <a:rPr lang="en-US" altLang="zh-TW" sz="1200" i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20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(12), 5051-5066.</a:t>
            </a:r>
          </a:p>
          <a:p>
            <a:pPr>
              <a:lnSpc>
                <a:spcPct val="130000"/>
              </a:lnSpc>
            </a:pP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	</a:t>
            </a:r>
            <a:r>
              <a:rPr lang="zh-TW" altLang="en-US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→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將問題簡化成單一個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state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，訓練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N-armed bandit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選取開倉停損門檻</a:t>
            </a:r>
            <a:endParaRPr lang="en-US" altLang="zh-TW" sz="14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Kim, T., &amp; Kim, H. Y. (2019). Optimizing the pairs-trading strategy using deep reinforcement learning with trading and stop-loss boundaries. Complexity, 2019.</a:t>
            </a:r>
          </a:p>
          <a:p>
            <a:pPr>
              <a:lnSpc>
                <a:spcPct val="130000"/>
              </a:lnSpc>
            </a:pP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	</a:t>
            </a:r>
            <a:r>
              <a:rPr lang="zh-TW" altLang="en-US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→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訓練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DQN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選取開倉停損門檻</a:t>
            </a:r>
            <a:endParaRPr lang="en-US" altLang="zh-TW" sz="14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  <a:p>
            <a:pPr>
              <a:lnSpc>
                <a:spcPct val="130000"/>
              </a:lnSpc>
            </a:pP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以上兩篇文獻共通點：每個配對各自訓練一個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model</a:t>
            </a:r>
          </a:p>
          <a:p>
            <a:pPr marL="12001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Pros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：有效捕捉到個別配對其特有的特徵</a:t>
            </a:r>
            <a:endParaRPr lang="en-US" altLang="zh-TW" sz="16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  <a:p>
            <a:pPr marL="12001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Cons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：同一配對的資料數量可能過少，或是在測試期間遇到在訓練期間沒看過的配對→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overfitting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200" dirty="0" err="1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Kuo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 W.-L. (2021). Improving pairs trading strategies using two-stages deep learning methods</a:t>
            </a:r>
            <a:r>
              <a:rPr lang="zh-TW" altLang="en-US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 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with labelling mechanism and analyses of time (in)-homogeneous inputs on trading performances.</a:t>
            </a:r>
          </a:p>
          <a:p>
            <a:pPr lvl="2">
              <a:lnSpc>
                <a:spcPct val="130000"/>
              </a:lnSpc>
            </a:pP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→重新設計開倉停損門檻，並使用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DL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來進行訓練</a:t>
            </a:r>
            <a:endParaRPr lang="en-US" altLang="zh-TW" sz="14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Lu, J. Y., Lai, H. C., Shih, W. Y., Chen, Y. F., Huang, S. H., Chang, H. H., ... &amp; Dai, T. S. (2021). Structural break-aware pairs trading strategy using deep reinforcement learning. </a:t>
            </a:r>
            <a:r>
              <a:rPr lang="en-US" altLang="zh-TW" sz="1200" i="1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The Journal of Supercomputing</a:t>
            </a:r>
            <a:r>
              <a:rPr lang="en-US" altLang="zh-TW" sz="12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, 1-40.</a:t>
            </a:r>
          </a:p>
          <a:p>
            <a:pPr lvl="2">
              <a:lnSpc>
                <a:spcPct val="130000"/>
              </a:lnSpc>
            </a:pP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→使用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DL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偵測結構性斷裂的機率，並訓練</a:t>
            </a:r>
            <a:r>
              <a:rPr lang="en-US" altLang="zh-TW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DQN</a:t>
            </a:r>
            <a:r>
              <a:rPr lang="zh-TW" altLang="en-US" sz="14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選取開倉停損門檻</a:t>
            </a:r>
            <a:endParaRPr lang="en-US" altLang="zh-TW" sz="14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  <a:p>
            <a:pPr>
              <a:lnSpc>
                <a:spcPct val="130000"/>
              </a:lnSpc>
            </a:pP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以上兩篇文獻共通點：使用所有配對資料，僅訓練出一個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model</a:t>
            </a:r>
          </a:p>
          <a:p>
            <a:pPr marL="12001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Pros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：訓練好的模型具有</a:t>
            </a: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Generalization</a:t>
            </a:r>
          </a:p>
          <a:p>
            <a:pPr marL="1200150" lvl="2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zh-TW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Cons</a:t>
            </a:r>
            <a:r>
              <a:rPr lang="zh-TW" altLang="en-US" sz="1600" dirty="0"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：會丟失一些配對其特有的特徵</a:t>
            </a:r>
            <a:endParaRPr lang="en-US" altLang="zh-TW" sz="1600" dirty="0"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D1E9D75-3743-4994-8BEA-A1D6891620A5}"/>
              </a:ext>
            </a:extLst>
          </p:cNvPr>
          <p:cNvSpPr txBox="1"/>
          <p:nvPr/>
        </p:nvSpPr>
        <p:spPr>
          <a:xfrm>
            <a:off x="7370268" y="5872171"/>
            <a:ext cx="2735757" cy="461665"/>
          </a:xfrm>
          <a:prstGeom prst="rect">
            <a:avLst/>
          </a:prstGeom>
          <a:solidFill>
            <a:srgbClr val="22222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>
                <a:solidFill>
                  <a:schemeClr val="bg1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rPr>
              <a:t>Transfer learning</a:t>
            </a:r>
            <a:endParaRPr lang="zh-TW" altLang="en-US" sz="2400" b="1" dirty="0">
              <a:solidFill>
                <a:schemeClr val="bg1"/>
              </a:solidFill>
              <a:latin typeface="Noto Sans CJK TC Regular" panose="020B0500000000000000" pitchFamily="34" charset="-128"/>
              <a:ea typeface="Noto Sans CJK TC Regular" panose="020B0500000000000000" pitchFamily="34" charset="-128"/>
            </a:endParaRPr>
          </a:p>
        </p:txBody>
      </p:sp>
      <p:sp>
        <p:nvSpPr>
          <p:cNvPr id="17" name="標題 16">
            <a:extLst>
              <a:ext uri="{FF2B5EF4-FFF2-40B4-BE49-F238E27FC236}">
                <a16:creationId xmlns:a16="http://schemas.microsoft.com/office/drawing/2014/main" id="{8D32652E-DA54-4F7A-B8E1-2BC6A35DF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DRL in Pairs Trading -</a:t>
            </a:r>
            <a:r>
              <a:rPr lang="zh-TW" altLang="en-US" dirty="0"/>
              <a:t> </a:t>
            </a:r>
            <a:r>
              <a:rPr lang="en-US" altLang="zh-TW" dirty="0"/>
              <a:t>Literature Review</a:t>
            </a:r>
            <a:endParaRPr lang="zh-TW" altLang="en-US" dirty="0"/>
          </a:p>
        </p:txBody>
      </p:sp>
      <p:sp>
        <p:nvSpPr>
          <p:cNvPr id="20" name="投影片編號版面配置區 19">
            <a:extLst>
              <a:ext uri="{FF2B5EF4-FFF2-40B4-BE49-F238E27FC236}">
                <a16:creationId xmlns:a16="http://schemas.microsoft.com/office/drawing/2014/main" id="{A7FDD470-3006-4DF1-B3CB-034F2D72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7</a:t>
            </a:fld>
            <a:endParaRPr lang="zh-TW" altLang="en-US" dirty="0"/>
          </a:p>
        </p:txBody>
      </p:sp>
      <p:cxnSp>
        <p:nvCxnSpPr>
          <p:cNvPr id="22" name="接點: 肘形 21">
            <a:extLst>
              <a:ext uri="{FF2B5EF4-FFF2-40B4-BE49-F238E27FC236}">
                <a16:creationId xmlns:a16="http://schemas.microsoft.com/office/drawing/2014/main" id="{03A95CE0-0142-40DE-B2F7-5CC3283A4F98}"/>
              </a:ext>
            </a:extLst>
          </p:cNvPr>
          <p:cNvCxnSpPr>
            <a:cxnSpLocks/>
            <a:endCxn id="6" idx="3"/>
          </p:cNvCxnSpPr>
          <p:nvPr/>
        </p:nvCxnSpPr>
        <p:spPr>
          <a:xfrm>
            <a:off x="5662613" y="3314700"/>
            <a:ext cx="4443412" cy="2788304"/>
          </a:xfrm>
          <a:prstGeom prst="bentConnector3">
            <a:avLst>
              <a:gd name="adj1" fmla="val 135370"/>
            </a:avLst>
          </a:prstGeom>
          <a:ln w="12700">
            <a:solidFill>
              <a:srgbClr val="22222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接點: 肘形 25">
            <a:extLst>
              <a:ext uri="{FF2B5EF4-FFF2-40B4-BE49-F238E27FC236}">
                <a16:creationId xmlns:a16="http://schemas.microsoft.com/office/drawing/2014/main" id="{E3F38ED7-F275-40FF-8A42-0E8D9FF86414}"/>
              </a:ext>
            </a:extLst>
          </p:cNvPr>
          <p:cNvCxnSpPr>
            <a:cxnSpLocks/>
          </p:cNvCxnSpPr>
          <p:nvPr/>
        </p:nvCxnSpPr>
        <p:spPr>
          <a:xfrm>
            <a:off x="5662613" y="5767388"/>
            <a:ext cx="4500562" cy="335616"/>
          </a:xfrm>
          <a:prstGeom prst="bentConnector3">
            <a:avLst>
              <a:gd name="adj1" fmla="val 126720"/>
            </a:avLst>
          </a:prstGeom>
          <a:ln w="12700">
            <a:solidFill>
              <a:srgbClr val="22222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50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D031FA08-97F2-4DA1-BF56-CA276CC6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Transfer Learning</a:t>
            </a:r>
            <a:endParaRPr lang="zh-TW" altLang="en-US" dirty="0"/>
          </a:p>
        </p:txBody>
      </p:sp>
      <p:sp>
        <p:nvSpPr>
          <p:cNvPr id="10" name="內容版面配置區 9">
            <a:extLst>
              <a:ext uri="{FF2B5EF4-FFF2-40B4-BE49-F238E27FC236}">
                <a16:creationId xmlns:a16="http://schemas.microsoft.com/office/drawing/2014/main" id="{DE173E5F-7400-4473-9F81-A66899CA2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將訓練好的模型與參數，轉移至另一個新模型上，不須從零開始訓練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7D73F66F-4A01-41CC-B74C-4DDAD2ED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C213AAC9-7ED5-45B9-94ED-3D23B3C99D72}"/>
              </a:ext>
            </a:extLst>
          </p:cNvPr>
          <p:cNvGrpSpPr/>
          <p:nvPr/>
        </p:nvGrpSpPr>
        <p:grpSpPr>
          <a:xfrm>
            <a:off x="1360878" y="2564772"/>
            <a:ext cx="9470245" cy="3472054"/>
            <a:chOff x="1539315" y="2564772"/>
            <a:chExt cx="9470245" cy="3472054"/>
          </a:xfrm>
        </p:grpSpPr>
        <p:sp>
          <p:nvSpPr>
            <p:cNvPr id="12" name="圓柱形 11">
              <a:extLst>
                <a:ext uri="{FF2B5EF4-FFF2-40B4-BE49-F238E27FC236}">
                  <a16:creationId xmlns:a16="http://schemas.microsoft.com/office/drawing/2014/main" id="{BB97126E-A3CF-438E-A604-357DB911A2D1}"/>
                </a:ext>
              </a:extLst>
            </p:cNvPr>
            <p:cNvSpPr/>
            <p:nvPr/>
          </p:nvSpPr>
          <p:spPr>
            <a:xfrm>
              <a:off x="1539315" y="4884457"/>
              <a:ext cx="3965465" cy="1152369"/>
            </a:xfrm>
            <a:prstGeom prst="can">
              <a:avLst/>
            </a:prstGeom>
            <a:solidFill>
              <a:srgbClr val="222222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rgbClr val="222222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Source data</a:t>
              </a:r>
            </a:p>
            <a:p>
              <a:pPr algn="ctr"/>
              <a:r>
                <a:rPr lang="en-US" altLang="zh-TW" dirty="0">
                  <a:solidFill>
                    <a:srgbClr val="222222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(Large amount of data)</a:t>
              </a:r>
              <a:endParaRPr lang="zh-TW" altLang="en-US" dirty="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sp>
          <p:nvSpPr>
            <p:cNvPr id="14" name="梯形 13">
              <a:extLst>
                <a:ext uri="{FF2B5EF4-FFF2-40B4-BE49-F238E27FC236}">
                  <a16:creationId xmlns:a16="http://schemas.microsoft.com/office/drawing/2014/main" id="{1734B34F-AE33-4CD4-8960-FF7161EDA19E}"/>
                </a:ext>
              </a:extLst>
            </p:cNvPr>
            <p:cNvSpPr/>
            <p:nvPr/>
          </p:nvSpPr>
          <p:spPr>
            <a:xfrm>
              <a:off x="2184909" y="2586970"/>
              <a:ext cx="2674276" cy="1387683"/>
            </a:xfrm>
            <a:prstGeom prst="trapezoid">
              <a:avLst/>
            </a:prstGeom>
            <a:solidFill>
              <a:srgbClr val="2222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bg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Source model</a:t>
              </a:r>
            </a:p>
            <a:p>
              <a:pPr algn="ctr"/>
              <a:r>
                <a:rPr lang="en-US" altLang="zh-TW" dirty="0">
                  <a:solidFill>
                    <a:schemeClr val="bg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(</a:t>
              </a:r>
              <a:r>
                <a:rPr lang="en-US" altLang="zh-TW" b="1" dirty="0">
                  <a:solidFill>
                    <a:schemeClr val="bg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Pre-trained model</a:t>
              </a:r>
              <a:r>
                <a:rPr lang="en-US" altLang="zh-TW" dirty="0">
                  <a:solidFill>
                    <a:schemeClr val="bg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)</a:t>
              </a:r>
              <a:endParaRPr lang="zh-TW" altLang="en-US" dirty="0">
                <a:solidFill>
                  <a:schemeClr val="bg1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cxnSp>
          <p:nvCxnSpPr>
            <p:cNvPr id="16" name="直線單箭頭接點 15">
              <a:extLst>
                <a:ext uri="{FF2B5EF4-FFF2-40B4-BE49-F238E27FC236}">
                  <a16:creationId xmlns:a16="http://schemas.microsoft.com/office/drawing/2014/main" id="{899D0583-A04D-4E0A-AE3E-ABB6B245F696}"/>
                </a:ext>
              </a:extLst>
            </p:cNvPr>
            <p:cNvCxnSpPr>
              <a:stCxn id="12" idx="1"/>
              <a:endCxn id="14" idx="2"/>
            </p:cNvCxnSpPr>
            <p:nvPr/>
          </p:nvCxnSpPr>
          <p:spPr>
            <a:xfrm flipH="1" flipV="1">
              <a:off x="3522047" y="3974653"/>
              <a:ext cx="1" cy="909804"/>
            </a:xfrm>
            <a:prstGeom prst="straightConnector1">
              <a:avLst/>
            </a:prstGeom>
            <a:ln w="12700">
              <a:solidFill>
                <a:srgbClr val="222222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圓柱形 16">
              <a:extLst>
                <a:ext uri="{FF2B5EF4-FFF2-40B4-BE49-F238E27FC236}">
                  <a16:creationId xmlns:a16="http://schemas.microsoft.com/office/drawing/2014/main" id="{C8831A27-87A4-496E-9D8A-383465BA4903}"/>
                </a:ext>
              </a:extLst>
            </p:cNvPr>
            <p:cNvSpPr/>
            <p:nvPr/>
          </p:nvSpPr>
          <p:spPr>
            <a:xfrm>
              <a:off x="7044095" y="4884457"/>
              <a:ext cx="3965465" cy="1152369"/>
            </a:xfrm>
            <a:prstGeom prst="can">
              <a:avLst/>
            </a:prstGeom>
            <a:solidFill>
              <a:srgbClr val="222222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rgbClr val="222222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Target data</a:t>
              </a:r>
              <a:endParaRPr lang="zh-TW" altLang="en-US" dirty="0">
                <a:solidFill>
                  <a:srgbClr val="222222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sp>
          <p:nvSpPr>
            <p:cNvPr id="18" name="梯形 17">
              <a:extLst>
                <a:ext uri="{FF2B5EF4-FFF2-40B4-BE49-F238E27FC236}">
                  <a16:creationId xmlns:a16="http://schemas.microsoft.com/office/drawing/2014/main" id="{08FD7E96-2DC5-4704-B2EB-BA809C8DBC72}"/>
                </a:ext>
              </a:extLst>
            </p:cNvPr>
            <p:cNvSpPr/>
            <p:nvPr/>
          </p:nvSpPr>
          <p:spPr>
            <a:xfrm>
              <a:off x="7689689" y="2586970"/>
              <a:ext cx="2674276" cy="1387683"/>
            </a:xfrm>
            <a:prstGeom prst="trapezoid">
              <a:avLst/>
            </a:prstGeom>
            <a:solidFill>
              <a:srgbClr val="2222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bg1"/>
                  </a:solidFill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Target model</a:t>
              </a:r>
              <a:endParaRPr lang="zh-TW" altLang="en-US" dirty="0">
                <a:solidFill>
                  <a:schemeClr val="bg1"/>
                </a:solidFill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cxnSp>
          <p:nvCxnSpPr>
            <p:cNvPr id="19" name="直線單箭頭接點 18">
              <a:extLst>
                <a:ext uri="{FF2B5EF4-FFF2-40B4-BE49-F238E27FC236}">
                  <a16:creationId xmlns:a16="http://schemas.microsoft.com/office/drawing/2014/main" id="{55B780A5-6230-4CF5-B533-577307C15BA4}"/>
                </a:ext>
              </a:extLst>
            </p:cNvPr>
            <p:cNvCxnSpPr>
              <a:stCxn id="17" idx="1"/>
              <a:endCxn id="18" idx="2"/>
            </p:cNvCxnSpPr>
            <p:nvPr/>
          </p:nvCxnSpPr>
          <p:spPr>
            <a:xfrm flipH="1" flipV="1">
              <a:off x="9026827" y="3974653"/>
              <a:ext cx="1" cy="909804"/>
            </a:xfrm>
            <a:prstGeom prst="straightConnector1">
              <a:avLst/>
            </a:prstGeom>
            <a:ln w="12700">
              <a:solidFill>
                <a:srgbClr val="222222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箭號: 向右 19">
              <a:extLst>
                <a:ext uri="{FF2B5EF4-FFF2-40B4-BE49-F238E27FC236}">
                  <a16:creationId xmlns:a16="http://schemas.microsoft.com/office/drawing/2014/main" id="{2F3E8FE7-C532-4443-A63D-D8C2C7F349F5}"/>
                </a:ext>
              </a:extLst>
            </p:cNvPr>
            <p:cNvSpPr/>
            <p:nvPr/>
          </p:nvSpPr>
          <p:spPr>
            <a:xfrm>
              <a:off x="4859185" y="2977544"/>
              <a:ext cx="2674276" cy="519232"/>
            </a:xfrm>
            <a:prstGeom prst="rightArrow">
              <a:avLst/>
            </a:prstGeom>
            <a:solidFill>
              <a:srgbClr val="2222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FC36C31F-6DBF-4B9B-845F-7733C3D4B6F3}"/>
                </a:ext>
              </a:extLst>
            </p:cNvPr>
            <p:cNvSpPr txBox="1"/>
            <p:nvPr/>
          </p:nvSpPr>
          <p:spPr>
            <a:xfrm>
              <a:off x="4651262" y="2564772"/>
              <a:ext cx="3090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Trained weights transfer</a:t>
              </a:r>
              <a:endParaRPr lang="zh-TW" altLang="en-US" dirty="0"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840F1ED4-09D8-4753-8A40-6DA90C80DE3F}"/>
                </a:ext>
              </a:extLst>
            </p:cNvPr>
            <p:cNvSpPr txBox="1"/>
            <p:nvPr/>
          </p:nvSpPr>
          <p:spPr>
            <a:xfrm>
              <a:off x="9026827" y="4321785"/>
              <a:ext cx="16128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fine-tune</a:t>
              </a:r>
              <a:endParaRPr lang="zh-TW" altLang="en-US" dirty="0"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id="{EEEC789B-7A2E-4EEC-8449-319848516068}"/>
                </a:ext>
              </a:extLst>
            </p:cNvPr>
            <p:cNvSpPr txBox="1"/>
            <p:nvPr/>
          </p:nvSpPr>
          <p:spPr>
            <a:xfrm>
              <a:off x="3522046" y="4321785"/>
              <a:ext cx="23421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dirty="0">
                  <a:latin typeface="Noto Sans CJK TC Regular" panose="020B0500000000000000" pitchFamily="34" charset="-128"/>
                  <a:ea typeface="Noto Sans CJK TC Regular" panose="020B0500000000000000" pitchFamily="34" charset="-128"/>
                </a:rPr>
                <a:t>Train from scratch</a:t>
              </a:r>
              <a:endParaRPr lang="zh-TW" altLang="en-US" dirty="0">
                <a:latin typeface="Noto Sans CJK TC Regular" panose="020B0500000000000000" pitchFamily="34" charset="-128"/>
                <a:ea typeface="Noto Sans CJK TC Regular" panose="020B05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0696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F651E5D0-D808-4FDD-B2FD-E479D594D5E2}"/>
              </a:ext>
            </a:extLst>
          </p:cNvPr>
          <p:cNvSpPr txBox="1">
            <a:spLocks/>
          </p:cNvSpPr>
          <p:nvPr/>
        </p:nvSpPr>
        <p:spPr>
          <a:xfrm>
            <a:off x="271870" y="448346"/>
            <a:ext cx="11648261" cy="7270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zh-TW" sz="3800" dirty="0">
              <a:latin typeface="Noto Sans CJK TC Bold" panose="020B0800000000000000" pitchFamily="34" charset="-128"/>
              <a:ea typeface="Noto Sans CJK TC Bold" panose="020B0800000000000000" pitchFamily="34" charset="-128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3A1D54EF-E960-4FF1-AF23-C2EB146ED83F}"/>
              </a:ext>
            </a:extLst>
          </p:cNvPr>
          <p:cNvGrpSpPr/>
          <p:nvPr/>
        </p:nvGrpSpPr>
        <p:grpSpPr>
          <a:xfrm>
            <a:off x="1499512" y="1158669"/>
            <a:ext cx="9297076" cy="5219294"/>
            <a:chOff x="1147086" y="1189432"/>
            <a:chExt cx="11087778" cy="6224579"/>
          </a:xfrm>
        </p:grpSpPr>
        <p:cxnSp>
          <p:nvCxnSpPr>
            <p:cNvPr id="3" name="直線單箭頭接點 2">
              <a:extLst>
                <a:ext uri="{FF2B5EF4-FFF2-40B4-BE49-F238E27FC236}">
                  <a16:creationId xmlns:a16="http://schemas.microsoft.com/office/drawing/2014/main" id="{21AEC292-EAAB-4D01-B3F9-83758243F814}"/>
                </a:ext>
              </a:extLst>
            </p:cNvPr>
            <p:cNvCxnSpPr>
              <a:cxnSpLocks/>
            </p:cNvCxnSpPr>
            <p:nvPr/>
          </p:nvCxnSpPr>
          <p:spPr>
            <a:xfrm>
              <a:off x="3112372" y="6602600"/>
              <a:ext cx="20855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單箭頭接點 4">
              <a:extLst>
                <a:ext uri="{FF2B5EF4-FFF2-40B4-BE49-F238E27FC236}">
                  <a16:creationId xmlns:a16="http://schemas.microsoft.com/office/drawing/2014/main" id="{9FD1BB45-1556-4AF2-9136-1E9328CBBA07}"/>
                </a:ext>
              </a:extLst>
            </p:cNvPr>
            <p:cNvCxnSpPr>
              <a:cxnSpLocks/>
            </p:cNvCxnSpPr>
            <p:nvPr/>
          </p:nvCxnSpPr>
          <p:spPr>
            <a:xfrm>
              <a:off x="3112381" y="6349365"/>
              <a:ext cx="47958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單箭頭接點 5">
              <a:extLst>
                <a:ext uri="{FF2B5EF4-FFF2-40B4-BE49-F238E27FC236}">
                  <a16:creationId xmlns:a16="http://schemas.microsoft.com/office/drawing/2014/main" id="{30D97315-A64A-414D-86D4-050CEC0332D8}"/>
                </a:ext>
              </a:extLst>
            </p:cNvPr>
            <p:cNvCxnSpPr>
              <a:cxnSpLocks/>
            </p:cNvCxnSpPr>
            <p:nvPr/>
          </p:nvCxnSpPr>
          <p:spPr>
            <a:xfrm>
              <a:off x="3112375" y="6097054"/>
              <a:ext cx="69613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D17740C1-1686-4191-B222-041FEBC2D641}"/>
                </a:ext>
              </a:extLst>
            </p:cNvPr>
            <p:cNvSpPr/>
            <p:nvPr/>
          </p:nvSpPr>
          <p:spPr>
            <a:xfrm>
              <a:off x="1232006" y="1189432"/>
              <a:ext cx="1965289" cy="9300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All Trading data</a:t>
              </a:r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C34C33BA-ABDB-4F09-A9BF-022F82834C8D}"/>
                </a:ext>
              </a:extLst>
            </p:cNvPr>
            <p:cNvSpPr/>
            <p:nvPr/>
          </p:nvSpPr>
          <p:spPr>
            <a:xfrm>
              <a:off x="4337650" y="1189435"/>
              <a:ext cx="1965289" cy="9300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RL model</a:t>
              </a:r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9" name="直線單箭頭接點 8">
              <a:extLst>
                <a:ext uri="{FF2B5EF4-FFF2-40B4-BE49-F238E27FC236}">
                  <a16:creationId xmlns:a16="http://schemas.microsoft.com/office/drawing/2014/main" id="{9B8A1EED-6AB8-470D-8069-CCC0409FF77F}"/>
                </a:ext>
              </a:extLst>
            </p:cNvPr>
            <p:cNvCxnSpPr>
              <a:stCxn id="7" idx="3"/>
              <a:endCxn id="8" idx="1"/>
            </p:cNvCxnSpPr>
            <p:nvPr/>
          </p:nvCxnSpPr>
          <p:spPr>
            <a:xfrm>
              <a:off x="3197302" y="1654466"/>
              <a:ext cx="114035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BABE1C49-4155-47E1-B71C-C20DBF35F3AF}"/>
                </a:ext>
              </a:extLst>
            </p:cNvPr>
            <p:cNvSpPr/>
            <p:nvPr/>
          </p:nvSpPr>
          <p:spPr>
            <a:xfrm>
              <a:off x="1232006" y="3001057"/>
              <a:ext cx="1965289" cy="209873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altLang="zh-TW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2AF926D9-FD43-4DF9-8A4E-2F366147E1C6}"/>
                </a:ext>
              </a:extLst>
            </p:cNvPr>
            <p:cNvSpPr/>
            <p:nvPr/>
          </p:nvSpPr>
          <p:spPr>
            <a:xfrm>
              <a:off x="1576409" y="333981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1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53C79607-26F3-4F38-9382-686F5DBD39EC}"/>
                </a:ext>
              </a:extLst>
            </p:cNvPr>
            <p:cNvSpPr/>
            <p:nvPr/>
          </p:nvSpPr>
          <p:spPr>
            <a:xfrm>
              <a:off x="1576409" y="3777562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2</a:t>
              </a: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136CDBDE-296C-421D-AC60-FD37FC421595}"/>
                </a:ext>
              </a:extLst>
            </p:cNvPr>
            <p:cNvSpPr/>
            <p:nvPr/>
          </p:nvSpPr>
          <p:spPr>
            <a:xfrm>
              <a:off x="1576409" y="422136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3</a:t>
              </a: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97327710-9D75-4597-A04A-206B3E54ED79}"/>
                </a:ext>
              </a:extLst>
            </p:cNvPr>
            <p:cNvSpPr txBox="1"/>
            <p:nvPr/>
          </p:nvSpPr>
          <p:spPr>
            <a:xfrm>
              <a:off x="4212886" y="2215843"/>
              <a:ext cx="2980631" cy="330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Type 1: RL Model for all pairs</a:t>
              </a:r>
              <a:endPara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DD3F5815-1D74-468A-9C89-E95D9C78AD65}"/>
                </a:ext>
              </a:extLst>
            </p:cNvPr>
            <p:cNvSpPr txBox="1"/>
            <p:nvPr/>
          </p:nvSpPr>
          <p:spPr>
            <a:xfrm>
              <a:off x="3304454" y="1306564"/>
              <a:ext cx="982644" cy="330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Training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16" name="直線單箭頭接點 15">
              <a:extLst>
                <a:ext uri="{FF2B5EF4-FFF2-40B4-BE49-F238E27FC236}">
                  <a16:creationId xmlns:a16="http://schemas.microsoft.com/office/drawing/2014/main" id="{BE16B997-6699-4973-A7C5-720B332CE093}"/>
                </a:ext>
              </a:extLst>
            </p:cNvPr>
            <p:cNvCxnSpPr>
              <a:stCxn id="7" idx="2"/>
              <a:endCxn id="10" idx="0"/>
            </p:cNvCxnSpPr>
            <p:nvPr/>
          </p:nvCxnSpPr>
          <p:spPr>
            <a:xfrm>
              <a:off x="2214647" y="2119508"/>
              <a:ext cx="0" cy="88155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993662F5-C0E5-4E25-8E90-DED5842B657B}"/>
                </a:ext>
              </a:extLst>
            </p:cNvPr>
            <p:cNvSpPr txBox="1"/>
            <p:nvPr/>
          </p:nvSpPr>
          <p:spPr>
            <a:xfrm>
              <a:off x="2241848" y="2218062"/>
              <a:ext cx="1532484" cy="330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Based on pair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4E077042-F1C8-4A12-9FBA-1573FCF4D86D}"/>
                </a:ext>
              </a:extLst>
            </p:cNvPr>
            <p:cNvSpPr txBox="1"/>
            <p:nvPr/>
          </p:nvSpPr>
          <p:spPr>
            <a:xfrm>
              <a:off x="1576409" y="4517487"/>
              <a:ext cx="1276495" cy="550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</a:p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C47E3DCB-8675-44DF-ACDE-8DE1ECF6F7D4}"/>
                </a:ext>
              </a:extLst>
            </p:cNvPr>
            <p:cNvSpPr/>
            <p:nvPr/>
          </p:nvSpPr>
          <p:spPr>
            <a:xfrm>
              <a:off x="4337650" y="2972750"/>
              <a:ext cx="1965289" cy="212704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7788C9B5-43E3-4F01-BAB6-478541DF6B4C}"/>
                </a:ext>
              </a:extLst>
            </p:cNvPr>
            <p:cNvSpPr/>
            <p:nvPr/>
          </p:nvSpPr>
          <p:spPr>
            <a:xfrm>
              <a:off x="4710723" y="333981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1 model</a:t>
              </a:r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FFDFFFD2-DD78-4022-B68E-32D72AB3EADC}"/>
                </a:ext>
              </a:extLst>
            </p:cNvPr>
            <p:cNvSpPr/>
            <p:nvPr/>
          </p:nvSpPr>
          <p:spPr>
            <a:xfrm>
              <a:off x="4710723" y="3777562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2 model</a:t>
              </a: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0E0E32AA-203B-4976-AC9B-98882500EEE9}"/>
                </a:ext>
              </a:extLst>
            </p:cNvPr>
            <p:cNvSpPr/>
            <p:nvPr/>
          </p:nvSpPr>
          <p:spPr>
            <a:xfrm>
              <a:off x="4710723" y="422136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3 model</a:t>
              </a: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id="{447A8971-F8B1-4552-805A-E680C14E9A47}"/>
                </a:ext>
              </a:extLst>
            </p:cNvPr>
            <p:cNvSpPr txBox="1"/>
            <p:nvPr/>
          </p:nvSpPr>
          <p:spPr>
            <a:xfrm>
              <a:off x="4738664" y="4517487"/>
              <a:ext cx="1276495" cy="550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</a:p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A9552C26-FA8B-40CC-A258-72CD99D5503F}"/>
                </a:ext>
              </a:extLst>
            </p:cNvPr>
            <p:cNvSpPr txBox="1"/>
            <p:nvPr/>
          </p:nvSpPr>
          <p:spPr>
            <a:xfrm>
              <a:off x="3964808" y="5177607"/>
              <a:ext cx="3535703" cy="311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1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Type 2: RL Model for specific pair</a:t>
              </a:r>
              <a:endPara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2F2A18EA-11E4-46AA-A345-1C604CB5D705}"/>
                </a:ext>
              </a:extLst>
            </p:cNvPr>
            <p:cNvSpPr txBox="1"/>
            <p:nvPr/>
          </p:nvSpPr>
          <p:spPr>
            <a:xfrm>
              <a:off x="4738664" y="2986844"/>
              <a:ext cx="1276495" cy="330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RL model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26" name="直線單箭頭接點 25">
              <a:extLst>
                <a:ext uri="{FF2B5EF4-FFF2-40B4-BE49-F238E27FC236}">
                  <a16:creationId xmlns:a16="http://schemas.microsoft.com/office/drawing/2014/main" id="{89B4F873-DD60-45A4-9DD9-0F738B9AC0CD}"/>
                </a:ext>
              </a:extLst>
            </p:cNvPr>
            <p:cNvCxnSpPr>
              <a:cxnSpLocks/>
              <a:stCxn id="11" idx="3"/>
              <a:endCxn id="20" idx="1"/>
            </p:cNvCxnSpPr>
            <p:nvPr/>
          </p:nvCxnSpPr>
          <p:spPr>
            <a:xfrm>
              <a:off x="2852904" y="3482311"/>
              <a:ext cx="185781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單箭頭接點 26">
              <a:extLst>
                <a:ext uri="{FF2B5EF4-FFF2-40B4-BE49-F238E27FC236}">
                  <a16:creationId xmlns:a16="http://schemas.microsoft.com/office/drawing/2014/main" id="{8163B9D7-A50C-4C94-9E7C-FDB92BC68D3A}"/>
                </a:ext>
              </a:extLst>
            </p:cNvPr>
            <p:cNvCxnSpPr>
              <a:cxnSpLocks/>
              <a:stCxn id="12" idx="3"/>
              <a:endCxn id="21" idx="1"/>
            </p:cNvCxnSpPr>
            <p:nvPr/>
          </p:nvCxnSpPr>
          <p:spPr>
            <a:xfrm>
              <a:off x="2852904" y="3920054"/>
              <a:ext cx="185781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id="{D13004F7-11B1-467B-81BC-6B7DD79A7353}"/>
                </a:ext>
              </a:extLst>
            </p:cNvPr>
            <p:cNvCxnSpPr>
              <a:cxnSpLocks/>
              <a:stCxn id="13" idx="3"/>
              <a:endCxn id="22" idx="1"/>
            </p:cNvCxnSpPr>
            <p:nvPr/>
          </p:nvCxnSpPr>
          <p:spPr>
            <a:xfrm>
              <a:off x="2852904" y="4363861"/>
              <a:ext cx="185781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E7FA61D5-EBB7-41B7-8A3F-B2C1B070CDEF}"/>
                </a:ext>
              </a:extLst>
            </p:cNvPr>
            <p:cNvSpPr/>
            <p:nvPr/>
          </p:nvSpPr>
          <p:spPr>
            <a:xfrm>
              <a:off x="1147086" y="5884331"/>
              <a:ext cx="1965289" cy="9300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Pre-trained model</a:t>
              </a:r>
            </a:p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from type 1</a:t>
              </a:r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0" name="接點: 肘形 29">
              <a:extLst>
                <a:ext uri="{FF2B5EF4-FFF2-40B4-BE49-F238E27FC236}">
                  <a16:creationId xmlns:a16="http://schemas.microsoft.com/office/drawing/2014/main" id="{EA032E20-DF18-4A69-B219-52790C8B82F2}"/>
                </a:ext>
              </a:extLst>
            </p:cNvPr>
            <p:cNvCxnSpPr>
              <a:stCxn id="8" idx="3"/>
              <a:endCxn id="29" idx="1"/>
            </p:cNvCxnSpPr>
            <p:nvPr/>
          </p:nvCxnSpPr>
          <p:spPr>
            <a:xfrm flipH="1">
              <a:off x="1147090" y="1654473"/>
              <a:ext cx="5155851" cy="4694899"/>
            </a:xfrm>
            <a:prstGeom prst="bentConnector5">
              <a:avLst>
                <a:gd name="adj1" fmla="val -3902"/>
                <a:gd name="adj2" fmla="val -12618"/>
                <a:gd name="adj3" fmla="val 103902"/>
              </a:avLst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52878611-0188-4503-8A41-32C9D1423CA1}"/>
                </a:ext>
              </a:extLst>
            </p:cNvPr>
            <p:cNvSpPr/>
            <p:nvPr/>
          </p:nvSpPr>
          <p:spPr>
            <a:xfrm>
              <a:off x="4337650" y="5884334"/>
              <a:ext cx="1965289" cy="9300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Fine-tune</a:t>
              </a:r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2" name="接點: 肘形 31">
              <a:extLst>
                <a:ext uri="{FF2B5EF4-FFF2-40B4-BE49-F238E27FC236}">
                  <a16:creationId xmlns:a16="http://schemas.microsoft.com/office/drawing/2014/main" id="{ECB0FA99-8940-46E2-9AD6-0138ECBAD5A5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773425" y="4532835"/>
              <a:ext cx="2614744" cy="513700"/>
            </a:xfrm>
            <a:prstGeom prst="bentConnector3">
              <a:avLst>
                <a:gd name="adj1" fmla="val 100011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接點: 肘形 32">
              <a:extLst>
                <a:ext uri="{FF2B5EF4-FFF2-40B4-BE49-F238E27FC236}">
                  <a16:creationId xmlns:a16="http://schemas.microsoft.com/office/drawing/2014/main" id="{1C2A35C1-7ECD-40D3-B13E-072CFDBEBF74}"/>
                </a:ext>
              </a:extLst>
            </p:cNvPr>
            <p:cNvCxnSpPr>
              <a:cxnSpLocks/>
              <a:endCxn id="31" idx="1"/>
            </p:cNvCxnSpPr>
            <p:nvPr/>
          </p:nvCxnSpPr>
          <p:spPr>
            <a:xfrm rot="16200000" flipH="1">
              <a:off x="2750152" y="4761873"/>
              <a:ext cx="2429313" cy="745683"/>
            </a:xfrm>
            <a:prstGeom prst="bentConnector2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接點: 肘形 33">
              <a:extLst>
                <a:ext uri="{FF2B5EF4-FFF2-40B4-BE49-F238E27FC236}">
                  <a16:creationId xmlns:a16="http://schemas.microsoft.com/office/drawing/2014/main" id="{BA3A20F0-9F0A-4738-9F3C-EF3773F990B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724944" y="4989891"/>
              <a:ext cx="2238741" cy="986678"/>
            </a:xfrm>
            <a:prstGeom prst="bentConnector3">
              <a:avLst>
                <a:gd name="adj1" fmla="val 99893"/>
              </a:avLst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04AF8DAA-1FEA-4F2C-840D-DD1BF06760B4}"/>
                </a:ext>
              </a:extLst>
            </p:cNvPr>
            <p:cNvSpPr/>
            <p:nvPr/>
          </p:nvSpPr>
          <p:spPr>
            <a:xfrm>
              <a:off x="7193528" y="5286969"/>
              <a:ext cx="1965289" cy="212704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TW" altLang="en-US" sz="1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C0C8B463-BD76-4D14-A3A6-CF04D704EEEF}"/>
                </a:ext>
              </a:extLst>
            </p:cNvPr>
            <p:cNvSpPr/>
            <p:nvPr/>
          </p:nvSpPr>
          <p:spPr>
            <a:xfrm>
              <a:off x="7566601" y="565403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1 model</a:t>
              </a:r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12332953-E974-4FFA-B9F8-199534161286}"/>
                </a:ext>
              </a:extLst>
            </p:cNvPr>
            <p:cNvSpPr/>
            <p:nvPr/>
          </p:nvSpPr>
          <p:spPr>
            <a:xfrm>
              <a:off x="7566601" y="6091781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2 model</a:t>
              </a: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50FC7513-2CA7-4838-81F8-AF541A78DC0E}"/>
                </a:ext>
              </a:extLst>
            </p:cNvPr>
            <p:cNvSpPr/>
            <p:nvPr/>
          </p:nvSpPr>
          <p:spPr>
            <a:xfrm>
              <a:off x="7566601" y="6535589"/>
              <a:ext cx="1276495" cy="28500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0472" tIns="40236" rIns="80472" bIns="402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zh-TW" sz="12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Pair 3 model</a:t>
              </a:r>
            </a:p>
          </p:txBody>
        </p:sp>
        <p:sp>
          <p:nvSpPr>
            <p:cNvPr id="39" name="文字方塊 38">
              <a:extLst>
                <a:ext uri="{FF2B5EF4-FFF2-40B4-BE49-F238E27FC236}">
                  <a16:creationId xmlns:a16="http://schemas.microsoft.com/office/drawing/2014/main" id="{1C3513AB-8DC8-4F31-ACF8-E304D6AFB9FE}"/>
                </a:ext>
              </a:extLst>
            </p:cNvPr>
            <p:cNvSpPr txBox="1"/>
            <p:nvPr/>
          </p:nvSpPr>
          <p:spPr>
            <a:xfrm>
              <a:off x="7594542" y="6831706"/>
              <a:ext cx="1276495" cy="550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</a:p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074B68FC-C5F4-4519-A074-9C40AA108DD7}"/>
                </a:ext>
              </a:extLst>
            </p:cNvPr>
            <p:cNvSpPr txBox="1"/>
            <p:nvPr/>
          </p:nvSpPr>
          <p:spPr>
            <a:xfrm>
              <a:off x="7594542" y="5301065"/>
              <a:ext cx="1276495" cy="3303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RL model</a:t>
              </a:r>
              <a:endPara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41" name="直線單箭頭接點 40">
              <a:extLst>
                <a:ext uri="{FF2B5EF4-FFF2-40B4-BE49-F238E27FC236}">
                  <a16:creationId xmlns:a16="http://schemas.microsoft.com/office/drawing/2014/main" id="{E1241091-4B6A-4DBB-8106-6DBED9FACCC3}"/>
                </a:ext>
              </a:extLst>
            </p:cNvPr>
            <p:cNvCxnSpPr>
              <a:endCxn id="36" idx="1"/>
            </p:cNvCxnSpPr>
            <p:nvPr/>
          </p:nvCxnSpPr>
          <p:spPr>
            <a:xfrm flipV="1">
              <a:off x="6274998" y="5796533"/>
              <a:ext cx="1291599" cy="29524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單箭頭接點 41">
              <a:extLst>
                <a:ext uri="{FF2B5EF4-FFF2-40B4-BE49-F238E27FC236}">
                  <a16:creationId xmlns:a16="http://schemas.microsoft.com/office/drawing/2014/main" id="{04D404E1-DA1A-4357-B9A0-BE41D7762391}"/>
                </a:ext>
              </a:extLst>
            </p:cNvPr>
            <p:cNvCxnSpPr>
              <a:stCxn id="31" idx="3"/>
              <a:endCxn id="37" idx="1"/>
            </p:cNvCxnSpPr>
            <p:nvPr/>
          </p:nvCxnSpPr>
          <p:spPr>
            <a:xfrm flipV="1">
              <a:off x="6302934" y="6234277"/>
              <a:ext cx="1263658" cy="11509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單箭頭接點 42">
              <a:extLst>
                <a:ext uri="{FF2B5EF4-FFF2-40B4-BE49-F238E27FC236}">
                  <a16:creationId xmlns:a16="http://schemas.microsoft.com/office/drawing/2014/main" id="{EA642802-C0CE-4E7C-8724-64D055B5B8F5}"/>
                </a:ext>
              </a:extLst>
            </p:cNvPr>
            <p:cNvCxnSpPr>
              <a:endCxn id="38" idx="1"/>
            </p:cNvCxnSpPr>
            <p:nvPr/>
          </p:nvCxnSpPr>
          <p:spPr>
            <a:xfrm>
              <a:off x="6274998" y="6601338"/>
              <a:ext cx="1291599" cy="7674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id="{814845B9-8036-411A-B08A-598B48F4FA58}"/>
                </a:ext>
              </a:extLst>
            </p:cNvPr>
            <p:cNvSpPr txBox="1"/>
            <p:nvPr/>
          </p:nvSpPr>
          <p:spPr>
            <a:xfrm>
              <a:off x="9216170" y="6234277"/>
              <a:ext cx="3018694" cy="513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1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Type 3: Use pre-trained model and then fine-tune to specific pair</a:t>
              </a:r>
              <a:endPara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5" name="標題 44">
            <a:extLst>
              <a:ext uri="{FF2B5EF4-FFF2-40B4-BE49-F238E27FC236}">
                <a16:creationId xmlns:a16="http://schemas.microsoft.com/office/drawing/2014/main" id="{4362939D-8B04-4EC0-90E7-88478B82A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Transfer Learning</a:t>
            </a:r>
            <a:r>
              <a:rPr lang="zh-TW" altLang="en-US" dirty="0"/>
              <a:t> </a:t>
            </a:r>
            <a:r>
              <a:rPr lang="en-US" altLang="zh-TW" dirty="0"/>
              <a:t>in Pairs Trading - Overview</a:t>
            </a:r>
            <a:endParaRPr lang="zh-TW" altLang="en-US" dirty="0"/>
          </a:p>
        </p:txBody>
      </p:sp>
      <p:sp>
        <p:nvSpPr>
          <p:cNvPr id="48" name="投影片編號版面配置區 47">
            <a:extLst>
              <a:ext uri="{FF2B5EF4-FFF2-40B4-BE49-F238E27FC236}">
                <a16:creationId xmlns:a16="http://schemas.microsoft.com/office/drawing/2014/main" id="{35C3EEEF-D0B9-47E7-A179-B1840292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F1658-282E-401F-A7FE-F540C29522DC}" type="slidenum">
              <a:rPr lang="zh-TW" altLang="en-US" smtClean="0"/>
              <a:pPr/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3040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2104</Words>
  <Application>Microsoft Office PowerPoint</Application>
  <PresentationFormat>寬螢幕</PresentationFormat>
  <Paragraphs>661</Paragraphs>
  <Slides>12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6" baseType="lpstr">
      <vt:lpstr>Arial Unicode MS</vt:lpstr>
      <vt:lpstr>Noto Sans CJK TC Bold</vt:lpstr>
      <vt:lpstr>Noto Sans CJK TC Light</vt:lpstr>
      <vt:lpstr>Noto Sans CJK TC Medium</vt:lpstr>
      <vt:lpstr>Noto Sans CJK TC Regular</vt:lpstr>
      <vt:lpstr>微軟正黑體</vt:lpstr>
      <vt:lpstr>新細明體</vt:lpstr>
      <vt:lpstr>標楷體</vt:lpstr>
      <vt:lpstr>Arial</vt:lpstr>
      <vt:lpstr>Calibri</vt:lpstr>
      <vt:lpstr>Calibri Light</vt:lpstr>
      <vt:lpstr>Cambria Math</vt:lpstr>
      <vt:lpstr>Rockwell</vt:lpstr>
      <vt:lpstr>Office 佈景主題</vt:lpstr>
      <vt:lpstr>PowerPoint 簡報</vt:lpstr>
      <vt:lpstr>Pairs Trading - Introduction</vt:lpstr>
      <vt:lpstr>Pairs Trading - Introduction</vt:lpstr>
      <vt:lpstr>Pairs Trading - Introduction</vt:lpstr>
      <vt:lpstr>Deep Reinforcement Learning - Introduction</vt:lpstr>
      <vt:lpstr>DRL in Pairs Trading - Overview</vt:lpstr>
      <vt:lpstr>DRL in Pairs Trading - Literature Review</vt:lpstr>
      <vt:lpstr>Transfer Learning</vt:lpstr>
      <vt:lpstr>Transfer Learning in Pairs Trading - Overview</vt:lpstr>
      <vt:lpstr>Experiment Result</vt:lpstr>
      <vt:lpstr>Experiment Result</vt:lpstr>
      <vt:lpstr>Experiment 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張維哲</dc:creator>
  <cp:lastModifiedBy>張維哲</cp:lastModifiedBy>
  <cp:revision>60</cp:revision>
  <dcterms:created xsi:type="dcterms:W3CDTF">2022-01-17T07:55:28Z</dcterms:created>
  <dcterms:modified xsi:type="dcterms:W3CDTF">2022-01-18T11:25:00Z</dcterms:modified>
</cp:coreProperties>
</file>