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0" r:id="rId7"/>
    <p:sldId id="265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263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913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0044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397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8218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7451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517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7360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3544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07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950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33FFF-9C82-49F5-A184-859F45AE95DC}" type="datetimeFigureOut">
              <a:rPr lang="zh-TW" altLang="en-US" smtClean="0"/>
              <a:t>2017/11/27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E5AB5-95CE-4B79-94CA-BE113674D8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4361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png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Lee-Carter Model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8227614" y="5268330"/>
            <a:ext cx="28007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交大財金所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	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張宇豐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9959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dirty="0" smtClean="0">
                <a:latin typeface="+mn-lt"/>
              </a:rPr>
              <a:t>Lee and Carter </a:t>
            </a:r>
            <a:r>
              <a:rPr lang="en-US" altLang="zh-TW" sz="4000" dirty="0" smtClean="0"/>
              <a:t>(1992)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提出預測美國未來死亡率</a:t>
            </a:r>
            <a:endParaRPr kumimoji="1" lang="zh-TW" altLang="en-US" sz="40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343282"/>
              </p:ext>
            </p:extLst>
          </p:nvPr>
        </p:nvGraphicFramePr>
        <p:xfrm>
          <a:off x="3841750" y="1690688"/>
          <a:ext cx="4508500" cy="684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方程式" r:id="rId3" imgW="1422400" imgH="215900" progId="Equation.3">
                  <p:embed/>
                </p:oleObj>
              </mc:Choice>
              <mc:Fallback>
                <p:oleObj name="方程式" r:id="rId3" imgW="1422400" imgH="215900" progId="Equation.3">
                  <p:embed/>
                  <p:pic>
                    <p:nvPicPr>
                      <p:cNvPr id="4" name="內容版面配置區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41750" y="1690688"/>
                        <a:ext cx="4508500" cy="684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物件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1531943"/>
              </p:ext>
            </p:extLst>
          </p:nvPr>
        </p:nvGraphicFramePr>
        <p:xfrm>
          <a:off x="1646238" y="2705101"/>
          <a:ext cx="8899525" cy="273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方程式" r:id="rId5" imgW="3720960" imgH="1143000" progId="Equation.3">
                  <p:embed/>
                </p:oleObj>
              </mc:Choice>
              <mc:Fallback>
                <p:oleObj name="方程式" r:id="rId5" imgW="3720960" imgH="1143000" progId="Equation.3">
                  <p:embed/>
                  <p:pic>
                    <p:nvPicPr>
                      <p:cNvPr id="3" name="物件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46238" y="2705101"/>
                        <a:ext cx="8899525" cy="2733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03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模型配適方法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SVD(Singular Value Decomposition)</a:t>
            </a: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SVD</a:t>
            </a:r>
            <a:r>
              <a:rPr lang="zh-TW" altLang="en-US" dirty="0" smtClean="0"/>
              <a:t>近似法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0670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SVD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Minimize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altLang="zh-TW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𝑙𝑛</m:t>
                                </m:r>
                                <m:d>
                                  <m:d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e>
                                      <m:sub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</a:rPr>
                                          <m:t>𝑥𝑡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b="0" i="1" smtClean="0">
                                        <a:latin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TW" altLang="en-US" b="0" i="1" smtClean="0">
                                        <a:latin typeface="Cambria Math" panose="02040503050406030204" pitchFamily="18" charset="0"/>
                                      </a:rPr>
                                      <m:t>𝛽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altLang="zh-TW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nary>
                  </m:oMath>
                </a14:m>
                <a:endParaRPr lang="en-US" altLang="zh-TW" dirty="0" smtClean="0"/>
              </a:p>
              <a:p>
                <a:r>
                  <a:rPr lang="zh-TW" altLang="en-US" dirty="0" smtClean="0"/>
                  <a:t>先求出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:endParaRPr lang="en-US" altLang="zh-TW" dirty="0"/>
              </a:p>
              <a:p>
                <a:endParaRPr lang="en-US" altLang="zh-TW" dirty="0" smtClean="0"/>
              </a:p>
              <a:p>
                <a:r>
                  <a:rPr lang="zh-TW" altLang="en-US" dirty="0" smtClean="0"/>
                  <a:t>利用</a:t>
                </a:r>
                <a:r>
                  <a:rPr lang="en-US" altLang="zh-TW" dirty="0" smtClean="0"/>
                  <a:t>SVD</a:t>
                </a:r>
                <a:r>
                  <a:rPr lang="zh-TW" altLang="en-US" dirty="0" smtClean="0"/>
                  <a:t>求解 </a:t>
                </a:r>
                <a:r>
                  <a:rPr lang="en-US" altLang="zh-TW" dirty="0" smtClean="0"/>
                  <a:t>(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𝑥𝑡</m:t>
                            </m:r>
                          </m:sub>
                        </m:sSub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altLang="zh-TW" dirty="0" smtClean="0"/>
                  <a:t>)</a:t>
                </a:r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=</a:t>
                </a:r>
                <a:r>
                  <a:rPr lang="zh-TW" alt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∑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</m:oMath>
                </a14:m>
                <a:r>
                  <a:rPr lang="zh-TW" altLang="en-US" dirty="0" smtClean="0">
                    <a:latin typeface="PMingLiU" panose="02020500000000000000" pitchFamily="18" charset="-120"/>
                    <a:ea typeface="PMingLiU" panose="02020500000000000000" pitchFamily="18" charset="-120"/>
                  </a:rPr>
                  <a:t>，得到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zh-TW" altLang="en-US" b="0" i="1" smtClean="0">
                            <a:latin typeface="Cambria Math" panose="02040503050406030204" pitchFamily="18" charset="0"/>
                          </a:rPr>
                          <m:t>、</m:t>
                        </m:r>
                      </m:sub>
                    </m:sSub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:pPr lvl="1"/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313971"/>
              </p:ext>
            </p:extLst>
          </p:nvPr>
        </p:nvGraphicFramePr>
        <p:xfrm>
          <a:off x="2319516" y="2814510"/>
          <a:ext cx="4314964" cy="1050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方程式" r:id="rId4" imgW="1930320" imgH="469800" progId="Equation.3">
                  <p:embed/>
                </p:oleObj>
              </mc:Choice>
              <mc:Fallback>
                <p:oleObj name="方程式" r:id="rId4" imgW="193032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19516" y="2814510"/>
                        <a:ext cx="4314964" cy="10503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4237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Singular Value Decomposition</a:t>
            </a:r>
            <a:endParaRPr kumimoji="1"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277989"/>
              </p:ext>
            </p:extLst>
          </p:nvPr>
        </p:nvGraphicFramePr>
        <p:xfrm>
          <a:off x="2362051" y="1690688"/>
          <a:ext cx="7467897" cy="4184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方程式" r:id="rId3" imgW="1993900" imgH="1117600" progId="Equation.3">
                  <p:embed/>
                </p:oleObj>
              </mc:Choice>
              <mc:Fallback>
                <p:oleObj name="方程式" r:id="rId3" imgW="1993900" imgH="1117600" progId="Equation.3">
                  <p:embed/>
                  <p:pic>
                    <p:nvPicPr>
                      <p:cNvPr id="4" name="內容版面配置區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62051" y="1690688"/>
                        <a:ext cx="7467897" cy="41841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4210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SVD</a:t>
            </a:r>
            <a:r>
              <a:rPr kumimoji="1"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近似法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9979491"/>
              </p:ext>
            </p:extLst>
          </p:nvPr>
        </p:nvGraphicFramePr>
        <p:xfrm>
          <a:off x="2590800" y="1690688"/>
          <a:ext cx="7010400" cy="3179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方程式" r:id="rId3" imgW="3276600" imgH="1485900" progId="Equation.3">
                  <p:embed/>
                </p:oleObj>
              </mc:Choice>
              <mc:Fallback>
                <p:oleObj name="方程式" r:id="rId3" imgW="3276600" imgH="1485900" progId="Equation.3">
                  <p:embed/>
                  <p:pic>
                    <p:nvPicPr>
                      <p:cNvPr id="4" name="內容版面配置區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90800" y="1690688"/>
                        <a:ext cx="7010400" cy="3179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/>
              <p:cNvSpPr txBox="1"/>
              <p:nvPr/>
            </p:nvSpPr>
            <p:spPr>
              <a:xfrm>
                <a:off x="2590800" y="5179723"/>
                <a:ext cx="6412992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其中，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zh-TW" altLang="en-US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為各年齡組的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𝑥𝑡</m:t>
                            </m:r>
                          </m:sub>
                        </m:sSub>
                      </m:e>
                    </m:d>
                  </m:oMath>
                </a14:m>
                <a:r>
                  <a:rPr lang="zh-TW" altLang="en-US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在各年度的平均</a:t>
                </a:r>
                <a:endParaRPr lang="en-US" altLang="zh-TW" sz="2000" dirty="0" smtClean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r>
                  <a:rPr lang="zh-TW" altLang="en-US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</a:t>
                </a:r>
                <a14:m>
                  <m:oMath xmlns:m="http://schemas.openxmlformats.org/officeDocument/2006/math">
                    <m:r>
                      <a:rPr lang="zh-TW" altLang="en-US" sz="20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0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0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0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0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0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000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zh-TW" altLang="en-US" sz="2000" i="1">
                        <a:latin typeface="Cambria Math" panose="02040503050406030204" pitchFamily="18" charset="0"/>
                      </a:rPr>
                      <m:t>為</m:t>
                    </m:r>
                  </m:oMath>
                </a14:m>
                <a:r>
                  <a:rPr lang="zh-TW" altLang="en-US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每年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𝑥𝑡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-</a:t>
                </a:r>
                <a:r>
                  <a:rPr lang="zh-TW" altLang="en-US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zh-TW" altLang="en-US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在各年齡組的總和</a:t>
                </a:r>
                <a:endParaRPr lang="en-US" altLang="zh-TW" sz="2000" dirty="0" smtClean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zh-TW" altLang="en-US" sz="2000" b="0" i="1" smtClean="0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zh-TW" altLang="en-US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為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𝑥𝑡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-</a:t>
                </a:r>
                <a:r>
                  <a:rPr lang="zh-TW" altLang="en-US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zh-TW" altLang="en-US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對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en-US" sz="2000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配適無截距迴歸式之斜率</a:t>
                </a:r>
                <a:endPara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mc:Choice>
        <mc:Fallback xmlns="">
          <p:sp>
            <p:nvSpPr>
              <p:cNvPr id="5" name="文字方塊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5179723"/>
                <a:ext cx="6412992" cy="1015663"/>
              </a:xfrm>
              <a:prstGeom prst="rect">
                <a:avLst/>
              </a:prstGeom>
              <a:blipFill>
                <a:blip r:embed="rId5"/>
                <a:stretch>
                  <a:fillRect l="-951" t="-3614" b="-102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文字方塊 2"/>
          <p:cNvSpPr txBox="1"/>
          <p:nvPr/>
        </p:nvSpPr>
        <p:spPr>
          <a:xfrm>
            <a:off x="6858000" y="1711072"/>
            <a:ext cx="3102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→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為使表示式唯一。</a:t>
            </a:r>
            <a:endParaRPr lang="zh-TW" altLang="en-US" sz="20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1168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加入限制式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原模型 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𝑥𝑡</m:t>
                            </m:r>
                          </m:sub>
                        </m:sSub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𝑥𝑡</m:t>
                        </m:r>
                      </m:sub>
                    </m:sSub>
                  </m:oMath>
                </a14:m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會有參數不唯一問題。</a:t>
                </a:r>
                <a:endPara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endPara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457200" lvl="1" indent="0">
                  <a:buNone/>
                </a:pP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例</a:t>
                </a:r>
                <a:r>
                  <a:rPr lang="en-US" altLang="zh-TW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.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𝑥𝑡</m:t>
                            </m:r>
                          </m:sub>
                        </m:sSub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𝑥𝑡</m:t>
                        </m:r>
                      </m:sub>
                    </m:sSub>
                  </m:oMath>
                </a14:m>
                <a:endPara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457200" lvl="1" indent="0">
                  <a:buNone/>
                </a:pPr>
                <a:r>
                  <a:rPr lang="en-US" altLang="zh-TW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	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</a:t>
                </a:r>
                <a:endPara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457200" lvl="1" indent="0">
                  <a:buNone/>
                </a:pPr>
                <a:r>
                  <a:rPr lang="en-US" altLang="zh-TW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	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其中：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𝑏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，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i="1">
                                <a:latin typeface="Cambria Math" panose="020405030504060302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，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𝑎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endParaRPr lang="en-US" altLang="zh-TW" dirty="0" smtClean="0"/>
              </a:p>
              <a:p>
                <a:pPr marL="457200" lvl="1" indent="0">
                  <a:buNone/>
                </a:pPr>
                <a:endParaRPr lang="en-US" altLang="zh-TW" dirty="0"/>
              </a:p>
              <a:p>
                <a:pPr marL="457200" lvl="1" indent="0">
                  <a:buNone/>
                </a:pPr>
                <a:r>
                  <a:rPr lang="en-US" altLang="zh-TW" dirty="0" smtClean="0"/>
                  <a:t>	</a:t>
                </a:r>
                <a:r>
                  <a:rPr lang="zh-TW" altLang="en-US" dirty="0" smtClean="0"/>
                  <a:t> </a:t>
                </a: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原解</a:t>
                </a:r>
                <a:r>
                  <a:rPr lang="en-US" altLang="zh-TW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altLang="zh-TW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</a:t>
                </a:r>
                <a:r>
                  <a:rPr lang="en-US" altLang="zh-TW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透過上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述</a:t>
                </a: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式子得到另一解</a:t>
                </a:r>
                <a:r>
                  <a:rPr lang="en-US" altLang="zh-TW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</m:oMath>
                </a14:m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</a:t>
                </a:r>
                <a:r>
                  <a:rPr lang="en-US" altLang="zh-TW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</m:oMath>
                </a14:m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 </a:t>
                </a:r>
                <a:r>
                  <a:rPr lang="en-US" altLang="zh-TW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</m:oMath>
                </a14:m>
                <a:r>
                  <a:rPr lang="en-US" altLang="zh-TW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。</a:t>
                </a:r>
                <a:endPara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457200" lvl="1" indent="0">
                  <a:buNone/>
                </a:pPr>
                <a:endParaRPr lang="zh-TW" altLang="en-US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3353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時間序列模型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假設：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zh-TW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l-GR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endParaRPr lang="en-US" altLang="zh-TW" dirty="0" smtClean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lvl="1"/>
                <a:endParaRPr lang="en-US" altLang="zh-TW" dirty="0" smtClean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457200" lvl="1" indent="0">
                  <a:buNone/>
                </a:pP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其中：</a:t>
                </a:r>
                <a:r>
                  <a:rPr lang="en-US" altLang="zh-TW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C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為常數，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為誤差</a:t>
                </a: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項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。</a:t>
                </a:r>
                <a:endParaRPr lang="en-US" altLang="zh-TW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marL="0" indent="0">
                  <a:buNone/>
                </a:pPr>
                <a:endParaRPr lang="en-US" altLang="zh-TW" dirty="0" smtClean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κ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為一階自我回歸模型</a:t>
                </a:r>
                <a:endParaRPr lang="en-US" altLang="zh-TW" dirty="0" smtClean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endParaRPr lang="en-US" altLang="zh-TW" dirty="0"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457200" lvl="1" indent="0">
                  <a:buNone/>
                </a:pP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將過去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的歷史資料</a:t>
                </a: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當作解釋變數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，</a:t>
                </a: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且只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納入前一期的資料當作解釋</a:t>
                </a:r>
                <a:r>
                  <a:rPr lang="zh-TW" altLang="en-US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變數</a:t>
                </a:r>
                <a:r>
                  <a:rPr lang="zh-TW" altLang="en-US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。</a:t>
                </a:r>
                <a:endParaRPr lang="en-US" altLang="zh-TW" dirty="0" smtClean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 lvl="1"/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2990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56</Words>
  <Application>Microsoft Office PowerPoint</Application>
  <PresentationFormat>寬螢幕</PresentationFormat>
  <Paragraphs>35</Paragraphs>
  <Slides>8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9" baseType="lpstr">
      <vt:lpstr>微軟正黑體</vt:lpstr>
      <vt:lpstr>新細明體</vt:lpstr>
      <vt:lpstr>新細明體</vt:lpstr>
      <vt:lpstr>標楷體</vt:lpstr>
      <vt:lpstr>Arial</vt:lpstr>
      <vt:lpstr>Calibri</vt:lpstr>
      <vt:lpstr>Calibri Light</vt:lpstr>
      <vt:lpstr>Cambria Math</vt:lpstr>
      <vt:lpstr>Times New Roman</vt:lpstr>
      <vt:lpstr>Office 佈景主題</vt:lpstr>
      <vt:lpstr>方程式</vt:lpstr>
      <vt:lpstr>Lee-Carter Model</vt:lpstr>
      <vt:lpstr>Lee and Carter (1992)提出預測美國未來死亡率</vt:lpstr>
      <vt:lpstr>模型配適方法</vt:lpstr>
      <vt:lpstr>SVD</vt:lpstr>
      <vt:lpstr>Singular Value Decomposition</vt:lpstr>
      <vt:lpstr>SVD近似法</vt:lpstr>
      <vt:lpstr>加入限制式</vt:lpstr>
      <vt:lpstr>時間序列模型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Lee-Carter Model</dc:title>
  <dc:creator>Feng</dc:creator>
  <cp:lastModifiedBy>Feng</cp:lastModifiedBy>
  <cp:revision>17</cp:revision>
  <dcterms:created xsi:type="dcterms:W3CDTF">2017-11-07T07:35:21Z</dcterms:created>
  <dcterms:modified xsi:type="dcterms:W3CDTF">2017-11-27T05:53:41Z</dcterms:modified>
</cp:coreProperties>
</file>