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/>
    <p:restoredTop sz="94586"/>
  </p:normalViewPr>
  <p:slideViewPr>
    <p:cSldViewPr snapToGrid="0" snapToObjects="1">
      <p:cViewPr varScale="1">
        <p:scale>
          <a:sx n="102" d="100"/>
          <a:sy n="102" d="100"/>
        </p:scale>
        <p:origin x="11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15847-F9AC-5D49-80A2-7A40E2AABF2A}" type="datetimeFigureOut">
              <a:rPr kumimoji="1" lang="zh-CN" altLang="en-US" smtClean="0"/>
              <a:t>2017/6/28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5EF93-2766-164D-B40D-2EAADEECB6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15847-F9AC-5D49-80A2-7A40E2AABF2A}" type="datetimeFigureOut">
              <a:rPr kumimoji="1" lang="zh-CN" altLang="en-US" smtClean="0"/>
              <a:t>2017/6/28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5EF93-2766-164D-B40D-2EAADEECB6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15847-F9AC-5D49-80A2-7A40E2AABF2A}" type="datetimeFigureOut">
              <a:rPr kumimoji="1" lang="zh-CN" altLang="en-US" smtClean="0"/>
              <a:t>2017/6/28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5EF93-2766-164D-B40D-2EAADEECB6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15847-F9AC-5D49-80A2-7A40E2AABF2A}" type="datetimeFigureOut">
              <a:rPr kumimoji="1" lang="zh-CN" altLang="en-US" smtClean="0"/>
              <a:t>2017/6/28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5EF93-2766-164D-B40D-2EAADEECB6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15847-F9AC-5D49-80A2-7A40E2AABF2A}" type="datetimeFigureOut">
              <a:rPr kumimoji="1" lang="zh-CN" altLang="en-US" smtClean="0"/>
              <a:t>2017/6/28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5EF93-2766-164D-B40D-2EAADEECB6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15847-F9AC-5D49-80A2-7A40E2AABF2A}" type="datetimeFigureOut">
              <a:rPr kumimoji="1" lang="zh-CN" altLang="en-US" smtClean="0"/>
              <a:t>2017/6/28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5EF93-2766-164D-B40D-2EAADEECB6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15847-F9AC-5D49-80A2-7A40E2AABF2A}" type="datetimeFigureOut">
              <a:rPr kumimoji="1" lang="zh-CN" altLang="en-US" smtClean="0"/>
              <a:t>2017/6/28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5EF93-2766-164D-B40D-2EAADEECB6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15847-F9AC-5D49-80A2-7A40E2AABF2A}" type="datetimeFigureOut">
              <a:rPr kumimoji="1" lang="zh-CN" altLang="en-US" smtClean="0"/>
              <a:t>2017/6/28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5EF93-2766-164D-B40D-2EAADEECB6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15847-F9AC-5D49-80A2-7A40E2AABF2A}" type="datetimeFigureOut">
              <a:rPr kumimoji="1" lang="zh-CN" altLang="en-US" smtClean="0"/>
              <a:t>2017/6/28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5EF93-2766-164D-B40D-2EAADEECB6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15847-F9AC-5D49-80A2-7A40E2AABF2A}" type="datetimeFigureOut">
              <a:rPr kumimoji="1" lang="zh-CN" altLang="en-US" smtClean="0"/>
              <a:t>2017/6/28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5EF93-2766-164D-B40D-2EAADEECB6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15847-F9AC-5D49-80A2-7A40E2AABF2A}" type="datetimeFigureOut">
              <a:rPr kumimoji="1" lang="zh-CN" altLang="en-US" smtClean="0"/>
              <a:t>2017/6/28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5EF93-2766-164D-B40D-2EAADEECB6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15847-F9AC-5D49-80A2-7A40E2AABF2A}" type="datetimeFigureOut">
              <a:rPr kumimoji="1" lang="zh-CN" altLang="en-US" smtClean="0"/>
              <a:t>2017/6/28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5EF93-2766-164D-B40D-2EAADEECB6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54296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42375" y="658420"/>
            <a:ext cx="7637745" cy="4827980"/>
          </a:xfrm>
        </p:spPr>
        <p:txBody>
          <a:bodyPr>
            <a:normAutofit/>
          </a:bodyPr>
          <a:lstStyle/>
          <a:p>
            <a:r>
              <a:rPr kumimoji="1" lang="en-US" altLang="zh-CN" sz="4000" b="1" dirty="0" smtClean="0"/>
              <a:t>Credit Risk Models</a:t>
            </a:r>
            <a:r>
              <a:rPr kumimoji="1" lang="zh-CN" altLang="en-US" sz="4000" b="1" dirty="0" smtClean="0"/>
              <a:t> </a:t>
            </a:r>
            <a:r>
              <a:rPr kumimoji="1" lang="en-US" altLang="zh-CN" sz="4000" b="1" dirty="0" smtClean="0"/>
              <a:t>IV</a:t>
            </a:r>
            <a:r>
              <a:rPr kumimoji="1" lang="zh-CN" altLang="en-US" sz="4000" b="1" dirty="0" smtClean="0"/>
              <a:t>：</a:t>
            </a:r>
            <a:endParaRPr kumimoji="1" lang="en-US" altLang="zh-CN" sz="4000" b="1" dirty="0" smtClean="0"/>
          </a:p>
          <a:p>
            <a:r>
              <a:rPr kumimoji="1" lang="en-US" altLang="zh-CN" sz="4000" b="1" dirty="0" smtClean="0"/>
              <a:t>Understanding and pricing CDOs</a:t>
            </a:r>
          </a:p>
          <a:p>
            <a:endParaRPr kumimoji="1" lang="en-US" altLang="zh-CN" sz="4000" dirty="0" smtClean="0"/>
          </a:p>
          <a:p>
            <a:r>
              <a:rPr kumimoji="1" lang="en-US" altLang="zh-CN" sz="4000" dirty="0" smtClean="0"/>
              <a:t>Abel </a:t>
            </a:r>
            <a:r>
              <a:rPr kumimoji="1" lang="en-US" altLang="zh-CN" sz="4000" dirty="0" err="1" smtClean="0"/>
              <a:t>Elizalde</a:t>
            </a:r>
            <a:endParaRPr kumimoji="1" lang="en-US" altLang="zh-CN" sz="4000" dirty="0" smtClean="0"/>
          </a:p>
          <a:p>
            <a:r>
              <a:rPr kumimoji="1" lang="en-US" altLang="zh-CN" sz="4000" dirty="0" smtClean="0"/>
              <a:t>CEMFI and UPNA</a:t>
            </a:r>
          </a:p>
          <a:p>
            <a:endParaRPr kumimoji="1" lang="en-US" altLang="zh-CN" sz="4000" b="1" dirty="0" smtClean="0"/>
          </a:p>
          <a:p>
            <a:r>
              <a:rPr kumimoji="1" lang="en-US" altLang="zh-CN" sz="4000" b="1" dirty="0" smtClean="0"/>
              <a:t>Presented by: </a:t>
            </a:r>
            <a:r>
              <a:rPr kumimoji="1" lang="en-US" altLang="zh-CN" sz="4000" b="1" dirty="0" err="1" smtClean="0"/>
              <a:t>Zhihaolyu</a:t>
            </a:r>
            <a:endParaRPr kumimoji="1"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98021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413358" y="1114816"/>
                <a:ext cx="8642959" cy="4546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zh-CN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Γ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𝑗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,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𝑡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kumimoji="1" lang="en-US" altLang="zh-CN" sz="24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𝐾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𝐾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kumimoji="1" lang="en-US" altLang="zh-CN" sz="2400" b="0" i="1" smtClean="0">
                        <a:latin typeface="Cambria Math" charset="0"/>
                      </a:rPr>
                      <m:t>𝑀</m:t>
                    </m:r>
                    <m:r>
                      <a:rPr kumimoji="1" lang="en-US" altLang="zh-CN" sz="2400" b="0" i="1" smtClean="0">
                        <a:latin typeface="Cambria Math" charset="0"/>
                      </a:rPr>
                      <m:t>−</m:t>
                    </m:r>
                    <m:sSub>
                      <m:sSubPr>
                        <m:ctrlPr>
                          <a:rPr kumimoji="1" lang="en-US" altLang="zh-CN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𝑍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𝑗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,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en-US" altLang="zh-CN" sz="2400" dirty="0" smtClean="0"/>
                  <a:t>M 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1" lang="mr-IN" altLang="zh-CN" sz="2400" i="1" smtClean="0">
                            <a:latin typeface="Cambria Math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1" lang="mr-IN" altLang="zh-CN" sz="2400" i="1" smtClean="0">
                                <a:latin typeface="Cambria Math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zh-CN" sz="24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2400" b="0" i="1" smtClean="0">
                                        <a:latin typeface="Cambria Math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kumimoji="1" lang="en-US" altLang="zh-CN" sz="2400" b="0" i="1" smtClean="0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sz="2400" b="0" i="1" smtClean="0">
                                            <a:latin typeface="Cambria Math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sz="2400" b="0" i="1" smtClean="0">
                                            <a:latin typeface="Cambria Math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1" lang="en-US" altLang="zh-CN" sz="24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2400" b="0" i="1" smtClean="0">
                                        <a:latin typeface="Cambria Math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kumimoji="1" lang="en-US" altLang="zh-CN" sz="2400" b="0" i="1" smtClean="0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sz="2400" b="0" i="1" smtClean="0">
                                            <a:latin typeface="Cambria Math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sz="2400" b="0" i="1" smtClean="0">
                                            <a:latin typeface="Cambria Math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𝑀</m:t>
                            </m:r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, </m:t>
                            </m:r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𝑖𝑓</m:t>
                            </m:r>
                            <m:sSub>
                              <m:sSubPr>
                                <m:ctrlP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  <m:t> </m:t>
                                </m:r>
                                <m: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  <m:t>𝐾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kumimoji="1" lang="en-US" altLang="zh-CN" sz="24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2400" b="0" i="1" smtClean="0">
                                        <a:latin typeface="Cambria Math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kumimoji="1" lang="en-US" altLang="zh-CN" sz="2400" b="0" i="1" smtClean="0">
                                        <a:latin typeface="Cambria Math" charset="0"/>
                                      </a:rPr>
                                      <m:t>𝑗</m:t>
                                    </m:r>
                                  </m:sub>
                                </m:sSub>
                              </m:sub>
                            </m:sSub>
                          </m:e>
                          <m:e>
                            <m:d>
                              <m:dPr>
                                <m:ctrlP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zh-CN" sz="24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2400" b="0" i="1" smtClean="0">
                                        <a:latin typeface="Cambria Math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kumimoji="1" lang="en-US" altLang="zh-CN" sz="2400" b="0" i="1" smtClean="0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sz="2400" b="0" i="1" smtClean="0">
                                            <a:latin typeface="Cambria Math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sz="2400" b="0" i="1" smtClean="0">
                                            <a:latin typeface="Cambria Math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1" lang="en-US" altLang="zh-CN" sz="24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2400" b="0" i="1" smtClean="0">
                                        <a:latin typeface="Cambria Math" charset="0"/>
                                      </a:rPr>
                                      <m:t> </m:t>
                                    </m:r>
                                    <m:r>
                                      <a:rPr kumimoji="1" lang="en-US" altLang="zh-CN" sz="2400" b="0" i="1" smtClean="0">
                                        <a:latin typeface="Cambria Math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kumimoji="1" lang="en-US" altLang="zh-CN" sz="2400" b="0" i="1" smtClean="0">
                                        <a:latin typeface="Cambria Math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𝑀</m:t>
                            </m:r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, </m:t>
                            </m:r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𝑖𝑓</m:t>
                            </m:r>
                            <m:sSub>
                              <m:sSubPr>
                                <m:ctrlP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  <m:t>𝐾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kumimoji="1" lang="en-US" altLang="zh-CN" sz="24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2400" b="0" i="1" smtClean="0">
                                        <a:latin typeface="Cambria Math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kumimoji="1" lang="en-US" altLang="zh-CN" sz="2400" b="0" i="1" smtClean="0">
                                        <a:latin typeface="Cambria Math" charset="0"/>
                                      </a:rPr>
                                      <m:t>𝑗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kumimoji="1" lang="en-US" altLang="zh-CN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  <m:t> </m:t>
                                </m:r>
                                <m: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1" lang="en-US" altLang="zh-CN" sz="24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  <m:t>𝐾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kumimoji="1" lang="en-US" altLang="zh-CN" sz="24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2400" b="0" i="1" smtClean="0">
                                        <a:latin typeface="Cambria Math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kumimoji="1" lang="en-US" altLang="zh-CN" sz="2400" b="0" i="1" smtClean="0">
                                        <a:latin typeface="Cambria Math" charset="0"/>
                                      </a:rPr>
                                      <m:t>𝑗</m:t>
                                    </m:r>
                                  </m:sub>
                                </m:sSub>
                              </m:sub>
                            </m:sSub>
                          </m:e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0, </m:t>
                            </m:r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𝑖𝑓</m:t>
                            </m:r>
                            <m:sSub>
                              <m:sSubPr>
                                <m:ctrlP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  <m:t> </m:t>
                                </m:r>
                                <m: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&gt;</m:t>
                            </m:r>
                            <m:sSub>
                              <m:sSubPr>
                                <m:ctrlP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  <m:t>𝐾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kumimoji="1" lang="en-US" altLang="zh-CN" sz="24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2400" b="0" i="1" smtClean="0">
                                        <a:latin typeface="Cambria Math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kumimoji="1" lang="en-US" altLang="zh-CN" sz="2400" b="0" i="1" smtClean="0">
                                        <a:latin typeface="Cambria Math" charset="0"/>
                                      </a:rPr>
                                      <m:t>𝑗</m:t>
                                    </m:r>
                                  </m:sub>
                                </m:sSub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kumimoji="1" lang="en-US" altLang="zh-CN" sz="2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zh-CN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Γ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𝑗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,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en-US" altLang="zh-CN" sz="2400" dirty="0" smtClean="0"/>
                  <a:t> </a:t>
                </a:r>
                <a:r>
                  <a:rPr kumimoji="1" lang="en-US" altLang="zh-CN" sz="2400" i="1" dirty="0">
                    <a:latin typeface="Cambria Math" charset="0"/>
                  </a:rPr>
                  <a:t>is the outstanding notional of tranche j at time </a:t>
                </a:r>
                <a:r>
                  <a:rPr kumimoji="1" lang="en-US" altLang="zh-CN" sz="2400" i="1" dirty="0" smtClean="0">
                    <a:latin typeface="Cambria Math" charset="0"/>
                  </a:rPr>
                  <a:t>t</a:t>
                </a:r>
              </a:p>
              <a:p>
                <a:endParaRPr kumimoji="1" lang="en-US" altLang="zh-CN" sz="2400" i="1" dirty="0">
                  <a:latin typeface="Cambria Math" charset="0"/>
                </a:endParaRPr>
              </a:p>
              <a:p>
                <a:r>
                  <a:rPr kumimoji="1" lang="en-US" altLang="zh-CN" sz="2400" i="1" dirty="0" smtClean="0">
                    <a:latin typeface="Cambria Math" charset="0"/>
                  </a:rPr>
                  <a:t>At time t , holders of tranche j receives an amount 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𝑗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𝜂</m:t>
                      </m:r>
                      <m:sSub>
                        <m:sSubPr>
                          <m:ctrlPr>
                            <a:rPr kumimoji="1" lang="en-US" altLang="zh-CN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l-GR" altLang="zh-CN" sz="24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Γ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𝑗</m:t>
                          </m:r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charset="0"/>
                        </a:rPr>
                        <m:t>   </m:t>
                      </m:r>
                    </m:oMath>
                  </m:oMathPara>
                </a14:m>
                <a:endParaRPr kumimoji="1" lang="en-US" altLang="zh-CN" sz="2400" b="0" i="1" dirty="0" smtClean="0">
                  <a:latin typeface="Cambria Math" charset="0"/>
                </a:endParaRPr>
              </a:p>
              <a:p>
                <a:r>
                  <a:rPr kumimoji="1" lang="en-US" altLang="zh-CN" sz="2400" i="1" dirty="0" smtClean="0">
                    <a:latin typeface="Cambria Math" charset="0"/>
                  </a:rPr>
                  <a:t>At time t , holders of tranche j pays an amount :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24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4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𝑍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𝑗</m:t>
                            </m:r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𝑡</m:t>
                            </m:r>
                          </m:sub>
                        </m:s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zh-CN" sz="24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𝑍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𝑗</m:t>
                            </m:r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𝑡</m:t>
                            </m:r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−</m:t>
                            </m:r>
                            <m:r>
                              <a:rPr kumimoji="1" lang="en-US" altLang="zh-CN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𝜂</m:t>
                            </m:r>
                          </m:sub>
                        </m:sSub>
                      </m:e>
                    </m:d>
                    <m:r>
                      <a:rPr kumimoji="1" lang="en-US" altLang="zh-CN" sz="2400" b="0" i="1" smtClean="0">
                        <a:latin typeface="Cambria Math" charset="0"/>
                      </a:rPr>
                      <m:t>𝑀</m:t>
                    </m:r>
                    <m:r>
                      <a:rPr kumimoji="1" lang="en-US" altLang="zh-CN" sz="2400" b="0" i="1" smtClean="0">
                        <a:latin typeface="Cambria Math" charset="0"/>
                      </a:rPr>
                      <m:t>  </m:t>
                    </m:r>
                    <m:r>
                      <a:rPr kumimoji="1" lang="en-US" altLang="zh-CN" sz="2400" b="0" i="1" smtClean="0">
                        <a:latin typeface="Cambria Math" charset="0"/>
                      </a:rPr>
                      <m:t>𝑓𝑜𝑟</m:t>
                    </m:r>
                    <m:r>
                      <a:rPr kumimoji="1" lang="en-US" altLang="zh-CN" sz="2400" b="0" i="1" smtClean="0">
                        <a:latin typeface="Cambria Math" charset="0"/>
                      </a:rPr>
                      <m:t> </m:t>
                    </m:r>
                    <m:r>
                      <a:rPr kumimoji="1" lang="en-US" altLang="zh-CN" sz="2400" b="0" i="1" smtClean="0">
                        <a:latin typeface="Cambria Math" charset="0"/>
                      </a:rPr>
                      <m:t>𝑡</m:t>
                    </m:r>
                    <m:r>
                      <a:rPr kumimoji="1" lang="en-US" altLang="zh-CN" sz="2400" b="0" i="1" smtClean="0">
                        <a:latin typeface="Cambria Math" charset="0"/>
                      </a:rPr>
                      <m:t>=</m:t>
                    </m:r>
                    <m:r>
                      <a:rPr kumimoji="1"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𝜂</m:t>
                    </m:r>
                  </m:oMath>
                </a14:m>
                <a:r>
                  <a:rPr kumimoji="1" lang="en-US" altLang="zh-CN" sz="2400" i="1" dirty="0" smtClean="0">
                    <a:latin typeface="Cambria Math" charset="0"/>
                  </a:rPr>
                  <a:t>,</a:t>
                </a:r>
                <a:r>
                  <a:rPr kumimoji="1" lang="en-US" altLang="zh-CN" sz="2400" b="0" dirty="0" smtClean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2</m:t>
                    </m:r>
                    <m:r>
                      <a:rPr kumimoji="1"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𝜂</m:t>
                    </m:r>
                    <m:r>
                      <a:rPr kumimoji="1"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,3</m:t>
                    </m:r>
                    <m:r>
                      <a:rPr kumimoji="1"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𝜂</m:t>
                    </m:r>
                    <m:r>
                      <a:rPr kumimoji="1"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…,</m:t>
                    </m:r>
                    <m:r>
                      <a:rPr kumimoji="1"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𝑇</m:t>
                    </m:r>
                  </m:oMath>
                </a14:m>
                <a:endParaRPr kumimoji="1" lang="en-US" altLang="zh-CN" sz="2400" i="1" dirty="0" smtClean="0">
                  <a:latin typeface="Cambria Math" charset="0"/>
                </a:endParaRPr>
              </a:p>
              <a:p>
                <a:pPr algn="ctr"/>
                <a:endParaRPr kumimoji="1" lang="zh-CN" altLang="en-US" sz="2400" i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58" y="1114816"/>
                <a:ext cx="8642959" cy="4546566"/>
              </a:xfrm>
              <a:prstGeom prst="rect">
                <a:avLst/>
              </a:prstGeom>
              <a:blipFill rotWithShape="0">
                <a:blip r:embed="rId2"/>
                <a:stretch>
                  <a:fillRect l="-11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296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13360" y="951976"/>
            <a:ext cx="7690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i="1" dirty="0">
                <a:latin typeface="Cambria Math" charset="0"/>
              </a:rPr>
              <a:t>Pricing of CDOs</a:t>
            </a:r>
            <a:endParaRPr kumimoji="1" lang="zh-CN" altLang="en-US" sz="2400" i="1" dirty="0">
              <a:latin typeface="Cambria Math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3360" y="1614059"/>
            <a:ext cx="8755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 startAt="7"/>
            </a:pPr>
            <a:r>
              <a:rPr kumimoji="1" lang="en-US" altLang="zh-CN" sz="2400" i="1" dirty="0" smtClean="0">
                <a:latin typeface="Cambria Math" charset="0"/>
              </a:rPr>
              <a:t> Complete </a:t>
            </a:r>
            <a:r>
              <a:rPr kumimoji="1" lang="en-US" altLang="zh-CN" sz="2400" i="1" dirty="0">
                <a:latin typeface="Cambria Math" charset="0"/>
              </a:rPr>
              <a:t>market and absence of arbitrage </a:t>
            </a:r>
            <a:r>
              <a:rPr kumimoji="1" lang="en-US" altLang="zh-CN" sz="2400" i="1" dirty="0" smtClean="0">
                <a:latin typeface="Cambria Math" charset="0"/>
              </a:rPr>
              <a:t>opportunities</a:t>
            </a:r>
          </a:p>
          <a:p>
            <a:pPr marL="514350" indent="-514350">
              <a:buFont typeface="+mj-lt"/>
              <a:buAutoNum type="romanUcPeriod" startAt="7"/>
            </a:pPr>
            <a:r>
              <a:rPr kumimoji="1" lang="en-US" altLang="zh-CN" sz="2400" i="1" dirty="0" smtClean="0">
                <a:latin typeface="Cambria Math" charset="0"/>
              </a:rPr>
              <a:t> Independence of  the firms’ credit risk and the default-free interest rate under the risk neutral probability measure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413360" y="3014806"/>
                <a:ext cx="827970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i="1" dirty="0" smtClean="0">
                    <a:latin typeface="Cambria Math" charset="0"/>
                  </a:rPr>
                  <a:t>A CDO consists of two legs : a fixed and a floating leg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kumimoji="1" lang="en-US" altLang="zh-CN" sz="2400" i="1" dirty="0" smtClean="0">
                    <a:latin typeface="Cambria Math" charset="0"/>
                  </a:rPr>
                  <a:t>Fixed</a:t>
                </a:r>
                <a:r>
                  <a:rPr kumimoji="1" lang="zh-CN" altLang="en-US" sz="2400" i="1" dirty="0" smtClean="0">
                    <a:latin typeface="Cambria Math" charset="0"/>
                  </a:rPr>
                  <a:t> </a:t>
                </a:r>
                <a:r>
                  <a:rPr kumimoji="1" lang="en-US" altLang="zh-CN" sz="2400" i="1" dirty="0" smtClean="0">
                    <a:latin typeface="Cambria Math" charset="0"/>
                  </a:rPr>
                  <a:t>leg</a:t>
                </a:r>
                <a:r>
                  <a:rPr kumimoji="1" lang="zh-CN" altLang="en-US" sz="2400" i="1" dirty="0" smtClean="0">
                    <a:latin typeface="Cambria Math" charset="0"/>
                  </a:rPr>
                  <a:t>：</a:t>
                </a:r>
                <a:r>
                  <a:rPr kumimoji="1" lang="en-US" altLang="zh-CN" sz="2400" i="1" dirty="0" smtClean="0">
                    <a:latin typeface="Cambria Math" charset="0"/>
                  </a:rPr>
                  <a:t>payments tranche holders receive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kumimoji="1" lang="en-US" altLang="zh-CN" sz="2400" i="1" dirty="0" smtClean="0">
                    <a:latin typeface="Cambria Math" charset="0"/>
                  </a:rPr>
                  <a:t>Floating leg:  payments they pay</a:t>
                </a:r>
              </a:p>
              <a:p>
                <a:endParaRPr kumimoji="1" lang="en-US" altLang="zh-CN" sz="2400" i="1" dirty="0">
                  <a:latin typeface="Cambria Math" charset="0"/>
                </a:endParaRPr>
              </a:p>
              <a:p>
                <a:r>
                  <a:rPr kumimoji="1" lang="en-US" altLang="zh-CN" sz="2400" i="1" dirty="0" smtClean="0">
                    <a:latin typeface="Cambria Math" charset="0"/>
                  </a:rPr>
                  <a:t>Consider a CDO with payments dates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charset="0"/>
                      </a:rPr>
                      <m:t>{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charset="0"/>
                      </a:rPr>
                      <m:t>…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charset="0"/>
                      </a:rPr>
                      <m:t>}</m:t>
                    </m:r>
                  </m:oMath>
                </a14:m>
                <a:r>
                  <a:rPr kumimoji="1" lang="en-US" altLang="zh-CN" sz="2400" i="1" dirty="0" smtClean="0">
                    <a:latin typeface="Cambria Math" charset="0"/>
                  </a:rPr>
                  <a:t>, maturity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 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en-US" altLang="zh-CN" sz="2400" i="1" dirty="0" smtClean="0">
                    <a:latin typeface="Cambria Math" charset="0"/>
                  </a:rPr>
                  <a:t> </a:t>
                </a:r>
              </a:p>
              <a:p>
                <a:r>
                  <a:rPr kumimoji="1" lang="en-US" altLang="zh-CN" sz="2400" i="1" dirty="0">
                    <a:latin typeface="Cambria Math" charset="0"/>
                  </a:rPr>
                  <a:t>n</a:t>
                </a:r>
                <a:r>
                  <a:rPr kumimoji="1" lang="en-US" altLang="zh-CN" sz="2400" i="1" dirty="0" smtClean="0">
                    <a:latin typeface="Cambria Math" charset="0"/>
                  </a:rPr>
                  <a:t>otional  M,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𝜂</m:t>
                    </m:r>
                  </m:oMath>
                </a14:m>
                <a:r>
                  <a:rPr kumimoji="1" lang="en-US" altLang="zh-CN" sz="2400" i="1" dirty="0" smtClean="0">
                    <a:latin typeface="Cambria Math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𝑖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+1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charset="0"/>
                      </a:rPr>
                      <m:t>−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2400" i="1" dirty="0" smtClean="0">
                    <a:latin typeface="Cambria Math" charset="0"/>
                  </a:rPr>
                  <a:t> for all </a:t>
                </a:r>
                <a:r>
                  <a:rPr kumimoji="1" lang="en-US" altLang="zh-CN" sz="2400" i="1" dirty="0" err="1" smtClean="0">
                    <a:latin typeface="Cambria Math" charset="0"/>
                  </a:rPr>
                  <a:t>i</a:t>
                </a:r>
                <a:r>
                  <a:rPr kumimoji="1" lang="en-US" altLang="zh-CN" sz="2400" i="1" dirty="0" smtClean="0">
                    <a:latin typeface="Cambria Math" charset="0"/>
                  </a:rPr>
                  <a:t> =0,1</a:t>
                </a:r>
                <a:r>
                  <a:rPr kumimoji="1" lang="mr-IN" altLang="zh-CN" sz="2400" i="1" dirty="0" smtClean="0">
                    <a:latin typeface="Cambria Math" charset="0"/>
                  </a:rPr>
                  <a:t>…</a:t>
                </a:r>
                <a:r>
                  <a:rPr kumimoji="1" lang="en-US" altLang="zh-CN" sz="2400" i="1" dirty="0" smtClean="0">
                    <a:latin typeface="Cambria Math" charset="0"/>
                  </a:rPr>
                  <a:t>k</a:t>
                </a:r>
              </a:p>
              <a:p>
                <a:r>
                  <a:rPr kumimoji="1" lang="en-US" altLang="zh-CN" sz="2400" i="1" dirty="0" smtClean="0">
                    <a:latin typeface="Cambria Math" charset="0"/>
                  </a:rPr>
                  <a:t>The contract starts 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zh-CN" sz="2400" i="1" dirty="0" smtClean="0">
                    <a:latin typeface="Cambria Math" charset="0"/>
                  </a:rPr>
                  <a:t>, and first premium is due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zh-CN" altLang="en-US" sz="2400" i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60" y="3014806"/>
                <a:ext cx="8279704" cy="2677656"/>
              </a:xfrm>
              <a:prstGeom prst="rect">
                <a:avLst/>
              </a:prstGeom>
              <a:blipFill rotWithShape="0">
                <a:blip r:embed="rId2"/>
                <a:stretch>
                  <a:fillRect l="-1178" t="-1822" b="-43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05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361726" y="162381"/>
                <a:ext cx="8581551" cy="6661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i="1" dirty="0" smtClean="0">
                    <a:latin typeface="Cambria Math" charset="0"/>
                  </a:rPr>
                  <a:t>The value of fixed leg 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i="1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charset="0"/>
                      </a:rPr>
                      <m:t>:</m:t>
                    </m:r>
                  </m:oMath>
                </a14:m>
                <a:endParaRPr kumimoji="1" lang="en-US" altLang="zh-CN" sz="2400" i="1" dirty="0" smtClean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𝑋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𝐹</m:t>
                          </m:r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𝑗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is-IS" altLang="zh-CN" sz="24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CN" sz="24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𝑘</m:t>
                          </m:r>
                        </m:sup>
                        <m:e>
                          <m:r>
                            <a:rPr kumimoji="1" lang="is-IS" altLang="zh-CN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𝛽</m:t>
                          </m:r>
                          <m:d>
                            <m:dPr>
                              <m:ctrlPr>
                                <a:rPr kumimoji="1" lang="en-US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1" lang="en-US" altLang="zh-CN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0 , 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zh-CN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1" lang="en-US" altLang="zh-CN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kumimoji="1" lang="en-US" altLang="zh-CN" sz="24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kumimoji="1" lang="en-US" altLang="zh-CN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𝜂</m:t>
                          </m:r>
                          <m:r>
                            <a:rPr kumimoji="1" lang="en-US" altLang="zh-CN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𝐸</m:t>
                          </m:r>
                          <m:r>
                            <a:rPr kumimoji="1" lang="en-US" altLang="zh-CN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[</m:t>
                          </m:r>
                          <m:d>
                            <m:dPr>
                              <m:ctrlPr>
                                <a:rPr kumimoji="1" lang="en-US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sz="24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b="0" i="1" smtClean="0">
                                      <a:latin typeface="Cambria Math" charset="0"/>
                                    </a:rPr>
                                    <m:t>𝐾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1" lang="en-US" altLang="zh-CN" sz="24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2400" b="0" i="1" smtClean="0">
                                          <a:latin typeface="Cambria Math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kumimoji="1" lang="en-US" altLang="zh-CN" sz="2400" b="0" i="1" smtClean="0">
                                          <a:latin typeface="Cambria Math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zh-CN" sz="24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b="0" i="1" smtClean="0">
                                      <a:latin typeface="Cambria Math" charset="0"/>
                                    </a:rPr>
                                    <m:t>𝐾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1" lang="en-US" altLang="zh-CN" sz="24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2400" b="0" i="1" smtClean="0">
                                          <a:latin typeface="Cambria Math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kumimoji="1" lang="en-US" altLang="zh-CN" sz="2400" b="0" i="1" smtClean="0">
                                          <a:latin typeface="Cambria Math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zh-CN" sz="24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b="0" i="1" smtClean="0">
                                      <a:latin typeface="Cambria Math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kumimoji="1" lang="en-US" altLang="zh-CN" sz="2400" b="0" i="1" smtClean="0">
                                      <a:latin typeface="Cambria Math" charset="0"/>
                                    </a:rPr>
                                    <m:t>𝑗</m:t>
                                  </m:r>
                                  <m:r>
                                    <a:rPr kumimoji="1" lang="en-US" altLang="zh-CN" sz="2400" b="0" i="1" smtClean="0">
                                      <a:latin typeface="Cambria Math" charset="0"/>
                                    </a:rPr>
                                    <m:t> , </m:t>
                                  </m:r>
                                  <m:sSub>
                                    <m:sSubPr>
                                      <m:ctrlPr>
                                        <a:rPr kumimoji="1" lang="en-US" altLang="zh-CN" sz="24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2400" b="0" i="1" smtClean="0">
                                          <a:latin typeface="Cambria Math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1" lang="en-US" altLang="zh-CN" sz="2400" b="0" i="1" smtClean="0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  <m:r>
                            <a:rPr kumimoji="1" lang="en-US" altLang="zh-CN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𝑀</m:t>
                          </m:r>
                          <m:r>
                            <a:rPr kumimoji="1" lang="en-US" altLang="zh-CN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kumimoji="1" lang="en-US" altLang="zh-CN" sz="2400" b="0" dirty="0" smtClean="0">
                  <a:ea typeface="Cambria Math" charset="0"/>
                  <a:cs typeface="Cambria Math" charset="0"/>
                </a:endParaRPr>
              </a:p>
              <a:p>
                <a:r>
                  <a:rPr kumimoji="1" lang="is-IS" altLang="zh-CN" sz="2400" i="1" dirty="0" smtClean="0">
                    <a:latin typeface="Cambria Math" charset="0"/>
                    <a:ea typeface="Cambria Math" charset="0"/>
                    <a:cs typeface="Cambria Math" charset="0"/>
                  </a:rPr>
                  <a:t>The value of floating leg 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i="1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charset="0"/>
                      </a:rPr>
                      <m:t>:</m:t>
                    </m:r>
                  </m:oMath>
                </a14:m>
                <a:endParaRPr kumimoji="1" lang="en-US" altLang="zh-CN" sz="2400" b="0" i="1" dirty="0" smtClean="0">
                  <a:latin typeface="Cambria Math" charset="0"/>
                </a:endParaRPr>
              </a:p>
              <a:p>
                <a:endParaRPr kumimoji="1" lang="en-US" altLang="zh-CN" sz="2400" i="1" dirty="0" smtClean="0">
                  <a:latin typeface="Cambria Math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i="1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𝑉</m:t>
                        </m:r>
                        <m:r>
                          <a:rPr kumimoji="1" lang="en-US" altLang="zh-CN" sz="2400" i="1">
                            <a:latin typeface="Cambria Math" charset="0"/>
                          </a:rPr>
                          <m:t>,</m:t>
                        </m:r>
                        <m:r>
                          <a:rPr kumimoji="1" lang="en-US" altLang="zh-CN" sz="2400" i="1">
                            <a:latin typeface="Cambria Math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1" lang="is-IS" altLang="zh-CN" sz="2400" i="1" dirty="0" smtClean="0">
                    <a:latin typeface="Cambria Math" charset="0"/>
                    <a:ea typeface="Cambria Math" charset="0"/>
                    <a:cs typeface="Cambria Math" charset="0"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kumimoji="1" lang="is-IS" altLang="zh-CN" sz="240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CN" sz="24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kumimoji="1" lang="en-US" altLang="zh-CN" sz="24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=1</m:t>
                        </m:r>
                      </m:sub>
                      <m:sup>
                        <m:r>
                          <a:rPr kumimoji="1" lang="en-US" altLang="zh-CN" sz="24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sup>
                      <m:e>
                        <m:r>
                          <a:rPr kumimoji="1" lang="is-IS" altLang="zh-CN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𝛽</m:t>
                        </m:r>
                        <m:d>
                          <m:dPr>
                            <m:ctrlPr>
                              <a:rPr kumimoji="1" lang="en-US" altLang="zh-CN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kumimoji="1" lang="en-US" altLang="zh-CN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0 , 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1" lang="en-US" altLang="zh-CN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kumimoji="1" lang="en-US" altLang="zh-CN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kumimoji="1" lang="en-US" altLang="zh-CN" sz="24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𝐸</m:t>
                    </m:r>
                    <m:r>
                      <a:rPr kumimoji="1" lang="en-US" altLang="zh-CN" sz="24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[</m:t>
                    </m:r>
                    <m:d>
                      <m:dPr>
                        <m:ctrlPr>
                          <a:rPr kumimoji="1" lang="en-US" altLang="zh-CN" sz="24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is-IS" altLang="zh-CN" sz="240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𝑍</m:t>
                            </m:r>
                          </m:e>
                          <m:sub>
                            <m:r>
                              <a:rPr kumimoji="1" lang="en-US" altLang="zh-CN" sz="2400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𝑗</m:t>
                            </m:r>
                            <m:r>
                              <a:rPr kumimoji="1" lang="en-US" altLang="zh-CN" sz="2400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zh-CN" sz="2400" b="0" i="1" dirty="0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400" b="0" i="1" dirty="0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kumimoji="1" lang="en-US" altLang="zh-CN" sz="2400" b="0" i="1" dirty="0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kumimoji="1" lang="en-US" altLang="zh-CN" sz="24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zh-CN" sz="2400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𝑍</m:t>
                            </m:r>
                          </m:e>
                          <m:sub>
                            <m:r>
                              <a:rPr kumimoji="1" lang="en-US" altLang="zh-CN" sz="2400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𝑗</m:t>
                            </m:r>
                            <m:r>
                              <a:rPr kumimoji="1" lang="en-US" altLang="zh-CN" sz="2400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zh-CN" sz="2400" b="0" i="1" dirty="0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400" b="0" i="1" dirty="0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kumimoji="1" lang="en-US" altLang="zh-CN" sz="2400" b="0" i="1" dirty="0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𝑖</m:t>
                                </m:r>
                                <m:r>
                                  <a:rPr kumimoji="1" lang="en-US" altLang="zh-CN" sz="2400" b="0" i="1" dirty="0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−1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kumimoji="1" lang="en-US" altLang="zh-CN" sz="24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𝑀</m:t>
                    </m:r>
                    <m:r>
                      <a:rPr kumimoji="1" lang="en-US" altLang="zh-CN" sz="24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]</m:t>
                    </m:r>
                  </m:oMath>
                </a14:m>
                <a:endParaRPr kumimoji="1" lang="is-IS" altLang="zh-CN" sz="2400" i="1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algn="ctr"/>
                <a:endParaRPr kumimoji="1" lang="is-IS" altLang="zh-CN" sz="2400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is-IS" altLang="zh-CN" sz="2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∵</m:t>
                      </m:r>
                      <m:sSub>
                        <m:sSubPr>
                          <m:ctrlPr>
                            <a:rPr kumimoji="1" lang="en-US" altLang="zh-CN" sz="24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𝑋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𝐹</m:t>
                          </m:r>
                          <m:r>
                            <a:rPr kumimoji="1" lang="en-US" altLang="zh-CN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kumimoji="1" lang="en-US" altLang="zh-CN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𝑗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𝑋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𝑉</m:t>
                          </m:r>
                          <m:r>
                            <a:rPr kumimoji="1" lang="en-US" altLang="zh-CN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kumimoji="1" lang="en-US" altLang="zh-CN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kumimoji="1" lang="en-US" altLang="zh-CN" sz="2400" b="0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⇒</m:t>
                      </m:r>
                      <m:sSub>
                        <m:sSubPr>
                          <m:ctrlPr>
                            <a:rPr kumimoji="1" lang="en-US" altLang="zh-CN" sz="24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𝑗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kumimoji="1" lang="mr-IN" altLang="zh-CN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kumimoji="1" lang="is-IS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kumimoji="1" lang="en-US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  <m:r>
                                <a:rPr kumimoji="1" lang="en-US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1" lang="en-US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</m:sup>
                            <m:e>
                              <m:r>
                                <a:rPr kumimoji="1" lang="is-IS" altLang="zh-CN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𝛽</m:t>
                              </m:r>
                              <m:d>
                                <m:dPr>
                                  <m:ctrlPr>
                                    <a:rPr kumimoji="1" lang="en-US" altLang="zh-CN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CN" sz="24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24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1" lang="en-US" altLang="zh-CN" sz="24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0 , 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kumimoji="1" lang="en-US" altLang="zh-CN" sz="24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24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1" lang="en-US" altLang="zh-CN" sz="24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1" lang="en-US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r>
                                <a:rPr kumimoji="1" lang="en-US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𝐸</m:t>
                              </m:r>
                              <m:r>
                                <a:rPr kumimoji="1" lang="en-US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kumimoji="1" lang="is-IS" altLang="zh-CN" sz="24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kumimoji="1" lang="en-US" altLang="zh-CN" sz="24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𝑗</m:t>
                                  </m:r>
                                  <m:r>
                                    <a:rPr kumimoji="1" lang="en-US" altLang="zh-CN" sz="24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kumimoji="1" lang="en-US" altLang="zh-CN" sz="24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24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1" lang="en-US" altLang="zh-CN" sz="24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kumimoji="1" lang="en-US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]−</m:t>
                              </m:r>
                              <m:r>
                                <a:rPr kumimoji="1" lang="en-US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𝐸</m:t>
                              </m:r>
                              <m:r>
                                <a:rPr kumimoji="1" lang="en-US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kumimoji="1" lang="en-US" altLang="zh-CN" sz="24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kumimoji="1" lang="en-US" altLang="zh-CN" sz="24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𝑗</m:t>
                                  </m:r>
                                  <m:r>
                                    <a:rPr kumimoji="1" lang="en-US" altLang="zh-CN" sz="24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kumimoji="1" lang="en-US" altLang="zh-CN" sz="24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24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1" lang="en-US" altLang="zh-CN" sz="24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  <m:r>
                                        <a:rPr kumimoji="1" lang="en-US" altLang="zh-CN" sz="24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kumimoji="1" lang="en-US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])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kumimoji="1" lang="is-IS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kumimoji="1" lang="en-US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  <m:r>
                                <a:rPr kumimoji="1" lang="en-US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1" lang="en-US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</m:sup>
                            <m:e>
                              <m:r>
                                <a:rPr kumimoji="1" lang="is-IS" altLang="zh-CN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𝛽</m:t>
                              </m:r>
                              <m:d>
                                <m:dPr>
                                  <m:ctrlPr>
                                    <a:rPr kumimoji="1" lang="en-US" altLang="zh-CN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CN" sz="24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24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1" lang="en-US" altLang="zh-CN" sz="24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0 , 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kumimoji="1" lang="en-US" altLang="zh-CN" sz="24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24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1" lang="en-US" altLang="zh-CN" sz="24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1" lang="en-US" altLang="zh-CN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𝜂</m:t>
                              </m:r>
                              <m:r>
                                <a:rPr kumimoji="1" lang="en-US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1" lang="en-US" altLang="zh-CN" sz="24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i="1">
                                      <a:latin typeface="Cambria Math" charset="0"/>
                                    </a:rPr>
                                    <m:t>𝐾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1" lang="en-US" altLang="zh-CN" sz="24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2400" i="1">
                                          <a:latin typeface="Cambria Math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kumimoji="1" lang="en-US" altLang="zh-CN" sz="2400" i="1">
                                          <a:latin typeface="Cambria Math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kumimoji="1" lang="en-US" altLang="zh-CN" sz="2400" i="1">
                                  <a:latin typeface="Cambria Math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zh-CN" sz="24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i="1">
                                      <a:latin typeface="Cambria Math" charset="0"/>
                                    </a:rPr>
                                    <m:t>𝐾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1" lang="en-US" altLang="zh-CN" sz="24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2400" i="1">
                                          <a:latin typeface="Cambria Math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kumimoji="1" lang="en-US" altLang="zh-CN" sz="2400" i="1">
                                          <a:latin typeface="Cambria Math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𝐸</m:t>
                              </m:r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kumimoji="1" lang="en-US" altLang="zh-CN" sz="24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i="1">
                                      <a:latin typeface="Cambria Math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kumimoji="1" lang="en-US" altLang="zh-CN" sz="2400" i="1">
                                      <a:latin typeface="Cambria Math" charset="0"/>
                                    </a:rPr>
                                    <m:t>𝑗</m:t>
                                  </m:r>
                                  <m:r>
                                    <a:rPr kumimoji="1" lang="en-US" altLang="zh-CN" sz="2400" i="1">
                                      <a:latin typeface="Cambria Math" charset="0"/>
                                    </a:rPr>
                                    <m:t> , </m:t>
                                  </m:r>
                                  <m:sSub>
                                    <m:sSubPr>
                                      <m:ctrlPr>
                                        <a:rPr kumimoji="1" lang="en-US" altLang="zh-CN" sz="24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2400" i="1">
                                          <a:latin typeface="Cambria Math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1" lang="en-US" altLang="zh-CN" sz="2400" i="1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]</m:t>
                              </m:r>
                              <m:r>
                                <a:rPr kumimoji="1" lang="en-US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kumimoji="1" lang="is-IS" altLang="zh-CN" sz="2400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CN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i="1">
                                  <a:latin typeface="Cambria Math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1" lang="en-US" altLang="zh-CN" sz="2400" i="1">
                                  <a:latin typeface="Cambria Math" charset="0"/>
                                </a:rPr>
                                <m:t>𝑗</m:t>
                              </m:r>
                              <m:r>
                                <a:rPr kumimoji="1" lang="en-US" altLang="zh-CN" sz="2400" i="1">
                                  <a:latin typeface="Cambria Math" charset="0"/>
                                </a:rPr>
                                <m:t> , </m:t>
                              </m:r>
                              <m:sSub>
                                <m:sSubPr>
                                  <m:ctrlPr>
                                    <a:rPr kumimoji="1" lang="en-US" altLang="zh-CN" sz="24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i="1">
                                      <a:latin typeface="Cambria Math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1" lang="en-US" altLang="zh-CN" sz="2400" i="1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kumimoji="1" lang="en-US" altLang="zh-CN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kumimoji="1" lang="en-US" altLang="zh-CN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𝐸</m:t>
                      </m:r>
                      <m:r>
                        <a:rPr kumimoji="1" lang="en-US" altLang="zh-CN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[</m:t>
                      </m:r>
                      <m:func>
                        <m:funcPr>
                          <m:ctrlPr>
                            <a:rPr kumimoji="1" lang="en-US" altLang="zh-CN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CN" sz="24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𝑍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1" lang="en-US" altLang="zh-CN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1" lang="en-US" altLang="zh-CN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kumimoji="1" lang="en-US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zh-CN" sz="24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i="1">
                                      <a:latin typeface="Cambria Math" charset="0"/>
                                    </a:rPr>
                                    <m:t>𝐾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1" lang="en-US" altLang="zh-CN" sz="24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2400" i="1">
                                          <a:latin typeface="Cambria Math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kumimoji="1" lang="en-US" altLang="zh-CN" sz="2400" i="1">
                                          <a:latin typeface="Cambria Math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</m:func>
                      <m:r>
                        <a:rPr kumimoji="1" lang="en-US" altLang="zh-CN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kumimoji="1" lang="en-US" altLang="zh-CN" sz="24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min</m:t>
                      </m:r>
                      <m:r>
                        <a:rPr kumimoji="1" lang="en-US" altLang="zh-CN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⁡{</m:t>
                      </m:r>
                      <m:sSub>
                        <m:sSubPr>
                          <m:ctrlPr>
                            <a:rPr kumimoji="1" lang="en-US" altLang="zh-CN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𝑍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CN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zh-CN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kumimoji="1" lang="en-US" altLang="zh-CN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>
                              <a:latin typeface="Cambria Math" charset="0"/>
                            </a:rPr>
                            <m:t>𝐾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CN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i="1">
                                  <a:latin typeface="Cambria Math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1" lang="en-US" altLang="zh-CN" sz="2400" i="1"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r>
                        <a:rPr kumimoji="1" lang="en-US" altLang="zh-CN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}]</m:t>
                      </m:r>
                    </m:oMath>
                  </m:oMathPara>
                </a14:m>
                <a:endParaRPr kumimoji="1" lang="is-IS" altLang="zh-CN" sz="2400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algn="ctr"/>
                <a:r>
                  <a:rPr kumimoji="1" lang="is-IS" altLang="zh-CN" sz="2400" i="1" dirty="0" smtClean="0">
                    <a:latin typeface="Cambria Math" charset="0"/>
                    <a:ea typeface="Cambria Math" charset="0"/>
                    <a:cs typeface="Cambria Math" charset="0"/>
                  </a:rPr>
                  <a:t>or</a:t>
                </a:r>
              </a:p>
              <a:p>
                <a:r>
                  <a:rPr kumimoji="1" lang="is-IS" altLang="zh-CN" sz="2400" i="1" dirty="0" smtClean="0"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i="1">
                                <a:latin typeface="Cambria Math" charset="0"/>
                              </a:rPr>
                              <m:t>𝑍</m:t>
                            </m:r>
                          </m:e>
                          <m:sub>
                            <m:r>
                              <a:rPr kumimoji="1" lang="en-US" altLang="zh-CN" sz="2400" i="1">
                                <a:latin typeface="Cambria Math" charset="0"/>
                              </a:rPr>
                              <m:t>𝑗</m:t>
                            </m:r>
                            <m:r>
                              <a:rPr kumimoji="1" lang="en-US" altLang="zh-CN" sz="2400" i="1">
                                <a:latin typeface="Cambria Math" charset="0"/>
                              </a:rPr>
                              <m:t> , </m:t>
                            </m:r>
                            <m:sSub>
                              <m:sSubPr>
                                <m:ctrlPr>
                                  <a:rPr kumimoji="1" lang="en-US" altLang="zh-CN" sz="2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400" i="1">
                                    <a:latin typeface="Cambria Math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kumimoji="1" lang="en-US" altLang="zh-CN" sz="2400" i="1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kumimoji="1" lang="en-US" altLang="zh-CN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nary>
                      <m:naryPr>
                        <m:ctrlPr>
                          <a:rPr kumimoji="1" lang="is-IS" altLang="zh-CN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b>
                      <m:sup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p>
                      <m:e>
                        <m:d>
                          <m:dPr>
                            <m:ctrlPr>
                              <a:rPr kumimoji="1" lang="en-US" altLang="zh-CN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kumimoji="1" lang="en-US" altLang="zh-CN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1" lang="en-US" altLang="zh-CN" sz="2400" b="0" i="0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kumimoji="1" lang="en-US" altLang="zh-CN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zh-CN" sz="24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sz="24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kumimoji="1" lang="en-US" altLang="zh-CN" sz="24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zh-CN" sz="24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CN" sz="24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r>
                                      <a:rPr kumimoji="1" lang="en-US" altLang="zh-CN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𝜔</m:t>
                                    </m:r>
                                    <m:r>
                                      <a:rPr kumimoji="1" lang="en-US" altLang="zh-CN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kumimoji="1" lang="en-US" altLang="zh-CN" sz="2400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sz="2400" i="1">
                                            <a:latin typeface="Cambria Math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kumimoji="1" lang="en-US" altLang="zh-CN" sz="2400" i="1">
                                                <a:latin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zh-CN" sz="2400" i="1">
                                                <a:latin typeface="Cambria Math" charset="0"/>
                                              </a:rPr>
                                              <m:t>𝑈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CN" sz="2400" i="1">
                                                <a:latin typeface="Cambria Math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d>
                              </m:e>
                            </m:func>
                            <m:r>
                              <a:rPr kumimoji="1" lang="en-US" altLang="zh-CN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kumimoji="1" lang="en-US" altLang="zh-CN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1" lang="en-US" altLang="zh-CN" sz="2400" b="0" i="0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kumimoji="1" lang="en-US" altLang="zh-CN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zh-CN" sz="24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sz="24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kumimoji="1" lang="en-US" altLang="zh-CN" sz="2400" i="1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zh-CN" sz="2400" i="1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CN" sz="2400" i="1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r>
                                      <a:rPr kumimoji="1" lang="en-US" altLang="zh-CN" sz="24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𝜔</m:t>
                                    </m:r>
                                    <m:r>
                                      <a:rPr kumimoji="1" lang="en-US" altLang="zh-CN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kumimoji="1" lang="en-US" altLang="zh-CN" sz="2400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sz="2400" i="1">
                                            <a:latin typeface="Cambria Math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kumimoji="1" lang="en-US" altLang="zh-CN" sz="2400" i="1">
                                                <a:latin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zh-CN" sz="2400" i="1">
                                                <a:latin typeface="Cambria Math" charset="0"/>
                                              </a:rPr>
                                              <m:t>𝐿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CN" sz="2400" i="1">
                                                <a:latin typeface="Cambria Math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e>
                        </m:d>
                      </m:e>
                    </m:nary>
                    <m:r>
                      <a:rPr kumimoji="1"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𝑑𝐹</m:t>
                    </m:r>
                    <m:r>
                      <a:rPr kumimoji="1"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kumimoji="1" lang="en-US" altLang="zh-CN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𝜔</m:t>
                    </m:r>
                    <m:r>
                      <a:rPr kumimoji="1"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;</m:t>
                    </m:r>
                    <m:sSub>
                      <m:sSubPr>
                        <m:ctrlPr>
                          <a:rPr kumimoji="1" lang="is-IS" altLang="zh-CN" sz="240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24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kumimoji="1"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sSub>
                      <m:sSubPr>
                        <m:ctrlPr>
                          <a:rPr kumimoji="1" lang="is-IS" altLang="zh-CN" sz="240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240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CN" sz="2400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kumimoji="1"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kumimoji="1" lang="is-IS" altLang="zh-CN" sz="2400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a:rPr kumimoji="1" lang="is-IS" altLang="zh-CN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𝛽</m:t>
                    </m:r>
                    <m:d>
                      <m:dPr>
                        <m:ctrlPr>
                          <a:rPr kumimoji="1" lang="en-US" altLang="zh-CN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CN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0 , 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zh-CN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CN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zh-CN" sz="2400" dirty="0" smtClean="0"/>
                  <a:t> is the discount factor from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  </m:t>
                        </m:r>
                        <m:r>
                          <a:rPr kumimoji="1" lang="en-US" altLang="zh-CN" sz="2400" i="1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zh-CN" sz="2400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i="1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endParaRPr kumimoji="1" lang="en-US" altLang="zh-CN" sz="2400" dirty="0" smtClean="0"/>
              </a:p>
              <a:p>
                <a:r>
                  <a:rPr kumimoji="1" lang="en-US" altLang="zh-CN" sz="2400" dirty="0" smtClean="0"/>
                  <a:t>It is common to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24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kumimoji="1" lang="en-US" altLang="zh-CN" sz="2400" b="0" i="1" smtClean="0">
                        <a:latin typeface="Cambria Math" charset="0"/>
                      </a:rPr>
                      <m:t>=</m:t>
                    </m:r>
                    <m:r>
                      <a:rPr kumimoji="1" lang="en-US" altLang="zh-CN" sz="2400" i="1">
                        <a:latin typeface="Cambria Math" charset="0"/>
                      </a:rPr>
                      <m:t>𝜌</m:t>
                    </m:r>
                  </m:oMath>
                </a14:m>
                <a:r>
                  <a:rPr kumimoji="1" lang="en-US" altLang="zh-CN" sz="2400" dirty="0" smtClean="0"/>
                  <a:t> for all </a:t>
                </a:r>
                <a:r>
                  <a:rPr kumimoji="1" lang="en-US" altLang="zh-CN" sz="2400" dirty="0" err="1" smtClean="0"/>
                  <a:t>i</a:t>
                </a:r>
                <a:r>
                  <a:rPr kumimoji="1" lang="en-US" altLang="zh-CN" sz="2400" dirty="0" smtClean="0"/>
                  <a:t> =1,2</a:t>
                </a:r>
                <a:r>
                  <a:rPr kumimoji="1" lang="mr-IN" altLang="zh-CN" sz="2400" dirty="0" smtClean="0"/>
                  <a:t>…</a:t>
                </a:r>
                <a:r>
                  <a:rPr kumimoji="1" lang="en-US" altLang="zh-CN" sz="2400" dirty="0" smtClean="0"/>
                  <a:t>k</a:t>
                </a:r>
                <a:endParaRPr kumimoji="1" lang="zh-CN" altLang="en-US" sz="2400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26" y="162381"/>
                <a:ext cx="8581551" cy="6661695"/>
              </a:xfrm>
              <a:prstGeom prst="rect">
                <a:avLst/>
              </a:prstGeom>
              <a:blipFill rotWithShape="0">
                <a:blip r:embed="rId2"/>
                <a:stretch>
                  <a:fillRect l="-1065" t="-733" b="-12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363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234" y="272397"/>
            <a:ext cx="6661499" cy="579372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zh-CN" dirty="0" smtClean="0"/>
              <a:t>Structural model for credit risk: Merton</a:t>
            </a:r>
          </a:p>
          <a:p>
            <a:pPr marL="0" indent="0">
              <a:buNone/>
            </a:pP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428234" y="851769"/>
                <a:ext cx="8352512" cy="5842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charset="0"/>
                  <a:buChar char="•"/>
                </a:pPr>
                <a:r>
                  <a:rPr kumimoji="1" lang="en-US" altLang="zh-CN" sz="2400" i="1" dirty="0" smtClean="0">
                    <a:latin typeface="Cambria Math" charset="0"/>
                  </a:rPr>
                  <a:t>Assume that firm n’s asset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𝑛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,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en-US" altLang="zh-CN" sz="2400" i="1" dirty="0" smtClean="0">
                    <a:latin typeface="Cambria Math" charset="0"/>
                  </a:rPr>
                  <a:t> follow a continuous-time diffusion: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charset="0"/>
                        </a:rPr>
                        <m:t>      </m:t>
                      </m:r>
                      <m:f>
                        <m:fPr>
                          <m:ctrlPr>
                            <a:rPr kumimoji="1" lang="mr-IN" altLang="zh-CN" sz="240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1" lang="en-US" altLang="zh-CN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zh-CN" sz="24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kumimoji="1" lang="en-US" altLang="zh-CN" sz="24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𝜇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𝑛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charset="0"/>
                        </a:rPr>
                        <m:t>𝑑𝑡</m:t>
                      </m:r>
                      <m:r>
                        <a:rPr kumimoji="1" lang="en-US" altLang="zh-CN" sz="24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𝑛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charset="0"/>
                        </a:rPr>
                        <m:t>𝑑</m:t>
                      </m:r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𝑛</m:t>
                          </m:r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1" lang="en-US" altLang="zh-CN" sz="2400" dirty="0" smtClean="0"/>
              </a:p>
              <a:p>
                <a:r>
                  <a:rPr kumimoji="1" lang="en-US" altLang="zh-CN" sz="2400" dirty="0"/>
                  <a:t> </a:t>
                </a:r>
                <a:r>
                  <a:rPr kumimoji="1" lang="en-US" altLang="zh-CN" sz="2400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𝑛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,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𝑇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𝑛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,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𝑡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charset="0"/>
                      </a:rPr>
                      <m:t>∗</m:t>
                    </m:r>
                    <m:r>
                      <m:rPr>
                        <m:sty m:val="p"/>
                      </m:rPr>
                      <a:rPr kumimoji="1" lang="en-US" altLang="zh-CN" sz="2400" b="0" i="0" smtClean="0">
                        <a:latin typeface="Cambria Math" charset="0"/>
                      </a:rPr>
                      <m:t>exp</m:t>
                    </m:r>
                    <m:r>
                      <a:rPr kumimoji="1" lang="en-US" altLang="zh-CN" sz="2400" b="0" i="1" smtClean="0">
                        <a:latin typeface="Cambria Math" charset="0"/>
                      </a:rPr>
                      <m:t>⁡{</m:t>
                    </m:r>
                    <m:d>
                      <m:dPr>
                        <m:ctrlPr>
                          <a:rPr kumimoji="1" lang="en-US" altLang="zh-CN" sz="24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𝜇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−</m:t>
                        </m:r>
                        <m:f>
                          <m:fPr>
                            <m:ctrlPr>
                              <a:rPr kumimoji="1" lang="mr-IN" altLang="zh-CN" sz="2400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zh-CN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kumimoji="1" lang="en-US" altLang="zh-CN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𝑇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−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𝑡</m:t>
                        </m:r>
                      </m:e>
                    </m:d>
                    <m:r>
                      <a:rPr kumimoji="1" lang="en-US" altLang="zh-CN" sz="2400" b="0" i="1" smtClean="0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𝑛</m:t>
                        </m:r>
                      </m:sub>
                    </m:sSub>
                    <m:rad>
                      <m:radPr>
                        <m:degHide m:val="on"/>
                        <m:ctrlPr>
                          <a:rPr kumimoji="1" lang="en-US" altLang="zh-CN" sz="2400" b="0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𝑇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−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𝑡</m:t>
                        </m:r>
                      </m:e>
                    </m:rad>
                    <m:sSub>
                      <m:sSubPr>
                        <m:ctrlPr>
                          <a:rPr kumimoji="1" lang="en-US" altLang="zh-CN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𝑛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,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𝑡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,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𝑇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charset="0"/>
                      </a:rPr>
                      <m:t>}</m:t>
                    </m:r>
                  </m:oMath>
                </a14:m>
                <a:endParaRPr kumimoji="1" lang="en-US" altLang="zh-CN" sz="2400" dirty="0" smtClean="0"/>
              </a:p>
              <a:p>
                <a:r>
                  <a:rPr kumimoji="1" lang="en-US" altLang="zh-CN" sz="2400" dirty="0"/>
                  <a:t> </a:t>
                </a:r>
                <a:r>
                  <a:rPr kumimoji="1" lang="en-US" altLang="zh-CN" sz="2400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𝑛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,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𝑡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,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𝑇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kumimoji="1" lang="mr-IN" altLang="zh-CN" sz="2400" b="0" i="1" smtClean="0"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𝑊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𝑛</m:t>
                            </m:r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𝑇</m:t>
                            </m:r>
                          </m:sub>
                        </m:s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𝑊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𝑛</m:t>
                            </m:r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kumimoji="1" lang="mr-IN" altLang="zh-CN" sz="2400" b="0" i="1" smtClean="0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𝑇</m:t>
                            </m:r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−</m:t>
                            </m:r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𝑡</m:t>
                            </m:r>
                          </m:e>
                        </m:rad>
                      </m:den>
                    </m:f>
                  </m:oMath>
                </a14:m>
                <a:endParaRPr kumimoji="1" lang="en-US" altLang="zh-CN" sz="2400" dirty="0" smtClean="0"/>
              </a:p>
              <a:p>
                <a:pPr marL="342900" indent="-342900">
                  <a:buFont typeface="Arial" charset="0"/>
                  <a:buChar char="•"/>
                </a:pPr>
                <a:r>
                  <a:rPr kumimoji="1" lang="en-US" altLang="zh-CN" sz="2400" i="1" dirty="0" smtClean="0">
                    <a:latin typeface="Cambria Math" charset="0"/>
                  </a:rPr>
                  <a:t>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𝑛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,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en-US" altLang="zh-CN" sz="2400" i="1" dirty="0" smtClean="0">
                    <a:latin typeface="Cambria Math" charset="0"/>
                  </a:rPr>
                  <a:t>=Equity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1" lang="en-US" altLang="zh-CN" sz="2400" i="1" dirty="0" smtClean="0">
                    <a:latin typeface="Cambria Math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1" lang="en-US" altLang="zh-CN" sz="2400" i="1" dirty="0" smtClean="0">
                    <a:latin typeface="Cambria Math" charset="0"/>
                  </a:rPr>
                  <a:t>is the face value of a zero coupon bond with maturity T</a:t>
                </a:r>
              </a:p>
              <a:p>
                <a:r>
                  <a:rPr kumimoji="1" lang="en-US" altLang="zh-CN" sz="2400" i="1" dirty="0">
                    <a:latin typeface="Cambria Math" charset="0"/>
                  </a:rPr>
                  <a:t> </a:t>
                </a:r>
                <a:r>
                  <a:rPr kumimoji="1" lang="en-US" altLang="zh-CN" sz="2400" i="1" dirty="0" smtClean="0">
                    <a:latin typeface="Cambria Math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𝑛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,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𝑡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,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𝑇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l-GR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Ρ</m:t>
                    </m:r>
                    <m:r>
                      <a:rPr kumimoji="1"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[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𝑇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|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]</m:t>
                    </m:r>
                  </m:oMath>
                </a14:m>
                <a:endParaRPr kumimoji="1" lang="en-US" altLang="zh-CN" sz="2400" i="1" dirty="0" smtClean="0">
                  <a:latin typeface="Cambria Math" charset="0"/>
                </a:endParaRPr>
              </a:p>
              <a:p>
                <a:r>
                  <a:rPr kumimoji="1" lang="en-US" altLang="zh-CN" sz="2400" i="1" dirty="0">
                    <a:latin typeface="Cambria Math" charset="0"/>
                  </a:rPr>
                  <a:t> </a:t>
                </a:r>
                <a:r>
                  <a:rPr kumimoji="1" lang="en-US" altLang="zh-CN" sz="2400" i="1" dirty="0" smtClean="0">
                    <a:latin typeface="Cambria Math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400" i="1">
                            <a:latin typeface="Cambria Math" charset="0"/>
                          </a:rPr>
                          <m:t>A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𝑛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,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𝑇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charset="0"/>
                      </a:rPr>
                      <m:t>&lt;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⇔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𝑇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𝑇</m:t>
                        </m:r>
                      </m:sub>
                    </m:sSub>
                  </m:oMath>
                </a14:m>
                <a:endParaRPr kumimoji="1" lang="en-US" altLang="zh-CN" sz="2400" i="1" dirty="0" smtClean="0">
                  <a:latin typeface="Cambria Math" charset="0"/>
                </a:endParaRPr>
              </a:p>
              <a:p>
                <a:r>
                  <a:rPr kumimoji="1" lang="en-US" altLang="zh-CN" sz="2400" i="1" dirty="0">
                    <a:latin typeface="Cambria Math" charset="0"/>
                  </a:rPr>
                  <a:t> </a:t>
                </a:r>
                <a:r>
                  <a:rPr kumimoji="1" lang="en-US" altLang="zh-CN" sz="2400" i="1" dirty="0" smtClean="0">
                    <a:latin typeface="Cambria Math" charset="0"/>
                  </a:rPr>
                  <a:t> 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𝑛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,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𝑡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,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𝑇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kumimoji="1" lang="mr-IN" altLang="zh-CN" sz="24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𝑙𝑛</m:t>
                        </m:r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−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𝑙𝑛</m:t>
                        </m:r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𝑛</m:t>
                            </m:r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𝑡</m:t>
                            </m:r>
                          </m:sub>
                        </m:s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−(</m:t>
                        </m:r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𝜇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− </m:t>
                        </m:r>
                        <m:f>
                          <m:fPr>
                            <m:ctrlPr>
                              <a:rPr kumimoji="1" lang="mr-IN" altLang="zh-CN" sz="2400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zh-CN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)(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𝑇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−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𝑡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kumimoji="1" lang="en-US" altLang="zh-CN" sz="2400" b="0" i="1" smtClean="0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𝑇</m:t>
                            </m:r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−</m:t>
                            </m:r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𝑡</m:t>
                            </m:r>
                          </m:e>
                        </m:rad>
                      </m:den>
                    </m:f>
                  </m:oMath>
                </a14:m>
                <a:endParaRPr kumimoji="1" lang="en-US" altLang="zh-CN" sz="2400" i="1" dirty="0" smtClean="0">
                  <a:latin typeface="Cambria Math" charset="0"/>
                </a:endParaRPr>
              </a:p>
              <a:p>
                <a:r>
                  <a:rPr kumimoji="1" lang="en-US" altLang="zh-CN" sz="2400" i="1" dirty="0">
                    <a:latin typeface="Cambria Math" charset="0"/>
                  </a:rPr>
                  <a:t> </a:t>
                </a:r>
                <a:r>
                  <a:rPr kumimoji="1" lang="en-US" altLang="zh-CN" sz="2400" i="1" dirty="0" smtClean="0">
                    <a:latin typeface="Cambria Math" charset="0"/>
                  </a:rPr>
                  <a:t>     </a:t>
                </a:r>
                <a14:m>
                  <m:oMath xmlns:m="http://schemas.openxmlformats.org/officeDocument/2006/math">
                    <m:r>
                      <a:rPr kumimoji="1" lang="en-US" altLang="zh-CN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⇒</m:t>
                    </m:r>
                    <m:sSub>
                      <m:sSubPr>
                        <m:ctrlPr>
                          <a:rPr kumimoji="1" lang="en-US" altLang="zh-CN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𝑇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l-GR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Φ</m:t>
                    </m:r>
                    <m:r>
                      <a:rPr kumimoji="1"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40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dirty="0" smtClean="0">
                            <a:latin typeface="Cambria Math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zh-CN" sz="2400" b="0" i="1" dirty="0" smtClean="0">
                            <a:latin typeface="Cambria Math" charset="0"/>
                          </a:rPr>
                          <m:t>𝑛</m:t>
                        </m:r>
                        <m:r>
                          <a:rPr kumimoji="1" lang="en-US" altLang="zh-CN" sz="2400" b="0" i="1" dirty="0" smtClean="0">
                            <a:latin typeface="Cambria Math" charset="0"/>
                          </a:rPr>
                          <m:t>,</m:t>
                        </m:r>
                        <m:r>
                          <a:rPr kumimoji="1" lang="en-US" altLang="zh-CN" sz="2400" b="0" i="1" dirty="0" smtClean="0">
                            <a:latin typeface="Cambria Math" charset="0"/>
                          </a:rPr>
                          <m:t>𝑡</m:t>
                        </m:r>
                        <m:r>
                          <a:rPr kumimoji="1" lang="en-US" altLang="zh-CN" sz="2400" b="0" i="1" dirty="0" smtClean="0">
                            <a:latin typeface="Cambria Math" charset="0"/>
                          </a:rPr>
                          <m:t>,</m:t>
                        </m:r>
                        <m:r>
                          <a:rPr kumimoji="1" lang="en-US" altLang="zh-CN" sz="2400" b="0" i="1" dirty="0" smtClean="0">
                            <a:latin typeface="Cambria Math" charset="0"/>
                          </a:rPr>
                          <m:t>𝑇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kumimoji="1" lang="en-US" altLang="zh-CN" sz="2400" i="1" dirty="0" smtClean="0">
                  <a:latin typeface="Cambria Math" charset="0"/>
                </a:endParaRPr>
              </a:p>
              <a:p>
                <a:endParaRPr kumimoji="1" lang="zh-CN" altLang="en-US" sz="2400" i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34" y="851769"/>
                <a:ext cx="8352512" cy="5842882"/>
              </a:xfrm>
              <a:prstGeom prst="rect">
                <a:avLst/>
              </a:prstGeom>
              <a:blipFill rotWithShape="0">
                <a:blip r:embed="rId2"/>
                <a:stretch>
                  <a:fillRect l="-949" t="-939" r="-10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222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88098" y="225469"/>
            <a:ext cx="8041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err="1" smtClean="0"/>
              <a:t>Vasicek</a:t>
            </a:r>
            <a:r>
              <a:rPr kumimoji="1" lang="en-US" altLang="zh-CN" sz="2800" dirty="0" smtClean="0"/>
              <a:t> asymptotic single factor model</a:t>
            </a:r>
            <a:endParaRPr kumimoji="1"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288097" y="748688"/>
                <a:ext cx="8567803" cy="5851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charset="0"/>
                  <a:buChar char="•"/>
                </a:pPr>
                <a:r>
                  <a:rPr kumimoji="1" lang="en-US" altLang="zh-CN" sz="2400" i="1" dirty="0" smtClean="0">
                    <a:latin typeface="Cambria Math" charset="0"/>
                  </a:rPr>
                  <a:t>We are interested in the default probabilities at time t&gt;0 of a group of n=0,1</a:t>
                </a:r>
                <a:r>
                  <a:rPr kumimoji="1" lang="mr-IN" altLang="zh-CN" sz="2400" i="1" dirty="0" smtClean="0">
                    <a:latin typeface="Cambria Math" charset="0"/>
                  </a:rPr>
                  <a:t>…</a:t>
                </a:r>
                <a:r>
                  <a:rPr kumimoji="1" lang="en-US" altLang="zh-CN" sz="2400" i="1" dirty="0" smtClean="0">
                    <a:latin typeface="Cambria Math" charset="0"/>
                  </a:rPr>
                  <a:t>,N firms 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kumimoji="1" lang="en-US" altLang="zh-CN" sz="2400" i="1" dirty="0" smtClean="0">
                    <a:latin typeface="Cambria Math" charset="0"/>
                  </a:rPr>
                  <a:t>The </a:t>
                </a:r>
                <a:r>
                  <a:rPr kumimoji="1" lang="en-US" altLang="zh-CN" sz="2400" i="1" dirty="0">
                    <a:latin typeface="Cambria Math" charset="0"/>
                  </a:rPr>
                  <a:t>probability of default of each firm </a:t>
                </a:r>
                <a:r>
                  <a:rPr kumimoji="1" lang="en-US" altLang="zh-CN" sz="2400" dirty="0">
                    <a:latin typeface="Cambria Math" charset="0"/>
                  </a:rPr>
                  <a:t>n</a:t>
                </a:r>
                <a:r>
                  <a:rPr kumimoji="1" lang="en-US" altLang="zh-CN" sz="2400" i="1" dirty="0">
                    <a:latin typeface="Cambria Math" charset="0"/>
                  </a:rPr>
                  <a:t> at time </a:t>
                </a:r>
                <a:r>
                  <a:rPr kumimoji="1" lang="en-US" altLang="zh-CN" sz="2400" dirty="0">
                    <a:latin typeface="Cambria Math" charset="0"/>
                  </a:rPr>
                  <a:t>t</a:t>
                </a:r>
                <a:r>
                  <a:rPr kumimoji="1" lang="en-US" altLang="zh-CN" sz="2400" i="1" dirty="0">
                    <a:latin typeface="Cambria Math" charset="0"/>
                  </a:rPr>
                  <a:t> is </a:t>
                </a:r>
                <a:r>
                  <a:rPr kumimoji="1" lang="en-US" altLang="zh-CN" sz="2400" i="1" dirty="0" smtClean="0">
                    <a:latin typeface="Cambria Math" charset="0"/>
                  </a:rPr>
                  <a:t>denoted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𝑛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,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𝑡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charset="0"/>
                      </a:rPr>
                      <m:t>=</m:t>
                    </m:r>
                  </m:oMath>
                </a14:m>
                <a:r>
                  <a:rPr kumimoji="1" lang="en-US" altLang="zh-CN" sz="2400" i="1" dirty="0" smtClean="0">
                    <a:latin typeface="Cambria Math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sz="240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Φ</m:t>
                    </m:r>
                    <m:r>
                      <a:rPr kumimoji="1" lang="en-US" altLang="zh-CN" sz="24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4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zh-CN" sz="24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  <m:r>
                          <a:rPr kumimoji="1" lang="en-US" altLang="zh-CN" sz="24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kumimoji="1" lang="en-US" altLang="zh-CN" sz="24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</m:sub>
                    </m:sSub>
                    <m:r>
                      <a:rPr kumimoji="1" lang="en-US" altLang="zh-CN" sz="24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kumimoji="1" lang="en-US" altLang="zh-CN" sz="2400" i="1" dirty="0" smtClean="0">
                  <a:latin typeface="Cambria Math" charset="0"/>
                </a:endParaRPr>
              </a:p>
              <a:p>
                <a:r>
                  <a:rPr kumimoji="1" lang="en-US" altLang="zh-CN" sz="2400" i="1" dirty="0">
                    <a:latin typeface="Cambria Math" charset="0"/>
                  </a:rPr>
                  <a:t> </a:t>
                </a:r>
                <a:r>
                  <a:rPr kumimoji="1" lang="en-US" altLang="zh-CN" sz="2400" i="1" dirty="0" smtClean="0">
                    <a:latin typeface="Cambria Math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𝑛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,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𝑡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kumimoji="1" lang="mr-IN" altLang="zh-CN" sz="24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𝑙𝑛</m:t>
                        </m:r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−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𝑙𝑛</m:t>
                        </m:r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𝑛</m:t>
                            </m:r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,0</m:t>
                            </m:r>
                          </m:sub>
                        </m:s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−(</m:t>
                        </m:r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𝜇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− </m:t>
                        </m:r>
                        <m:f>
                          <m:fPr>
                            <m:ctrlPr>
                              <a:rPr kumimoji="1" lang="mr-IN" altLang="zh-CN" sz="2400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zh-CN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)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𝑡</m:t>
                        </m:r>
                      </m:num>
                      <m:den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kumimoji="1" lang="en-US" altLang="zh-CN" sz="2400" b="0" i="1" smtClean="0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𝑡</m:t>
                            </m:r>
                          </m:e>
                        </m:rad>
                      </m:den>
                    </m:f>
                  </m:oMath>
                </a14:m>
                <a:endParaRPr kumimoji="1" lang="en-US" altLang="zh-CN" sz="2400" b="0" i="1" dirty="0" smtClean="0">
                  <a:latin typeface="Cambria Math" charset="0"/>
                </a:endParaRPr>
              </a:p>
              <a:p>
                <a:r>
                  <a:rPr kumimoji="1" lang="en-US" altLang="zh-CN" sz="2400" i="1" dirty="0" smtClean="0">
                    <a:latin typeface="Cambria Math" charset="0"/>
                  </a:rPr>
                  <a:t>Assumption:</a:t>
                </a:r>
              </a:p>
              <a:p>
                <a:pPr marL="514350" indent="-514350">
                  <a:buFont typeface="+mj-lt"/>
                  <a:buAutoNum type="romanUcPeriod"/>
                </a:pP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charset="0"/>
                      </a:rPr>
                      <m:t>𝑐𝑜𝑟𝑟</m:t>
                    </m:r>
                    <m:d>
                      <m:dPr>
                        <m:ctrlPr>
                          <a:rPr kumimoji="1" lang="en-US" altLang="zh-CN" sz="24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𝑛</m:t>
                            </m:r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𝑡</m:t>
                            </m:r>
                          </m:sub>
                        </m:s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𝑚</m:t>
                            </m:r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kumimoji="1" lang="en-US" altLang="zh-CN" sz="2400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𝜌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𝑛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,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𝑚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,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𝑡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𝜌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𝑡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charset="0"/>
                      </a:rPr>
                      <m:t> </m:t>
                    </m:r>
                    <m:r>
                      <a:rPr kumimoji="1" lang="en-US" altLang="zh-CN" sz="2400" b="0" i="1" smtClean="0">
                        <a:latin typeface="Cambria Math" charset="0"/>
                      </a:rPr>
                      <m:t>𝑓𝑜𝑟</m:t>
                    </m:r>
                    <m:r>
                      <a:rPr kumimoji="1" lang="en-US" altLang="zh-CN" sz="2400" b="0" i="1" smtClean="0">
                        <a:latin typeface="Cambria Math" charset="0"/>
                      </a:rPr>
                      <m:t> </m:t>
                    </m:r>
                    <m:r>
                      <a:rPr kumimoji="1" lang="en-US" altLang="zh-CN" sz="2400" b="0" i="1" smtClean="0">
                        <a:latin typeface="Cambria Math" charset="0"/>
                      </a:rPr>
                      <m:t>𝑎𝑛𝑦</m:t>
                    </m:r>
                    <m:r>
                      <a:rPr kumimoji="1" lang="en-US" altLang="zh-CN" sz="2400" b="0" i="1" smtClean="0">
                        <a:latin typeface="Cambria Math" charset="0"/>
                      </a:rPr>
                      <m:t> </m:t>
                    </m:r>
                    <m:r>
                      <a:rPr kumimoji="1" lang="en-US" altLang="zh-CN" sz="2400" b="0" i="1" smtClean="0">
                        <a:latin typeface="Cambria Math" charset="0"/>
                      </a:rPr>
                      <m:t>𝑛</m:t>
                    </m:r>
                    <m:r>
                      <a:rPr kumimoji="1"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≠</m:t>
                    </m:r>
                    <m:r>
                      <a:rPr kumimoji="1"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𝑚</m:t>
                    </m:r>
                  </m:oMath>
                </a14:m>
                <a:endParaRPr kumimoji="1" lang="en-US" altLang="zh-CN" sz="2400" i="1" dirty="0" smtClean="0">
                  <a:latin typeface="Cambria Math" charset="0"/>
                </a:endParaRPr>
              </a:p>
              <a:p>
                <a:r>
                  <a:rPr kumimoji="1" lang="en-US" altLang="zh-CN" sz="2400" i="1" dirty="0" smtClean="0">
                    <a:latin typeface="Cambria Math" charset="0"/>
                  </a:rPr>
                  <a:t>There exists a random factor or source of uncertainty affecting all firms in exactly the same way :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𝑛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,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𝑡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1" lang="en-US" altLang="zh-CN" sz="2400" b="0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𝜌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𝑡</m:t>
                            </m:r>
                          </m:sub>
                        </m:sSub>
                      </m:e>
                    </m:rad>
                    <m:sSub>
                      <m:sSubPr>
                        <m:ctrlPr>
                          <a:rPr kumimoji="1" lang="en-US" altLang="zh-CN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𝑌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𝑡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kumimoji="1" lang="en-US" altLang="zh-CN" sz="2400" b="0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1−</m:t>
                        </m:r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𝜌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𝑡</m:t>
                            </m:r>
                          </m:sub>
                        </m:sSub>
                      </m:e>
                    </m:rad>
                    <m:sSub>
                      <m:sSubPr>
                        <m:ctrlPr>
                          <a:rPr kumimoji="1" lang="en-US" altLang="zh-CN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 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𝑛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,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en-US" altLang="zh-CN" sz="2400" b="0" i="1" dirty="0" smtClean="0">
                    <a:latin typeface="Cambria Math" charset="0"/>
                  </a:rPr>
                  <a:t> for all n=1,2</a:t>
                </a:r>
                <a:r>
                  <a:rPr kumimoji="1" lang="mr-IN" altLang="zh-CN" sz="2400" b="0" i="1" dirty="0" smtClean="0">
                    <a:latin typeface="Cambria Math" charset="0"/>
                  </a:rPr>
                  <a:t>…</a:t>
                </a:r>
                <a:r>
                  <a:rPr kumimoji="1" lang="en-US" altLang="zh-CN" sz="2400" b="0" i="1" dirty="0" smtClean="0">
                    <a:latin typeface="Cambria Math" charset="0"/>
                  </a:rPr>
                  <a:t>,N</a:t>
                </a:r>
              </a:p>
              <a:p>
                <a:r>
                  <a:rPr kumimoji="1" lang="en-US" altLang="zh-CN" sz="2400" i="1" dirty="0" smtClean="0">
                    <a:latin typeface="Cambria Math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𝑌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𝑡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1,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𝑡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charset="0"/>
                      </a:rPr>
                      <m:t>,…,</m:t>
                    </m:r>
                  </m:oMath>
                </a14:m>
                <a:r>
                  <a:rPr kumimoji="1" lang="en-US" altLang="zh-CN" sz="24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,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𝑡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charset="0"/>
                      </a:rPr>
                      <m:t> </m:t>
                    </m:r>
                    <m:r>
                      <a:rPr kumimoji="1" lang="en-US" altLang="zh-CN" sz="2400" b="0" i="1" smtClean="0">
                        <a:latin typeface="Cambria Math" charset="0"/>
                      </a:rPr>
                      <m:t>𝑎𝑟𝑒</m:t>
                    </m:r>
                    <m:r>
                      <a:rPr kumimoji="1" lang="en-US" altLang="zh-CN" sz="2400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kumimoji="1" lang="en-US" altLang="zh-CN" sz="2400" b="0" i="1" dirty="0" err="1" smtClean="0">
                    <a:latin typeface="Cambria Math" charset="0"/>
                  </a:rPr>
                  <a:t>i.i.d</a:t>
                </a:r>
                <a:r>
                  <a:rPr kumimoji="1" lang="en-US" altLang="zh-CN" sz="2400" b="0" i="1" dirty="0" smtClean="0">
                    <a:latin typeface="Cambria Math" charset="0"/>
                  </a:rPr>
                  <a:t> standard normal random variables</a:t>
                </a:r>
              </a:p>
              <a:p>
                <a:pPr marL="342900" indent="-342900">
                  <a:buFont typeface="Arial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𝑌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𝑡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kumimoji="1" lang="en-US" altLang="zh-CN" sz="2400" b="0" i="1" dirty="0" smtClean="0">
                    <a:latin typeface="Cambria Math" charset="0"/>
                  </a:rPr>
                  <a:t>affects all firms</a:t>
                </a:r>
              </a:p>
              <a:p>
                <a:pPr marL="342900" indent="-342900">
                  <a:buFont typeface="Arial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𝑛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,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𝑡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kumimoji="1" lang="en-US" altLang="zh-CN" sz="2400" b="0" i="1" dirty="0" smtClean="0">
                    <a:latin typeface="Cambria Math" charset="0"/>
                  </a:rPr>
                  <a:t>is independent across firms</a:t>
                </a:r>
              </a:p>
              <a:p>
                <a:endParaRPr kumimoji="1" lang="en-US" altLang="zh-CN" sz="2400" i="1" dirty="0" smtClean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97" y="748688"/>
                <a:ext cx="8567803" cy="5851217"/>
              </a:xfrm>
              <a:prstGeom prst="rect">
                <a:avLst/>
              </a:prstGeom>
              <a:blipFill rotWithShape="0">
                <a:blip r:embed="rId2"/>
                <a:stretch>
                  <a:fillRect l="-1067" t="-833" r="-427" b="-10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57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288097" y="112734"/>
                <a:ext cx="8530226" cy="4096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i="1" dirty="0" smtClean="0">
                    <a:latin typeface="Cambria Math" charset="0"/>
                  </a:rPr>
                  <a:t>Default probability at time </a:t>
                </a:r>
                <a:r>
                  <a:rPr kumimoji="1" lang="en-US" altLang="zh-CN" sz="2400" dirty="0" smtClean="0">
                    <a:latin typeface="Cambria Math" charset="0"/>
                  </a:rPr>
                  <a:t>t</a:t>
                </a:r>
                <a:r>
                  <a:rPr kumimoji="1" lang="en-US" altLang="zh-CN" sz="2400" i="1" dirty="0" smtClean="0">
                    <a:latin typeface="Cambria Math" charset="0"/>
                  </a:rPr>
                  <a:t> of each firm </a:t>
                </a:r>
                <a:r>
                  <a:rPr kumimoji="1" lang="en-US" altLang="zh-CN" sz="2400" dirty="0" smtClean="0">
                    <a:latin typeface="Cambria Math" charset="0"/>
                  </a:rPr>
                  <a:t>n</a:t>
                </a:r>
                <a:r>
                  <a:rPr kumimoji="1" lang="en-US" altLang="zh-CN" sz="2400" i="1" dirty="0" smtClean="0">
                    <a:latin typeface="Cambria Math" charset="0"/>
                  </a:rPr>
                  <a:t> is denoted by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kumimoji="1" lang="en-US" altLang="zh-CN" sz="24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𝑌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kumimoji="1" lang="en-US" altLang="zh-CN" sz="2400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kumimoji="1" lang="en-US" altLang="zh-CN" sz="2400" i="1" dirty="0" smtClean="0">
                    <a:latin typeface="Cambria Math" charset="0"/>
                  </a:rPr>
                  <a:t>and given by: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kumimoji="1" lang="en-US" altLang="zh-CN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kumimoji="1" lang="en-US" altLang="zh-CN" sz="2400" b="0" i="1" smtClean="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1" lang="el-GR" altLang="zh-CN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Ρ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CN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1" lang="en-US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  <m:r>
                                <a:rPr kumimoji="1" lang="en-US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</m:t>
                              </m:r>
                              <m:r>
                                <a:rPr kumimoji="1" lang="en-US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1" lang="en-US" altLang="zh-CN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kumimoji="1" lang="en-US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kumimoji="1" lang="en-US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  <m:r>
                                <a:rPr kumimoji="1" lang="en-US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</m:t>
                              </m:r>
                              <m:r>
                                <a:rPr kumimoji="1" lang="en-US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kumimoji="1" lang="en-US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kumimoji="1" lang="en-US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en-US" altLang="zh-CN" sz="2400" b="0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r>
                  <a:rPr kumimoji="1" lang="en-US" altLang="zh-CN" sz="2400" i="1" dirty="0" smtClean="0">
                    <a:latin typeface="Cambria Math" charset="0"/>
                  </a:rPr>
                  <a:t>                                                  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charset="0"/>
                      </a:rPr>
                      <m:t>=</m:t>
                    </m:r>
                  </m:oMath>
                </a14:m>
                <a:r>
                  <a:rPr kumimoji="1" lang="el-GR" altLang="zh-CN" sz="2400" b="0" dirty="0" smtClean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Ρ</m:t>
                    </m:r>
                    <m:r>
                      <a:rPr kumimoji="1"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[</m:t>
                    </m:r>
                    <m:rad>
                      <m:radPr>
                        <m:degHide m:val="on"/>
                        <m:ctrlPr>
                          <a:rPr kumimoji="1" lang="en-US" altLang="zh-CN" sz="2400" b="0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𝜌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𝑡</m:t>
                            </m:r>
                          </m:sub>
                        </m:sSub>
                      </m:e>
                    </m:rad>
                    <m:sSub>
                      <m:sSubPr>
                        <m:ctrlPr>
                          <a:rPr kumimoji="1" lang="en-US" altLang="zh-CN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𝑌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𝑡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kumimoji="1" lang="en-US" altLang="zh-CN" sz="2400" b="0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1−</m:t>
                        </m:r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𝜌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𝑡</m:t>
                            </m:r>
                          </m:sub>
                        </m:sSub>
                      </m:e>
                    </m:rad>
                    <m:sSub>
                      <m:sSubPr>
                        <m:ctrlPr>
                          <a:rPr kumimoji="1" lang="en-US" altLang="zh-CN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 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𝑛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,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𝑡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charset="0"/>
                      </a:rPr>
                      <m:t>&lt;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|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𝑌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]</m:t>
                    </m:r>
                  </m:oMath>
                </a14:m>
                <a:endParaRPr kumimoji="1" lang="en-US" altLang="zh-CN" sz="2400" i="1" dirty="0" smtClean="0">
                  <a:latin typeface="Cambria Math" charset="0"/>
                </a:endParaRPr>
              </a:p>
              <a:p>
                <a:r>
                  <a:rPr kumimoji="1" lang="en-US" altLang="zh-CN" sz="2400" i="1" dirty="0">
                    <a:latin typeface="Cambria Math" charset="0"/>
                  </a:rPr>
                  <a:t> </a:t>
                </a:r>
                <a:r>
                  <a:rPr kumimoji="1" lang="en-US" altLang="zh-CN" sz="2400" i="1" dirty="0" smtClean="0">
                    <a:latin typeface="Cambria Math" charset="0"/>
                  </a:rPr>
                  <a:t>                                                 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charset="0"/>
                      </a:rPr>
                      <m:t>=</m:t>
                    </m:r>
                  </m:oMath>
                </a14:m>
                <a:r>
                  <a:rPr kumimoji="1" lang="el-GR" altLang="zh-CN" sz="2400" b="0" dirty="0" smtClean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Ρ</m:t>
                    </m:r>
                    <m:r>
                      <a:rPr kumimoji="1"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[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𝑛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,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𝑡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charset="0"/>
                      </a:rPr>
                      <m:t>&lt;</m:t>
                    </m:r>
                    <m:f>
                      <m:fPr>
                        <m:ctrlPr>
                          <a:rPr kumimoji="1" lang="zh-CN" altLang="en-US" sz="2400" i="1" dirty="0" smtClean="0"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𝑛</m:t>
                            </m:r>
                            <m:r>
                              <a:rPr kumimoji="1" lang="en-US" altLang="zh-CN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,</m:t>
                            </m:r>
                            <m:r>
                              <a:rPr kumimoji="1" lang="en-US" altLang="zh-CN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𝑡</m:t>
                            </m:r>
                          </m:sub>
                        </m:sSub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kumimoji="1" lang="en-US" altLang="zh-CN" sz="2400" b="0" i="1" smtClean="0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rad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 </m:t>
                            </m:r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𝑌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kumimoji="1" lang="en-US" altLang="zh-CN" sz="2400" b="0" i="1" smtClean="0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kumimoji="1" lang="en-US" altLang="zh-CN" sz="2400" b="0" i="1" dirty="0" smtClean="0">
                        <a:latin typeface="Cambria Math" charset="0"/>
                      </a:rPr>
                      <m:t>|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𝑌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]</m:t>
                    </m:r>
                  </m:oMath>
                </a14:m>
                <a:endParaRPr kumimoji="1" lang="en-US" altLang="zh-CN" sz="2400" i="1" dirty="0" smtClean="0">
                  <a:latin typeface="Cambria Math" charset="0"/>
                </a:endParaRPr>
              </a:p>
              <a:p>
                <a:r>
                  <a:rPr kumimoji="1" lang="en-US" altLang="zh-CN" sz="2400" i="1" dirty="0" smtClean="0">
                    <a:latin typeface="Cambria Math" charset="0"/>
                  </a:rPr>
                  <a:t>                                                  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l-GR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Φ</m:t>
                    </m:r>
                    <m:r>
                      <a:rPr kumimoji="1"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f>
                      <m:fPr>
                        <m:ctrlPr>
                          <a:rPr kumimoji="1" lang="zh-CN" altLang="en-US" sz="2400" i="1" dirty="0" smtClean="0"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𝑛</m:t>
                            </m:r>
                            <m:r>
                              <a:rPr kumimoji="1" lang="en-US" altLang="zh-CN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,</m:t>
                            </m:r>
                            <m:r>
                              <a:rPr kumimoji="1" lang="en-US" altLang="zh-CN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𝑡</m:t>
                            </m:r>
                          </m:sub>
                        </m:sSub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kumimoji="1" lang="en-US" altLang="zh-CN" sz="2400" b="0" i="1" smtClean="0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rad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 </m:t>
                            </m:r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𝑌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kumimoji="1" lang="en-US" altLang="zh-CN" sz="2400" b="0" i="1" smtClean="0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kumimoji="1"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kumimoji="1" lang="en-US" altLang="zh-CN" sz="2400" i="1" dirty="0" smtClean="0">
                  <a:latin typeface="Cambria Math" charset="0"/>
                </a:endParaRPr>
              </a:p>
              <a:p>
                <a:r>
                  <a:rPr kumimoji="1" lang="en-US" altLang="zh-CN" sz="2400" i="1" dirty="0" smtClean="0">
                    <a:latin typeface="Cambria Math" charset="0"/>
                  </a:rPr>
                  <a:t>Moreover , conditional on the value of systematic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𝑌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en-US" altLang="zh-CN" sz="2400" i="1" dirty="0" smtClean="0">
                    <a:latin typeface="Cambria Math" charset="0"/>
                  </a:rPr>
                  <a:t>, the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1,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𝑡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charset="0"/>
                      </a:rPr>
                      <m:t>,…</m:t>
                    </m:r>
                    <m:sSub>
                      <m:sSubPr>
                        <m:ctrlPr>
                          <a:rPr kumimoji="1" lang="en-US" altLang="zh-CN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𝑁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,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en-US" altLang="zh-CN" sz="2400" i="1" dirty="0" smtClean="0">
                    <a:latin typeface="Cambria Math" charset="0"/>
                  </a:rPr>
                  <a:t>(and the default probabilities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kumimoji="1" lang="en-US" altLang="zh-CN" sz="24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𝑌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kumimoji="1" lang="en-US" altLang="zh-CN" sz="2400" b="0" i="1" smtClean="0">
                        <a:latin typeface="Cambria Math" charset="0"/>
                      </a:rPr>
                      <m:t>,…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𝑁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𝑌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𝑡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kumimoji="1" lang="en-US" altLang="zh-CN" sz="2400" i="1" dirty="0" smtClean="0">
                    <a:latin typeface="Cambria Math" charset="0"/>
                  </a:rPr>
                  <a:t>) are independent</a:t>
                </a:r>
                <a:endParaRPr kumimoji="1" lang="zh-CN" altLang="en-US" sz="2400" i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97" y="112734"/>
                <a:ext cx="8530226" cy="4096571"/>
              </a:xfrm>
              <a:prstGeom prst="rect">
                <a:avLst/>
              </a:prstGeom>
              <a:blipFill rotWithShape="0">
                <a:blip r:embed="rId2"/>
                <a:stretch>
                  <a:fillRect l="-1071" t="-2377" b="-22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244256" y="4421687"/>
                <a:ext cx="8617907" cy="2303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romanUcPeriod" startAt="2"/>
                </a:pPr>
                <a:r>
                  <a:rPr kumimoji="1" lang="en-US" altLang="zh-CN" sz="2400" i="1" dirty="0" smtClean="0">
                    <a:latin typeface="Cambria Math" charset="0"/>
                    <a:ea typeface="Cambria Math" charset="0"/>
                    <a:cs typeface="Cambria Math" charset="0"/>
                  </a:rPr>
                  <a:t>We know the individual default probabilities of each firm defaulting at time t: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1,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…,</m:t>
                    </m:r>
                    <m:sSub>
                      <m:sSubPr>
                        <m:ctrlPr>
                          <a:rPr kumimoji="1" lang="en-US" altLang="zh-CN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𝑁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</m:sub>
                    </m:sSub>
                  </m:oMath>
                </a14:m>
                <a:endParaRPr kumimoji="1" lang="en-US" altLang="zh-CN" sz="2400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r>
                  <a:rPr kumimoji="1" lang="en-US" altLang="zh-CN" sz="2400" dirty="0" smtClean="0">
                    <a:ea typeface="Cambria Math" charset="0"/>
                    <a:cs typeface="Cambria Math" charset="0"/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l-GR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Φ</m:t>
                    </m:r>
                    <m:r>
                      <a:rPr kumimoji="1"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40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dirty="0" smtClean="0">
                            <a:latin typeface="Cambria Math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zh-CN" sz="2400" b="0" i="1" dirty="0" smtClean="0">
                            <a:latin typeface="Cambria Math" charset="0"/>
                          </a:rPr>
                          <m:t>𝑛</m:t>
                        </m:r>
                        <m:r>
                          <a:rPr kumimoji="1" lang="en-US" altLang="zh-CN" sz="2400" b="0" i="1" dirty="0" smtClean="0">
                            <a:latin typeface="Cambria Math" charset="0"/>
                          </a:rPr>
                          <m:t>,</m:t>
                        </m:r>
                        <m:r>
                          <a:rPr kumimoji="1" lang="en-US" altLang="zh-CN" sz="2400" b="0" i="1" dirty="0" smtClean="0">
                            <a:latin typeface="Cambria Math" charset="0"/>
                          </a:rPr>
                          <m:t>𝑡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)⟺</m:t>
                    </m:r>
                    <m:sSub>
                      <m:sSubPr>
                        <m:ctrlPr>
                          <a:rPr kumimoji="1" lang="en-US" altLang="zh-CN" sz="240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dirty="0" smtClean="0">
                            <a:latin typeface="Cambria Math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zh-CN" sz="2400" b="0" i="1" dirty="0" smtClean="0">
                            <a:latin typeface="Cambria Math" charset="0"/>
                          </a:rPr>
                          <m:t>𝑛</m:t>
                        </m:r>
                        <m:r>
                          <a:rPr kumimoji="1" lang="en-US" altLang="zh-CN" sz="2400" b="0" i="1" dirty="0" smtClean="0">
                            <a:latin typeface="Cambria Math" charset="0"/>
                          </a:rPr>
                          <m:t>,</m:t>
                        </m:r>
                        <m:r>
                          <a:rPr kumimoji="1" lang="en-US" altLang="zh-CN" sz="2400" b="0" i="1" dirty="0" smtClean="0">
                            <a:latin typeface="Cambria Math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en-US" altLang="zh-CN" sz="2400" dirty="0" smtClean="0"/>
                  <a:t>=</a:t>
                </a:r>
                <a:r>
                  <a:rPr kumimoji="1" lang="el-GR" altLang="zh-CN" sz="2400" b="0" dirty="0" smtClean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l-GR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l-GR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Φ</m:t>
                        </m:r>
                      </m:e>
                      <m:sup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4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𝑛</m:t>
                            </m:r>
                            <m:r>
                              <a:rPr kumimoji="1" lang="en-US" altLang="zh-CN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,</m:t>
                            </m:r>
                            <m:r>
                              <a:rPr kumimoji="1" lang="en-US" altLang="zh-CN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zh-CN" sz="2400" b="0" dirty="0" smtClean="0">
                  <a:ea typeface="Cambria Math" charset="0"/>
                  <a:cs typeface="Cambria Math" charset="0"/>
                </a:endParaRPr>
              </a:p>
              <a:p>
                <a:r>
                  <a:rPr kumimoji="1" lang="en-US" altLang="zh-CN" sz="2400" dirty="0">
                    <a:ea typeface="Cambria Math" charset="0"/>
                    <a:cs typeface="Cambria Math" charset="0"/>
                  </a:rPr>
                  <a:t> </a:t>
                </a:r>
                <a:r>
                  <a:rPr kumimoji="1" lang="en-US" altLang="zh-CN" sz="2400" dirty="0" smtClean="0">
                    <a:ea typeface="Cambria Math" charset="0"/>
                    <a:cs typeface="Cambria Math" charset="0"/>
                  </a:rPr>
                  <a:t>       </a:t>
                </a:r>
                <a14:m>
                  <m:oMath xmlns:m="http://schemas.openxmlformats.org/officeDocument/2006/math">
                    <m:r>
                      <a:rPr kumimoji="1" lang="en-US" altLang="zh-CN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⇒</m:t>
                    </m:r>
                    <m:sSub>
                      <m:sSubPr>
                        <m:ctrlPr>
                          <a:rPr kumimoji="1" lang="en-US" altLang="zh-CN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kumimoji="1" lang="en-US" altLang="zh-CN" sz="24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𝑌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kumimoji="1" lang="en-US" altLang="zh-CN" sz="2400" b="0" i="0" smtClean="0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l-GR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Φ</m:t>
                    </m:r>
                    <m:r>
                      <a:rPr kumimoji="1"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f>
                      <m:fPr>
                        <m:ctrlPr>
                          <a:rPr kumimoji="1" lang="zh-CN" altLang="en-US" sz="2400" i="1" dirty="0" smtClean="0"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l-GR" altLang="zh-CN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l-GR" altLang="zh-CN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Φ</m:t>
                            </m:r>
                          </m:e>
                          <m:sup>
                            <m:r>
                              <a:rPr kumimoji="1" lang="en-US" altLang="zh-CN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kumimoji="1" lang="en-US" altLang="zh-CN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sz="24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kumimoji="1" lang="en-US" altLang="zh-CN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𝑛</m:t>
                                </m:r>
                                <m:r>
                                  <a:rPr kumimoji="1" lang="en-US" altLang="zh-CN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,</m:t>
                                </m:r>
                                <m:r>
                                  <a:rPr kumimoji="1" lang="en-US" altLang="zh-CN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kumimoji="1" lang="en-US" altLang="zh-CN" sz="2400" b="0" i="1" smtClean="0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rad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 </m:t>
                            </m:r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𝑌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kumimoji="1" lang="en-US" altLang="zh-CN" sz="2400" b="0" i="1" smtClean="0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kumimoji="1"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kumimoji="1" lang="en-US" altLang="zh-CN" sz="2400" b="0" dirty="0" smtClean="0">
                  <a:ea typeface="Cambria Math" charset="0"/>
                  <a:cs typeface="Cambria Math" charset="0"/>
                </a:endParaRPr>
              </a:p>
              <a:p>
                <a:endParaRPr kumimoji="1" lang="zh-CN" altLang="en-US" sz="2400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56" y="4421687"/>
                <a:ext cx="8617907" cy="2303451"/>
              </a:xfrm>
              <a:prstGeom prst="rect">
                <a:avLst/>
              </a:prstGeom>
              <a:blipFill rotWithShape="0">
                <a:blip r:embed="rId3"/>
                <a:stretch>
                  <a:fillRect l="-1061" t="-21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20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225468" y="501041"/>
                <a:ext cx="8755694" cy="5647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romanUcPeriod" startAt="3"/>
                </a:pPr>
                <a:r>
                  <a:rPr kumimoji="1" lang="en-US" altLang="zh-CN" sz="2400" i="1" dirty="0" smtClean="0">
                    <a:latin typeface="Cambria Math" charset="0"/>
                  </a:rPr>
                  <a:t>The </a:t>
                </a:r>
                <a:r>
                  <a:rPr kumimoji="1" lang="en-US" altLang="zh-CN" sz="2400" i="1" dirty="0">
                    <a:latin typeface="Cambria Math" charset="0"/>
                  </a:rPr>
                  <a:t>default probabilities of all firms </a:t>
                </a:r>
                <a:r>
                  <a:rPr kumimoji="1" lang="en-US" altLang="zh-CN" sz="2400" i="1" dirty="0" smtClean="0">
                    <a:latin typeface="Cambria Math" charset="0"/>
                  </a:rPr>
                  <a:t>is </a:t>
                </a:r>
                <a:r>
                  <a:rPr kumimoji="1" lang="en-US" altLang="zh-CN" sz="2400" i="1" dirty="0">
                    <a:latin typeface="Cambria Math" charset="0"/>
                  </a:rPr>
                  <a:t>the same and it is 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𝑡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charset="0"/>
                      </a:rPr>
                      <m:t>:</m:t>
                    </m:r>
                  </m:oMath>
                </a14:m>
                <a:endParaRPr kumimoji="1" lang="en-US" altLang="zh-CN" sz="2400" b="0" i="1" dirty="0" smtClean="0">
                  <a:latin typeface="Cambria Math" charset="0"/>
                </a:endParaRPr>
              </a:p>
              <a:p>
                <a:pPr algn="ctr"/>
                <a:r>
                  <a:rPr kumimoji="1" lang="en-US" altLang="zh-CN" sz="2400" i="1" dirty="0">
                    <a:latin typeface="Cambria Math" charset="0"/>
                  </a:rPr>
                  <a:t> </a:t>
                </a:r>
                <a:r>
                  <a:rPr kumimoji="1" lang="en-US" altLang="zh-CN" sz="2400" i="1" dirty="0" smtClean="0">
                    <a:latin typeface="Cambria Math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en-US" altLang="zh-CN" sz="2400" b="0" i="1" dirty="0" smtClean="0">
                    <a:latin typeface="Cambria Math" charset="0"/>
                  </a:rPr>
                  <a:t>   for all n=1,2</a:t>
                </a:r>
                <a:r>
                  <a:rPr kumimoji="1" lang="mr-IN" altLang="zh-CN" sz="2400" b="0" i="1" dirty="0" smtClean="0">
                    <a:latin typeface="Cambria Math" charset="0"/>
                  </a:rPr>
                  <a:t>…</a:t>
                </a:r>
                <a:r>
                  <a:rPr kumimoji="1" lang="en-US" altLang="zh-CN" sz="2400" b="0" i="1" dirty="0" smtClean="0">
                    <a:latin typeface="Cambria Math" charset="0"/>
                  </a:rPr>
                  <a:t>,N</a:t>
                </a:r>
              </a:p>
              <a:p>
                <a:pPr algn="ctr"/>
                <a:r>
                  <a:rPr kumimoji="1" lang="en-US" altLang="zh-CN" sz="2400" b="0" dirty="0" smtClean="0"/>
                  <a:t>P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24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𝑌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kumimoji="1" lang="en-US" altLang="zh-CN" sz="2400" b="0" i="0" smtClean="0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l-GR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Φ</m:t>
                    </m:r>
                    <m:r>
                      <a:rPr kumimoji="1"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f>
                      <m:fPr>
                        <m:ctrlPr>
                          <a:rPr kumimoji="1" lang="zh-CN" altLang="en-US" sz="2400" i="1" dirty="0" smtClean="0"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l-GR" altLang="zh-CN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l-GR" altLang="zh-CN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Φ</m:t>
                            </m:r>
                          </m:e>
                          <m:sup>
                            <m:r>
                              <a:rPr kumimoji="1" lang="en-US" altLang="zh-CN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kumimoji="1" lang="en-US" altLang="zh-CN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sz="240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kumimoji="1" lang="en-US" altLang="zh-CN" sz="2400" b="0" i="1" smtClean="0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rad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 </m:t>
                            </m:r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𝑌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kumimoji="1" lang="en-US" altLang="zh-CN" sz="2400" b="0" i="1" smtClean="0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kumimoji="1"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kumimoji="1" lang="en-US" altLang="zh-CN" sz="2400" b="0" i="1" dirty="0" smtClean="0">
                  <a:latin typeface="Cambria Math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>
                              <a:latin typeface="Cambria Math" charset="0"/>
                            </a:rPr>
                            <m:t>𝐿</m:t>
                          </m:r>
                        </m:e>
                        <m:sub>
                          <m:r>
                            <a:rPr kumimoji="1" lang="en-US" altLang="zh-CN" sz="2400" i="1">
                              <a:latin typeface="Cambria Math" charset="0"/>
                            </a:rPr>
                            <m:t>𝑛</m:t>
                          </m:r>
                          <m:r>
                            <a:rPr kumimoji="1" lang="en-US" altLang="zh-CN" sz="2400" i="1">
                              <a:latin typeface="Cambria Math" charset="0"/>
                            </a:rPr>
                            <m:t>,</m:t>
                          </m:r>
                          <m:r>
                            <a:rPr kumimoji="1" lang="en-US" altLang="zh-CN" sz="2400" i="1">
                              <a:latin typeface="Cambria Math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zh-CN" sz="2400" i="1">
                          <a:latin typeface="Cambria Math" charset="0"/>
                        </a:rPr>
                        <m:t>=</m:t>
                      </m:r>
                      <m:sSubSup>
                        <m:sSubSupPr>
                          <m:ctrlPr>
                            <a:rPr kumimoji="1" lang="en-US" altLang="zh-CN" sz="24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kumimoji="1" lang="en-US" altLang="zh-CN" sz="2400" i="1">
                              <a:latin typeface="Cambria Math" charset="0"/>
                            </a:rPr>
                            <m:t>{</m:t>
                          </m:r>
                        </m:e>
                        <m:sub>
                          <m:r>
                            <a:rPr kumimoji="1" lang="en-US" altLang="zh-CN" sz="2400" i="1">
                              <a:latin typeface="Cambria Math" charset="0"/>
                            </a:rPr>
                            <m:t>1 ,   </m:t>
                          </m:r>
                          <m:r>
                            <a:rPr kumimoji="1" lang="en-US" altLang="zh-CN" sz="2400" i="1">
                              <a:latin typeface="Cambria Math" charset="0"/>
                            </a:rPr>
                            <m:t>𝑜𝑡h𝑒𝑟𝑤𝑖𝑠𝑒</m:t>
                          </m:r>
                        </m:sub>
                        <m:sup>
                          <m:r>
                            <a:rPr kumimoji="1" lang="en-US" altLang="zh-CN" sz="2400" i="1">
                              <a:latin typeface="Cambria Math" charset="0"/>
                            </a:rPr>
                            <m:t>0 ,   </m:t>
                          </m:r>
                          <m:r>
                            <a:rPr kumimoji="1" lang="en-US" altLang="zh-CN" sz="2400" i="1">
                              <a:latin typeface="Cambria Math" charset="0"/>
                            </a:rPr>
                            <m:t>𝑡h𝑒</m:t>
                          </m:r>
                          <m:r>
                            <a:rPr kumimoji="1" lang="en-US" altLang="zh-CN" sz="2400" i="1">
                              <a:latin typeface="Cambria Math" charset="0"/>
                            </a:rPr>
                            <m:t> </m:t>
                          </m:r>
                          <m:r>
                            <a:rPr kumimoji="1" lang="en-US" altLang="zh-CN" sz="2400" i="1">
                              <a:latin typeface="Cambria Math" charset="0"/>
                            </a:rPr>
                            <m:t>𝑓𝑖𝑟𝑚</m:t>
                          </m:r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𝑛</m:t>
                          </m:r>
                          <m:r>
                            <a:rPr kumimoji="1" lang="en-US" altLang="zh-CN" sz="2400" i="1">
                              <a:latin typeface="Cambria Math" charset="0"/>
                            </a:rPr>
                            <m:t> </m:t>
                          </m:r>
                          <m:r>
                            <a:rPr kumimoji="1" lang="en-US" altLang="zh-CN" sz="2400" i="1">
                              <a:latin typeface="Cambria Math" charset="0"/>
                            </a:rPr>
                            <m:t>h𝑎𝑠</m:t>
                          </m:r>
                          <m:r>
                            <a:rPr kumimoji="1" lang="en-US" altLang="zh-CN" sz="2400" i="1">
                              <a:latin typeface="Cambria Math" charset="0"/>
                            </a:rPr>
                            <m:t> </m:t>
                          </m:r>
                          <m:r>
                            <a:rPr kumimoji="1" lang="en-US" altLang="zh-CN" sz="2400" i="1">
                              <a:latin typeface="Cambria Math" charset="0"/>
                            </a:rPr>
                            <m:t>𝑛𝑜𝑡</m:t>
                          </m:r>
                          <m:r>
                            <a:rPr kumimoji="1" lang="en-US" altLang="zh-CN" sz="2400" i="1">
                              <a:latin typeface="Cambria Math" charset="0"/>
                            </a:rPr>
                            <m:t> </m:t>
                          </m:r>
                          <m:r>
                            <a:rPr kumimoji="1" lang="en-US" altLang="zh-CN" sz="2400" i="1">
                              <a:latin typeface="Cambria Math" charset="0"/>
                            </a:rPr>
                            <m:t>𝑑𝑒𝑓𝑎𝑢𝑙𝑡𝑒𝑑</m:t>
                          </m:r>
                          <m:r>
                            <a:rPr kumimoji="1" lang="en-US" altLang="zh-CN" sz="2400" i="1">
                              <a:latin typeface="Cambria Math" charset="0"/>
                            </a:rPr>
                            <m:t> </m:t>
                          </m:r>
                          <m:r>
                            <a:rPr kumimoji="1" lang="en-US" altLang="zh-CN" sz="2400" i="1">
                              <a:latin typeface="Cambria Math" charset="0"/>
                            </a:rPr>
                            <m:t>𝑏𝑒𝑓𝑜𝑟𝑒</m:t>
                          </m:r>
                          <m:r>
                            <a:rPr kumimoji="1" lang="en-US" altLang="zh-CN" sz="2400" i="1">
                              <a:latin typeface="Cambria Math" charset="0"/>
                            </a:rPr>
                            <m:t> </m:t>
                          </m:r>
                          <m:r>
                            <a:rPr kumimoji="1" lang="en-US" altLang="zh-CN" sz="2400" i="1">
                              <a:latin typeface="Cambria Math" charset="0"/>
                            </a:rPr>
                            <m:t>𝑡</m:t>
                          </m:r>
                          <m:r>
                            <a:rPr kumimoji="1" lang="en-US" altLang="zh-CN" sz="2400" i="1">
                              <a:latin typeface="Cambria Math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kumimoji="1" lang="en-US" altLang="zh-CN" sz="2400" i="1" dirty="0" smtClean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𝑡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i="1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1</m:t>
                        </m:r>
                        <m:r>
                          <a:rPr kumimoji="1" lang="en-US" altLang="zh-CN" sz="2400" i="1">
                            <a:latin typeface="Cambria Math" charset="0"/>
                          </a:rPr>
                          <m:t>,</m:t>
                        </m:r>
                        <m:r>
                          <a:rPr kumimoji="1" lang="en-US" altLang="zh-CN" sz="2400" i="1">
                            <a:latin typeface="Cambria Math" charset="0"/>
                          </a:rPr>
                          <m:t>𝑡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i="1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2</m:t>
                        </m:r>
                        <m:r>
                          <a:rPr kumimoji="1" lang="en-US" altLang="zh-CN" sz="2400" i="1">
                            <a:latin typeface="Cambria Math" charset="0"/>
                          </a:rPr>
                          <m:t>,</m:t>
                        </m:r>
                        <m:r>
                          <a:rPr kumimoji="1" lang="en-US" altLang="zh-CN" sz="2400" i="1">
                            <a:latin typeface="Cambria Math" charset="0"/>
                          </a:rPr>
                          <m:t>𝑡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charset="0"/>
                      </a:rPr>
                      <m:t>+…+</m:t>
                    </m:r>
                    <m:sSub>
                      <m:sSubPr>
                        <m:ctrlPr>
                          <a:rPr kumimoji="1" lang="en-US" altLang="zh-CN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i="1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𝑁</m:t>
                        </m:r>
                        <m:r>
                          <a:rPr kumimoji="1" lang="en-US" altLang="zh-CN" sz="2400" i="1">
                            <a:latin typeface="Cambria Math" charset="0"/>
                          </a:rPr>
                          <m:t>,</m:t>
                        </m:r>
                        <m:r>
                          <a:rPr kumimoji="1" lang="en-US" altLang="zh-CN" sz="2400" i="1">
                            <a:latin typeface="Cambria Math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en-US" altLang="zh-CN" sz="2400" i="1" dirty="0" smtClean="0">
                    <a:latin typeface="Cambria Math" charset="0"/>
                  </a:rPr>
                  <a:t>  </a:t>
                </a:r>
              </a:p>
              <a:p>
                <a:r>
                  <a:rPr kumimoji="1" lang="en-US" altLang="zh-CN" sz="2400" i="1" dirty="0" smtClean="0">
                    <a:latin typeface="Cambria Math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en-US" altLang="zh-CN" sz="2400" i="1" dirty="0" smtClean="0">
                    <a:latin typeface="Cambria Math" charset="0"/>
                  </a:rPr>
                  <a:t> represents the number of defaults in our portfolio</a:t>
                </a:r>
              </a:p>
              <a:p>
                <a:endParaRPr kumimoji="1" lang="en-US" altLang="zh-CN" sz="2400" i="1" dirty="0" smtClean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l-GR" altLang="zh-CN" sz="24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Ω</m:t>
                          </m:r>
                          <m:r>
                            <m:rPr>
                              <m:nor/>
                            </m:rPr>
                            <a:rPr kumimoji="1" lang="en-US" altLang="zh-CN" sz="2400" i="1" dirty="0">
                              <a:latin typeface="Cambria Math" charset="0"/>
                            </a:rPr>
                            <m:t> 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kumimoji="1" lang="mr-IN" altLang="zh-CN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zh-CN" sz="24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kumimoji="1" lang="en-US" altLang="zh-CN" sz="2400" i="1" dirty="0" smtClean="0">
                  <a:latin typeface="Cambria Math" charset="0"/>
                </a:endParaRPr>
              </a:p>
              <a:p>
                <a:r>
                  <a:rPr kumimoji="1" lang="en-US" altLang="zh-CN" sz="2400" i="1" dirty="0" smtClean="0">
                    <a:latin typeface="Cambria Math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zh-CN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Ω</m:t>
                        </m:r>
                        <m:r>
                          <m:rPr>
                            <m:nor/>
                          </m:rPr>
                          <a:rPr kumimoji="1" lang="en-US" altLang="zh-CN" sz="2400" i="1" dirty="0">
                            <a:latin typeface="Cambria Math" charset="0"/>
                          </a:rPr>
                          <m:t> 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en-US" altLang="zh-CN" sz="2400" i="1" dirty="0" smtClean="0">
                    <a:latin typeface="Cambria Math" charset="0"/>
                  </a:rPr>
                  <a:t>can be interpreted as the portfolio default rate at time 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charset="0"/>
                        </a:rPr>
                        <m:t>𝐹</m:t>
                      </m:r>
                      <m:d>
                        <m:dPr>
                          <m:ctrlPr>
                            <a:rPr kumimoji="1" lang="en-US" altLang="zh-CN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𝜔</m:t>
                          </m:r>
                          <m:r>
                            <a:rPr kumimoji="1" lang="en-US" altLang="zh-CN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kumimoji="1" lang="en-US" altLang="zh-CN" sz="24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zh-CN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kumimoji="1" lang="en-US" altLang="zh-CN" sz="2400" b="0" i="1" smtClean="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1" lang="el-GR" altLang="zh-CN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Ρ</m:t>
                      </m:r>
                      <m:r>
                        <a:rPr kumimoji="1" lang="en-US" altLang="zh-CN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[</m:t>
                      </m:r>
                      <m:sSub>
                        <m:sSubPr>
                          <m:ctrlPr>
                            <a:rPr kumimoji="1" lang="en-US" altLang="zh-CN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l-GR" altLang="zh-CN" sz="24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Ω</m:t>
                          </m:r>
                          <m:r>
                            <m:rPr>
                              <m:nor/>
                            </m:rPr>
                            <a:rPr kumimoji="1" lang="en-US" altLang="zh-CN" sz="2400" i="1" dirty="0">
                              <a:latin typeface="Cambria Math" charset="0"/>
                            </a:rPr>
                            <m:t> 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r>
                        <a:rPr kumimoji="1" lang="en-US" altLang="zh-CN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𝜔</m:t>
                      </m:r>
                      <m:r>
                        <a:rPr kumimoji="1" lang="en-US" altLang="zh-CN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]</m:t>
                      </m:r>
                    </m:oMath>
                  </m:oMathPara>
                </a14:m>
                <a:endParaRPr kumimoji="1" lang="en-US" altLang="zh-CN" sz="2400" i="1" dirty="0" smtClean="0">
                  <a:latin typeface="Cambria Math" charset="0"/>
                </a:endParaRPr>
              </a:p>
              <a:p>
                <a:r>
                  <a:rPr kumimoji="1" lang="en-US" altLang="zh-CN" sz="2400" i="1" dirty="0" smtClean="0">
                    <a:latin typeface="Cambria Math" charset="0"/>
                  </a:rPr>
                  <a:t>Where F is the unconditional cumulative distribution function of the default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zh-CN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Ω</m:t>
                        </m:r>
                        <m:r>
                          <m:rPr>
                            <m:nor/>
                          </m:rPr>
                          <a:rPr kumimoji="1" lang="en-US" altLang="zh-CN" sz="2400" i="1" dirty="0">
                            <a:latin typeface="Cambria Math" charset="0"/>
                          </a:rPr>
                          <m:t> 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en-US" altLang="zh-CN" sz="2400" i="1" dirty="0" smtClean="0">
                    <a:latin typeface="Cambria Math" charset="0"/>
                  </a:rPr>
                  <a:t> of a portfolio</a:t>
                </a:r>
                <a:endParaRPr kumimoji="1" lang="en-US" altLang="zh-CN" sz="2400" i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68" y="501041"/>
                <a:ext cx="8755694" cy="5647315"/>
              </a:xfrm>
              <a:prstGeom prst="rect">
                <a:avLst/>
              </a:prstGeom>
              <a:blipFill rotWithShape="0">
                <a:blip r:embed="rId2"/>
                <a:stretch>
                  <a:fillRect l="-1114" t="-863" b="-99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683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275573" y="200416"/>
                <a:ext cx="8617906" cy="6575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romanUcPeriod" startAt="4"/>
                </a:pPr>
                <a:r>
                  <a:rPr kumimoji="1" lang="en-US" altLang="zh-CN" sz="2400" i="1" dirty="0" smtClean="0">
                    <a:latin typeface="Cambria Math" charset="0"/>
                  </a:rPr>
                  <a:t>The </a:t>
                </a:r>
                <a:r>
                  <a:rPr kumimoji="1" lang="en-US" altLang="zh-CN" sz="2400" i="1" dirty="0">
                    <a:latin typeface="Cambria Math" charset="0"/>
                  </a:rPr>
                  <a:t>number of credits (one to each firm) in our portfolio is very large, N</a:t>
                </a:r>
                <a14:m>
                  <m:oMath xmlns:m="http://schemas.openxmlformats.org/officeDocument/2006/math">
                    <m:r>
                      <a:rPr kumimoji="1" lang="is-IS" altLang="zh-CN" sz="2400" i="1">
                        <a:latin typeface="Cambria Math" charset="0"/>
                      </a:rPr>
                      <m:t>→∞</m:t>
                    </m:r>
                  </m:oMath>
                </a14:m>
                <a:endParaRPr kumimoji="1" lang="en-US" altLang="zh-CN" sz="2400" i="1" dirty="0" smtClean="0">
                  <a:latin typeface="Cambria Math" charset="0"/>
                </a:endParaRPr>
              </a:p>
              <a:p>
                <a:pPr marL="342900" indent="-342900">
                  <a:buFont typeface="Arial" charset="0"/>
                  <a:buChar char="•"/>
                </a:pPr>
                <a:r>
                  <a:rPr kumimoji="1" lang="en-US" altLang="zh-CN" sz="2400" i="1" dirty="0" smtClean="0">
                    <a:latin typeface="Cambria Math" charset="0"/>
                  </a:rPr>
                  <a:t>According to the law of the large numbers , the fraction of the defaulted credits in the portfolio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zh-CN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Ω</m:t>
                        </m:r>
                        <m:r>
                          <m:rPr>
                            <m:nor/>
                          </m:rPr>
                          <a:rPr kumimoji="1" lang="en-US" altLang="zh-CN" sz="2400" i="1" dirty="0">
                            <a:latin typeface="Cambria Math" charset="0"/>
                          </a:rPr>
                          <m:t> 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en-US" altLang="zh-CN" sz="2400" i="1" dirty="0" smtClean="0">
                    <a:latin typeface="Cambria Math" charset="0"/>
                  </a:rPr>
                  <a:t> converges to the individual default probability of each individual credit </a:t>
                </a:r>
                <a:r>
                  <a:rPr kumimoji="1" lang="en-US" altLang="zh-CN" sz="2400" b="0" dirty="0" smtClean="0"/>
                  <a:t>P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24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𝑌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zh-CN" sz="2400" i="1" dirty="0" smtClean="0">
                  <a:latin typeface="Cambria Math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zh-CN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Ω</m:t>
                        </m:r>
                        <m:r>
                          <m:rPr>
                            <m:nor/>
                          </m:rPr>
                          <a:rPr kumimoji="1" lang="en-US" altLang="zh-CN" sz="2400" i="1" dirty="0">
                            <a:latin typeface="Cambria Math" charset="0"/>
                          </a:rPr>
                          <m:t> 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𝑡</m:t>
                        </m:r>
                      </m:sub>
                    </m:sSub>
                    <m:r>
                      <a:rPr kumimoji="1" lang="is-I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</m:oMath>
                </a14:m>
                <a:r>
                  <a:rPr kumimoji="1" lang="en-US" altLang="zh-CN" sz="2400" b="0" dirty="0" smtClean="0"/>
                  <a:t> P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24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𝑌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kumimoji="1" lang="en-US" altLang="zh-CN" sz="2400" b="0" i="1" smtClean="0">
                        <a:latin typeface="Cambria Math" charset="0"/>
                      </a:rPr>
                      <m:t>  </m:t>
                    </m:r>
                    <m:d>
                      <m:dPr>
                        <m:ctrlPr>
                          <a:rPr kumimoji="1" lang="en-US" altLang="zh-CN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𝑛</m:t>
                        </m:r>
                        <m:r>
                          <a:rPr kumimoji="1" lang="is-I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→∞</m:t>
                        </m:r>
                      </m:e>
                    </m:d>
                  </m:oMath>
                </a14:m>
                <a:endParaRPr kumimoji="1" lang="en-US" altLang="zh-CN" sz="2400" b="0" i="1" dirty="0" smtClean="0">
                  <a:latin typeface="Cambria Math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2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⇒</m:t>
                      </m:r>
                      <m:r>
                        <a:rPr kumimoji="1" lang="en-US" altLang="zh-CN" sz="2400" b="0" i="1" smtClean="0">
                          <a:latin typeface="Cambria Math" charset="0"/>
                        </a:rPr>
                        <m:t>𝐹</m:t>
                      </m:r>
                      <m:d>
                        <m:dPr>
                          <m:ctrlPr>
                            <a:rPr kumimoji="1" lang="en-US" altLang="zh-CN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𝜔</m:t>
                          </m:r>
                          <m:r>
                            <a:rPr kumimoji="1" lang="en-US" altLang="zh-CN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kumimoji="1" lang="en-US" altLang="zh-CN" sz="24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zh-CN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kumimoji="1" lang="en-US" altLang="zh-CN" sz="2400" b="0" i="1" smtClean="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1" lang="el-GR" altLang="zh-CN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Ρ</m:t>
                      </m:r>
                      <m:r>
                        <a:rPr kumimoji="1" lang="en-US" altLang="zh-CN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[</m:t>
                      </m:r>
                      <m:sSub>
                        <m:sSubPr>
                          <m:ctrlPr>
                            <a:rPr kumimoji="1" lang="en-US" altLang="zh-CN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l-GR" altLang="zh-CN" sz="24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Ω</m:t>
                          </m:r>
                          <m:r>
                            <m:rPr>
                              <m:nor/>
                            </m:rPr>
                            <a:rPr kumimoji="1" lang="en-US" altLang="zh-CN" sz="2400" i="1" dirty="0">
                              <a:latin typeface="Cambria Math" charset="0"/>
                            </a:rPr>
                            <m:t> 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r>
                        <a:rPr kumimoji="1" lang="en-US" altLang="zh-CN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𝜔</m:t>
                      </m:r>
                      <m:r>
                        <a:rPr kumimoji="1" lang="en-US" altLang="zh-CN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]</m:t>
                      </m:r>
                    </m:oMath>
                  </m:oMathPara>
                </a14:m>
                <a:endParaRPr kumimoji="1" lang="en-US" altLang="zh-CN" sz="2400" i="1" dirty="0" smtClean="0">
                  <a:latin typeface="Cambria Math" charset="0"/>
                </a:endParaRPr>
              </a:p>
              <a:p>
                <a:r>
                  <a:rPr kumimoji="1" lang="en-US" altLang="zh-CN" sz="2400" i="1" dirty="0" smtClean="0">
                    <a:latin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charset="0"/>
                      </a:rPr>
                      <m:t>                            =</m:t>
                    </m:r>
                    <m:r>
                      <m:rPr>
                        <m:sty m:val="p"/>
                      </m:rPr>
                      <a:rPr kumimoji="1" lang="el-GR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Ρ</m:t>
                    </m:r>
                    <m:r>
                      <a:rPr kumimoji="1"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[</m:t>
                    </m:r>
                    <m:r>
                      <m:rPr>
                        <m:nor/>
                      </m:rPr>
                      <a:rPr kumimoji="1" lang="en-US" altLang="zh-CN" sz="2400" b="0" dirty="0" smtClean="0"/>
                      <m:t>P</m:t>
                    </m:r>
                    <m:d>
                      <m:dPr>
                        <m:ctrlPr>
                          <a:rPr kumimoji="1" lang="en-US" altLang="zh-CN" sz="24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𝑌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kumimoji="1"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kumimoji="1"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𝜔</m:t>
                    </m:r>
                    <m:r>
                      <a:rPr kumimoji="1"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]</m:t>
                    </m:r>
                  </m:oMath>
                </a14:m>
                <a:endParaRPr kumimoji="1" lang="en-US" altLang="zh-CN" sz="2400" i="1" dirty="0" smtClean="0">
                  <a:latin typeface="Cambria Math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charset="0"/>
                        </a:rPr>
                        <m:t>                             =</m:t>
                      </m:r>
                      <m:r>
                        <m:rPr>
                          <m:sty m:val="p"/>
                        </m:rPr>
                        <a:rPr kumimoji="1" lang="el-GR" altLang="zh-CN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Ρ</m:t>
                      </m:r>
                      <m:r>
                        <a:rPr kumimoji="1" lang="en-US" altLang="zh-CN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kumimoji="1" lang="el-GR" altLang="zh-CN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Φ</m:t>
                      </m:r>
                      <m:r>
                        <a:rPr kumimoji="1" lang="en-US" altLang="zh-CN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f>
                        <m:fPr>
                          <m:ctrlPr>
                            <a:rPr kumimoji="1" lang="zh-CN" altLang="en-US" sz="2400" i="1" dirty="0" smtClean="0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l-GR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l-GR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Φ</m:t>
                              </m:r>
                            </m:e>
                            <m:sup>
                              <m:r>
                                <a:rPr kumimoji="1" lang="en-US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kumimoji="1" lang="en-US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sz="240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1" lang="en-US" altLang="zh-CN" sz="2400" b="0" i="1" smtClean="0">
                                      <a:latin typeface="Cambria Math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zh-CN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kumimoji="1" lang="en-US" altLang="zh-CN" sz="2400" b="0" i="1" smtClean="0">
                                  <a:latin typeface="Cambria Math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kumimoji="1" lang="en-US" altLang="zh-CN" sz="24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kumimoji="1" lang="en-US" altLang="zh-CN" sz="2400" b="0" i="1" smtClean="0">
                                      <a:latin typeface="Cambria Math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rad>
                          <m:sSub>
                            <m:sSubPr>
                              <m:ctrlPr>
                                <a:rPr kumimoji="1" lang="en-US" altLang="zh-CN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1" lang="en-US" altLang="zh-CN" sz="2400" b="0" i="1" smtClean="0">
                                  <a:latin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kumimoji="1" lang="en-US" altLang="zh-CN" sz="24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kumimoji="1" lang="en-US" altLang="zh-CN" sz="2400" b="0" i="1" smtClean="0">
                                      <a:latin typeface="Cambria Math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kumimoji="1" lang="en-US" altLang="zh-CN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)≤</m:t>
                      </m:r>
                      <m:r>
                        <a:rPr kumimoji="1" lang="en-US" altLang="zh-CN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𝜔</m:t>
                      </m:r>
                      <m:r>
                        <a:rPr kumimoji="1" lang="en-US" altLang="zh-CN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]</m:t>
                      </m:r>
                    </m:oMath>
                  </m:oMathPara>
                </a14:m>
                <a:endParaRPr kumimoji="1" lang="en-US" altLang="zh-CN" sz="2400" i="1" dirty="0" smtClean="0">
                  <a:latin typeface="Cambria Math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charset="0"/>
                        </a:rPr>
                        <m:t>                             =</m:t>
                      </m:r>
                      <m:r>
                        <m:rPr>
                          <m:sty m:val="p"/>
                        </m:rPr>
                        <a:rPr kumimoji="1" lang="el-GR" altLang="zh-CN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Ρ</m:t>
                      </m:r>
                      <m:r>
                        <a:rPr kumimoji="1" lang="en-US" altLang="zh-CN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[</m:t>
                      </m:r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𝑌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≥</m:t>
                      </m:r>
                      <m:f>
                        <m:fPr>
                          <m:ctrlPr>
                            <a:rPr kumimoji="1" lang="mr-IN" altLang="zh-CN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l-GR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l-GR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Φ</m:t>
                              </m:r>
                            </m:e>
                            <m:sup>
                              <m:r>
                                <a:rPr kumimoji="1" lang="en-US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kumimoji="1" lang="en-US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sz="240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1" lang="en-US" altLang="zh-CN" sz="2400" b="0" i="1" smtClean="0">
                                      <a:latin typeface="Cambria Math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kumimoji="1" lang="en-US" altLang="zh-CN" sz="2400" b="0" i="1" smtClean="0">
                                  <a:latin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kumimoji="1" lang="en-US" altLang="zh-CN" sz="24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kumimoji="1" lang="en-US" altLang="zh-CN" sz="2400" b="0" i="1" smtClean="0">
                                      <a:latin typeface="Cambria Math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rad>
                          <m:sSup>
                            <m:sSupPr>
                              <m:ctrlPr>
                                <a:rPr kumimoji="1" lang="el-GR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l-GR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Φ</m:t>
                              </m:r>
                            </m:e>
                            <m:sup>
                              <m:r>
                                <a:rPr kumimoji="1" lang="en-US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kumimoji="1" lang="en-US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𝜔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1" lang="en-US" altLang="zh-CN" sz="2400" b="0" i="1" smtClean="0">
                                  <a:latin typeface="Cambria Math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kumimoji="1" lang="en-US" altLang="zh-CN" sz="24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kumimoji="1" lang="en-US" altLang="zh-CN" sz="2400" b="0" i="1" smtClean="0">
                                      <a:latin typeface="Cambria Math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kumimoji="1" lang="en-US" altLang="zh-CN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]</m:t>
                      </m:r>
                    </m:oMath>
                  </m:oMathPara>
                </a14:m>
                <a:endParaRPr kumimoji="1" lang="en-US" altLang="zh-CN" sz="2400" i="1" dirty="0" smtClean="0">
                  <a:latin typeface="Cambria Math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charset="0"/>
                        </a:rPr>
                        <m:t>                             =1−</m:t>
                      </m:r>
                      <m:r>
                        <m:rPr>
                          <m:sty m:val="p"/>
                        </m:rPr>
                        <a:rPr kumimoji="1" lang="el-GR" altLang="zh-CN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Φ</m:t>
                      </m:r>
                      <m:r>
                        <a:rPr kumimoji="1" lang="en-US" altLang="zh-CN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f>
                        <m:fPr>
                          <m:ctrlPr>
                            <a:rPr kumimoji="1" lang="mr-IN" altLang="zh-CN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l-GR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l-GR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Φ</m:t>
                              </m:r>
                            </m:e>
                            <m:sup>
                              <m:r>
                                <a:rPr kumimoji="1" lang="en-US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kumimoji="1" lang="en-US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sz="240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1" lang="en-US" altLang="zh-CN" sz="2400" b="0" i="1" smtClean="0">
                                      <a:latin typeface="Cambria Math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kumimoji="1" lang="en-US" altLang="zh-CN" sz="2400" b="0" i="1" smtClean="0">
                                  <a:latin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kumimoji="1" lang="en-US" altLang="zh-CN" sz="24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kumimoji="1" lang="en-US" altLang="zh-CN" sz="2400" b="0" i="1" smtClean="0">
                                      <a:latin typeface="Cambria Math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rad>
                          <m:sSup>
                            <m:sSupPr>
                              <m:ctrlPr>
                                <a:rPr kumimoji="1" lang="el-GR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l-GR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Φ</m:t>
                              </m:r>
                            </m:e>
                            <m:sup>
                              <m:r>
                                <a:rPr kumimoji="1" lang="en-US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kumimoji="1" lang="en-US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𝜔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1" lang="en-US" altLang="zh-CN" sz="2400" b="0" i="1" smtClean="0">
                                  <a:latin typeface="Cambria Math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kumimoji="1" lang="en-US" altLang="zh-CN" sz="24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kumimoji="1" lang="en-US" altLang="zh-CN" sz="2400" b="0" i="1" smtClean="0">
                                      <a:latin typeface="Cambria Math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kumimoji="1" lang="en-US" altLang="zh-CN" sz="2400" i="1" dirty="0" smtClean="0">
                  <a:latin typeface="Cambria Math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charset="0"/>
                        </a:rPr>
                        <m:t>                             =</m:t>
                      </m:r>
                      <m:r>
                        <m:rPr>
                          <m:sty m:val="p"/>
                        </m:rPr>
                        <a:rPr kumimoji="1" lang="el-GR" altLang="zh-CN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Φ</m:t>
                      </m:r>
                      <m:r>
                        <a:rPr kumimoji="1" lang="en-US" altLang="zh-CN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f>
                        <m:fPr>
                          <m:ctrlPr>
                            <a:rPr kumimoji="1" lang="mr-IN" altLang="zh-CN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1" lang="en-US" altLang="zh-CN" sz="2400" b="0" i="1" smtClean="0">
                                  <a:latin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kumimoji="1" lang="en-US" altLang="zh-CN" sz="24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kumimoji="1" lang="en-US" altLang="zh-CN" sz="2400" b="0" i="1" smtClean="0">
                                      <a:latin typeface="Cambria Math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rad>
                          <m:sSup>
                            <m:sSupPr>
                              <m:ctrlPr>
                                <a:rPr kumimoji="1" lang="el-GR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l-GR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Φ</m:t>
                              </m:r>
                            </m:e>
                            <m:sup>
                              <m:r>
                                <a:rPr kumimoji="1" lang="en-US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kumimoji="1" lang="en-US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𝜔</m:t>
                              </m:r>
                            </m:e>
                          </m:d>
                          <m:r>
                            <a:rPr kumimoji="1" lang="en-US" altLang="zh-CN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1" lang="el-GR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l-GR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Φ</m:t>
                              </m:r>
                            </m:e>
                            <m:sup>
                              <m:r>
                                <a:rPr kumimoji="1" lang="en-US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kumimoji="1" lang="en-US" altLang="zh-C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sz="240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1" lang="en-US" altLang="zh-CN" sz="2400" b="0" i="1" smtClean="0">
                                      <a:latin typeface="Cambria Math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1" lang="en-US" altLang="zh-CN" sz="2400" b="0" i="1" smtClean="0">
                                  <a:latin typeface="Cambria Math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kumimoji="1" lang="en-US" altLang="zh-CN" sz="24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kumimoji="1" lang="en-US" altLang="zh-CN" sz="2400" b="0" i="1" smtClean="0">
                                      <a:latin typeface="Cambria Math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kumimoji="1" lang="en-US" altLang="zh-CN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kumimoji="1" lang="en-US" altLang="zh-CN" sz="2400" i="1" dirty="0" smtClean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73" y="200416"/>
                <a:ext cx="8617906" cy="6575390"/>
              </a:xfrm>
              <a:prstGeom prst="rect">
                <a:avLst/>
              </a:prstGeom>
              <a:blipFill rotWithShape="0">
                <a:blip r:embed="rId2"/>
                <a:stretch>
                  <a:fillRect l="-1061" t="-7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272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576197" y="1052186"/>
                <a:ext cx="8267178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en-US" altLang="zh-CN" sz="2400" i="1" dirty="0">
                    <a:latin typeface="Cambria Math" charset="0"/>
                  </a:rPr>
                  <a:t>=0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latin typeface="Cambria Math" charset="0"/>
                      </a:rPr>
                      <m:t> ⇒</m:t>
                    </m:r>
                    <m:r>
                      <m:rPr>
                        <m:sty m:val="p"/>
                      </m:rPr>
                      <a:rPr kumimoji="1" lang="el-GR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Ρ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4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l-GR" altLang="zh-CN" sz="24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Ω</m:t>
                            </m:r>
                            <m:r>
                              <m:rPr>
                                <m:nor/>
                              </m:rPr>
                              <a:rPr kumimoji="1" lang="en-US" altLang="zh-CN" sz="2400" i="1" dirty="0">
                                <a:latin typeface="Cambria Math" charset="0"/>
                              </a:rPr>
                              <m:t> 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𝑡</m:t>
                            </m:r>
                          </m:sub>
                        </m:s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=</m:t>
                        </m:r>
                        <m:sSub>
                          <m:sSubPr>
                            <m:ctrlPr>
                              <a:rPr kumimoji="1" lang="en-US" altLang="zh-CN" sz="24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kumimoji="1"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=1</m:t>
                    </m:r>
                  </m:oMath>
                </a14:m>
                <a:endParaRPr kumimoji="1" lang="en-US" altLang="zh-CN" sz="2400" i="1" dirty="0" smtClean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en-US" altLang="zh-CN" sz="2400" i="1" dirty="0" smtClean="0">
                    <a:latin typeface="Cambria Math" charset="0"/>
                  </a:rPr>
                  <a:t>=</a:t>
                </a:r>
                <a:r>
                  <a:rPr kumimoji="1" lang="en-US" altLang="zh-CN" sz="2400" i="1" dirty="0">
                    <a:latin typeface="Cambria Math" charset="0"/>
                  </a:rPr>
                  <a:t>1</a:t>
                </a:r>
                <a:r>
                  <a:rPr kumimoji="1" lang="en-US" altLang="zh-CN" sz="24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latin typeface="Cambria Math" charset="0"/>
                      </a:rPr>
                      <m:t>⇒</m:t>
                    </m:r>
                  </m:oMath>
                </a14:m>
                <a:r>
                  <a:rPr kumimoji="1" lang="en-US" altLang="zh-CN" sz="2400" i="1" dirty="0" smtClean="0">
                    <a:latin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Ρ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4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l-GR" altLang="zh-CN" sz="24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Ω</m:t>
                            </m:r>
                            <m:r>
                              <m:rPr>
                                <m:nor/>
                              </m:rPr>
                              <a:rPr kumimoji="1" lang="en-US" altLang="zh-CN" sz="2400" i="1" dirty="0">
                                <a:latin typeface="Cambria Math" charset="0"/>
                              </a:rPr>
                              <m:t> 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𝑡</m:t>
                            </m:r>
                          </m:sub>
                        </m:s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=0</m:t>
                        </m:r>
                      </m:e>
                    </m:d>
                  </m:oMath>
                </a14:m>
                <a:r>
                  <a:rPr kumimoji="1" lang="en-US" altLang="zh-CN" sz="2400" i="1" dirty="0" smtClean="0">
                    <a:latin typeface="Cambria Math" charset="0"/>
                  </a:rPr>
                  <a:t>=1-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 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en-US" altLang="zh-CN" sz="2400" i="1" dirty="0" smtClean="0">
                    <a:latin typeface="Cambria Math" charset="0"/>
                  </a:rPr>
                  <a:t> 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Ρ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4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l-GR" altLang="zh-CN" sz="24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Ω</m:t>
                            </m:r>
                            <m:r>
                              <m:rPr>
                                <m:nor/>
                              </m:rPr>
                              <a:rPr kumimoji="1" lang="en-US" altLang="zh-CN" sz="2400" i="1" dirty="0">
                                <a:latin typeface="Cambria Math" charset="0"/>
                              </a:rPr>
                              <m:t> 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𝑡</m:t>
                            </m:r>
                          </m:sub>
                        </m:s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=1</m:t>
                        </m:r>
                      </m:e>
                    </m:d>
                    <m:r>
                      <a:rPr kumimoji="1" lang="en-US" altLang="zh-CN" sz="2400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 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𝑡</m:t>
                        </m:r>
                      </m:sub>
                    </m:sSub>
                  </m:oMath>
                </a14:m>
                <a:endParaRPr kumimoji="1" lang="en-US" altLang="zh-CN" sz="2400" i="1" dirty="0" smtClean="0">
                  <a:latin typeface="Cambria Math" charset="0"/>
                </a:endParaRPr>
              </a:p>
              <a:p>
                <a:endParaRPr kumimoji="1" lang="en-US" altLang="zh-CN" sz="2400" i="1" dirty="0">
                  <a:latin typeface="Cambria Math" charset="0"/>
                </a:endParaRPr>
              </a:p>
              <a:p>
                <a:pPr marL="514350" indent="-514350">
                  <a:buFont typeface="+mj-lt"/>
                  <a:buAutoNum type="romanUcPeriod" startAt="5"/>
                </a:pPr>
                <a:r>
                  <a:rPr kumimoji="1" lang="en-US" altLang="zh-CN" sz="2400" i="1" dirty="0" smtClean="0">
                    <a:latin typeface="Cambria Math" charset="0"/>
                  </a:rPr>
                  <a:t>The loss given default on each credit ,denoted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𝜆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en-US" altLang="zh-CN" sz="2400" i="1" dirty="0" smtClean="0">
                    <a:latin typeface="Cambria Math" charset="0"/>
                  </a:rPr>
                  <a:t> is deterministic and the same for all firms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zh-CN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⇒</m:t>
                    </m:r>
                  </m:oMath>
                </a14:m>
                <a:r>
                  <a:rPr kumimoji="1" lang="en-US" altLang="zh-CN" sz="2400" i="1" dirty="0" smtClean="0">
                    <a:latin typeface="Cambria Math" charset="0"/>
                  </a:rPr>
                  <a:t>1-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 </m:t>
                        </m:r>
                        <m:r>
                          <a:rPr kumimoji="1" lang="en-US" altLang="zh-CN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𝜆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en-US" altLang="zh-CN" sz="2400" i="1" dirty="0" smtClean="0">
                    <a:latin typeface="Cambria Math" charset="0"/>
                  </a:rPr>
                  <a:t> is the so-called recovery rate</a:t>
                </a:r>
              </a:p>
              <a:p>
                <a:pPr marL="514350" indent="-514350">
                  <a:buFont typeface="+mj-lt"/>
                  <a:buAutoNum type="romanUcPeriod" startAt="6"/>
                </a:pPr>
                <a:endParaRPr kumimoji="1" lang="en-US" altLang="zh-CN" sz="2400" i="1" dirty="0" smtClean="0">
                  <a:latin typeface="Cambria Math" charset="0"/>
                </a:endParaRPr>
              </a:p>
              <a:p>
                <a:pPr marL="514350" indent="-514350">
                  <a:buFont typeface="+mj-lt"/>
                  <a:buAutoNum type="romanUcPeriod" startAt="6"/>
                </a:pPr>
                <a:r>
                  <a:rPr kumimoji="1" lang="en-US" altLang="zh-CN" sz="2400" i="1" dirty="0" smtClean="0">
                    <a:latin typeface="Cambria Math" charset="0"/>
                  </a:rPr>
                  <a:t>The size of each credit in the portfolio is similar</a:t>
                </a:r>
              </a:p>
              <a:p>
                <a:pPr marL="342900" indent="-342900">
                  <a:buFont typeface="Arial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𝑍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𝑡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 </m:t>
                        </m:r>
                        <m:r>
                          <a:rPr kumimoji="1" lang="en-US" altLang="zh-CN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𝜆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kumimoji="1" lang="en-US" altLang="zh-CN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zh-CN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Ω</m:t>
                        </m:r>
                        <m:r>
                          <m:rPr>
                            <m:nor/>
                          </m:rPr>
                          <a:rPr kumimoji="1" lang="en-US" altLang="zh-CN" sz="2400" i="1" dirty="0">
                            <a:latin typeface="Cambria Math" charset="0"/>
                          </a:rPr>
                          <m:t> 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𝑡</m:t>
                        </m:r>
                      </m:sub>
                    </m:sSub>
                  </m:oMath>
                </a14:m>
                <a:endParaRPr kumimoji="1" lang="en-US" altLang="zh-CN" sz="2400" i="1" dirty="0" smtClean="0">
                  <a:latin typeface="Cambria Math" charset="0"/>
                </a:endParaRPr>
              </a:p>
              <a:p>
                <a:r>
                  <a:rPr kumimoji="1" lang="en-US" altLang="zh-CN" sz="2400" i="1" dirty="0" smtClean="0">
                    <a:latin typeface="Cambria Math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𝑍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en-US" altLang="zh-CN" sz="2400" i="1" dirty="0" smtClean="0">
                    <a:latin typeface="Cambria Math" charset="0"/>
                  </a:rPr>
                  <a:t> is the percentage loss of the total initial value of the portfolio</a:t>
                </a:r>
              </a:p>
              <a:p>
                <a:endParaRPr kumimoji="1" lang="en-US" altLang="zh-CN" sz="2400" i="1" dirty="0" smtClean="0">
                  <a:latin typeface="Cambria Math" charset="0"/>
                </a:endParaRPr>
              </a:p>
              <a:p>
                <a:endParaRPr kumimoji="1" lang="zh-CN" altLang="en-US" sz="2400" i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97" y="1052186"/>
                <a:ext cx="8267178" cy="4893647"/>
              </a:xfrm>
              <a:prstGeom prst="rect">
                <a:avLst/>
              </a:prstGeom>
              <a:blipFill rotWithShape="0">
                <a:blip r:embed="rId2"/>
                <a:stretch>
                  <a:fillRect l="-1180" t="-9601" r="-2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864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8410" y="297944"/>
            <a:ext cx="6826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i="1" dirty="0">
                <a:latin typeface="Cambria Math" charset="0"/>
              </a:rPr>
              <a:t>Mechanics of CDOs</a:t>
            </a:r>
            <a:endParaRPr kumimoji="1" lang="zh-CN" altLang="en-US" sz="2400" i="1" dirty="0">
              <a:latin typeface="Cambria Math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325676" y="3943017"/>
                <a:ext cx="858033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charset="0"/>
                  <a:buChar char="•"/>
                </a:pPr>
                <a:r>
                  <a:rPr kumimoji="1" lang="en-US" altLang="zh-CN" sz="2400" i="1" dirty="0" smtClean="0">
                    <a:latin typeface="Cambria Math" charset="0"/>
                  </a:rPr>
                  <a:t>The buyers of the tranche with lower attachment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i="1">
                            <a:latin typeface="Cambria Math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kumimoji="1" lang="en-US" altLang="zh-CN" sz="2400" i="1" dirty="0">
                    <a:latin typeface="Cambria Math" charset="0"/>
                  </a:rPr>
                  <a:t> and higher attachment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i="1">
                            <a:latin typeface="Cambria Math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charset="0"/>
                          </a:rPr>
                          <m:t>𝑈</m:t>
                        </m:r>
                      </m:sub>
                    </m:sSub>
                  </m:oMath>
                </a14:m>
                <a:r>
                  <a:rPr kumimoji="1" lang="en-US" altLang="zh-CN" sz="2400" i="1" dirty="0">
                    <a:latin typeface="Cambria Math" charset="0"/>
                  </a:rPr>
                  <a:t> will bear all losses </a:t>
                </a:r>
                <a:r>
                  <a:rPr kumimoji="1" lang="en-US" altLang="zh-CN" sz="2400" i="1" dirty="0" smtClean="0">
                    <a:latin typeface="Cambria Math" charset="0"/>
                  </a:rPr>
                  <a:t> </a:t>
                </a:r>
                <a:r>
                  <a:rPr kumimoji="1" lang="en-US" altLang="zh-CN" sz="2400" i="1" dirty="0">
                    <a:latin typeface="Cambria Math" charset="0"/>
                  </a:rPr>
                  <a:t>in the portfolio value in excess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 </m:t>
                        </m:r>
                        <m:r>
                          <a:rPr kumimoji="1" lang="en-US" altLang="zh-CN" sz="2400" i="1">
                            <a:latin typeface="Cambria Math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kumimoji="1" lang="en-US" altLang="zh-CN" sz="2400" i="1" dirty="0">
                    <a:latin typeface="Cambria Math" charset="0"/>
                  </a:rPr>
                  <a:t>, and up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i="1">
                            <a:latin typeface="Cambria Math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charset="0"/>
                          </a:rPr>
                          <m:t>𝑈</m:t>
                        </m:r>
                      </m:sub>
                    </m:sSub>
                  </m:oMath>
                </a14:m>
                <a:r>
                  <a:rPr kumimoji="1" lang="en-US" altLang="zh-CN" sz="2400" i="1" dirty="0">
                    <a:latin typeface="Cambria Math" charset="0"/>
                  </a:rPr>
                  <a:t>, percent of the initial value of the portfolio  </a:t>
                </a:r>
                <a:endParaRPr kumimoji="1" lang="en-US" altLang="zh-CN" sz="2400" i="1" dirty="0" smtClean="0">
                  <a:latin typeface="Cambria Math" charset="0"/>
                </a:endParaRPr>
              </a:p>
              <a:p>
                <a:pPr marL="342900" indent="-342900">
                  <a:buFont typeface="Arial" charset="0"/>
                  <a:buChar char="•"/>
                </a:pPr>
                <a:r>
                  <a:rPr kumimoji="1" lang="en-US" altLang="zh-CN" sz="2400" i="1" dirty="0" smtClean="0">
                    <a:latin typeface="Cambria Math" charset="0"/>
                  </a:rPr>
                  <a:t>CDO </a:t>
                </a:r>
                <a:r>
                  <a:rPr kumimoji="1" lang="en-US" altLang="zh-CN" sz="2400" i="1" dirty="0" err="1" smtClean="0">
                    <a:latin typeface="Cambria Math" charset="0"/>
                  </a:rPr>
                  <a:t>tranching</a:t>
                </a:r>
                <a:r>
                  <a:rPr kumimoji="1" lang="en-US" altLang="zh-CN" sz="2400" i="1" dirty="0" smtClean="0">
                    <a:latin typeface="Cambria Math" charset="0"/>
                  </a:rPr>
                  <a:t> allows the holders of each tranche to limit their loss exposure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i="1">
                            <a:latin typeface="Cambria Math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charset="0"/>
                          </a:rPr>
                          <m:t>𝑈</m:t>
                        </m:r>
                      </m:sub>
                    </m:sSub>
                  </m:oMath>
                </a14:m>
                <a:r>
                  <a:rPr kumimoji="1" lang="en-US" altLang="zh-CN" sz="2400" i="1" dirty="0" smtClean="0">
                    <a:latin typeface="Cambria Math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 </m:t>
                        </m:r>
                        <m:r>
                          <a:rPr kumimoji="1" lang="en-US" altLang="zh-CN" sz="2400" i="1">
                            <a:latin typeface="Cambria Math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kumimoji="1" lang="en-US" altLang="zh-CN" sz="2400" i="1" dirty="0" smtClean="0">
                    <a:latin typeface="Cambria Math" charset="0"/>
                  </a:rPr>
                  <a:t> percent of  the initial portfolio value</a:t>
                </a:r>
                <a:endParaRPr kumimoji="1" lang="zh-CN" altLang="en-US" sz="2400" i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76" y="3943017"/>
                <a:ext cx="8580330" cy="2677656"/>
              </a:xfrm>
              <a:prstGeom prst="rect">
                <a:avLst/>
              </a:prstGeom>
              <a:blipFill rotWithShape="0">
                <a:blip r:embed="rId2"/>
                <a:stretch>
                  <a:fillRect l="-923" t="-1822" r="-1847" b="-86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69" y="759609"/>
            <a:ext cx="8091814" cy="318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9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463463" y="1327759"/>
                <a:ext cx="8455069" cy="4734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𝑍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𝑗</m:t>
                          </m:r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charset="0"/>
                        </a:rPr>
                        <m:t>=</m:t>
                      </m:r>
                      <m:func>
                        <m:funcPr>
                          <m:ctrlPr>
                            <a:rPr kumimoji="1" lang="en-US" altLang="zh-CN" sz="24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CN" sz="2400" b="0" i="0" smtClean="0">
                              <a:latin typeface="Cambria Math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sz="24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sz="24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b="0" i="1" smtClean="0">
                                      <a:latin typeface="Cambria Math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kumimoji="1" lang="en-US" altLang="zh-CN" sz="2400" b="0" i="1" smtClean="0">
                                      <a:latin typeface="Cambria Math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zh-CN" sz="24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b="0" i="1" smtClean="0">
                                      <a:latin typeface="Cambria Math" charset="0"/>
                                    </a:rPr>
                                    <m:t>𝐾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1" lang="en-US" altLang="zh-CN" sz="24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2400" b="0" i="1" smtClean="0">
                                          <a:latin typeface="Cambria Math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kumimoji="1" lang="en-US" altLang="zh-CN" sz="2400" b="0" i="1" smtClean="0">
                                          <a:latin typeface="Cambria Math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</m:func>
                      <m:r>
                        <a:rPr kumimoji="1" lang="en-US" altLang="zh-CN" sz="2400" b="0" i="1" smtClean="0">
                          <a:latin typeface="Cambria Math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kumimoji="1" lang="en-US" altLang="zh-CN" sz="2400" b="0" i="0" smtClean="0">
                          <a:latin typeface="Cambria Math" charset="0"/>
                        </a:rPr>
                        <m:t>min</m:t>
                      </m:r>
                      <m:r>
                        <a:rPr kumimoji="1" lang="en-US" altLang="zh-CN" sz="2400" b="0" i="1" smtClean="0">
                          <a:latin typeface="Cambria Math" charset="0"/>
                        </a:rPr>
                        <m:t>⁡{</m:t>
                      </m:r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𝑍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𝐾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CN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r>
                        <a:rPr kumimoji="1" lang="en-US" altLang="zh-CN" sz="2400" b="0" i="1" smtClean="0">
                          <a:latin typeface="Cambria Math" charset="0"/>
                        </a:rPr>
                        <m:t>}</m:t>
                      </m:r>
                    </m:oMath>
                  </m:oMathPara>
                </a14:m>
                <a:endParaRPr kumimoji="1" lang="en-US" altLang="zh-CN" sz="2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i="1">
                            <a:latin typeface="Cambria Math" charset="0"/>
                          </a:rPr>
                          <m:t>𝑍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en-US" altLang="zh-CN" sz="2400" i="1" dirty="0">
                    <a:latin typeface="Cambria Math" charset="0"/>
                  </a:rPr>
                  <a:t> is the percentage loss in portfolio value at time </a:t>
                </a:r>
                <a:r>
                  <a:rPr kumimoji="1" lang="en-US" altLang="zh-CN" sz="2400" dirty="0" smtClean="0">
                    <a:latin typeface="Cambria Math" charset="0"/>
                  </a:rPr>
                  <a:t>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i="1">
                            <a:latin typeface="Cambria Math" charset="0"/>
                          </a:rPr>
                          <m:t>𝑍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charset="0"/>
                          </a:rPr>
                          <m:t>𝑗</m:t>
                        </m:r>
                        <m:r>
                          <a:rPr kumimoji="1" lang="en-US" altLang="zh-CN" sz="2400" i="1">
                            <a:latin typeface="Cambria Math" charset="0"/>
                          </a:rPr>
                          <m:t>,</m:t>
                        </m:r>
                        <m:r>
                          <a:rPr kumimoji="1" lang="en-US" altLang="zh-CN" sz="2400" i="1">
                            <a:latin typeface="Cambria Math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en-US" altLang="zh-CN" sz="2400" i="1" dirty="0">
                    <a:latin typeface="Cambria Math" charset="0"/>
                  </a:rPr>
                  <a:t> is the percentage loss suffered by the holders of tranche j from the origination(at time </a:t>
                </a:r>
                <a:r>
                  <a:rPr kumimoji="1" lang="en-US" altLang="zh-CN" sz="2400" dirty="0" smtClean="0">
                    <a:latin typeface="Cambria Math" charset="0"/>
                  </a:rPr>
                  <a:t>0</a:t>
                </a:r>
                <a:r>
                  <a:rPr kumimoji="1" lang="en-US" altLang="zh-CN" sz="2400" i="1" dirty="0" smtClean="0">
                    <a:latin typeface="Cambria Math" charset="0"/>
                  </a:rPr>
                  <a:t>) </a:t>
                </a:r>
                <a:r>
                  <a:rPr kumimoji="1" lang="en-US" altLang="zh-CN" sz="2400" i="1" dirty="0">
                    <a:latin typeface="Cambria Math" charset="0"/>
                  </a:rPr>
                  <a:t>of the CDO up to time </a:t>
                </a:r>
                <a:r>
                  <a:rPr kumimoji="1" lang="en-US" altLang="zh-CN" sz="2400" dirty="0">
                    <a:latin typeface="Cambria Math" charset="0"/>
                  </a:rPr>
                  <a:t>t </a:t>
                </a:r>
                <a:r>
                  <a:rPr kumimoji="1" lang="en-US" altLang="zh-CN" sz="2400" i="1" dirty="0">
                    <a:latin typeface="Cambria Math" charset="0"/>
                  </a:rPr>
                  <a:t> </a:t>
                </a:r>
                <a:endParaRPr kumimoji="1" lang="en-US" altLang="zh-CN" sz="2400" i="1" dirty="0" smtClean="0">
                  <a:latin typeface="Cambria Math" charset="0"/>
                </a:endParaRPr>
              </a:p>
              <a:p>
                <a:endParaRPr kumimoji="1" lang="en-US" altLang="zh-CN" sz="2400" i="1" dirty="0">
                  <a:latin typeface="Cambria Math" charset="0"/>
                </a:endParaRPr>
              </a:p>
              <a:p>
                <a:pPr marL="342900" indent="-342900">
                  <a:buFont typeface="Arial" charset="0"/>
                  <a:buChar char="•"/>
                </a:pPr>
                <a:r>
                  <a:rPr kumimoji="1" lang="en-US" altLang="zh-CN" sz="2400" i="1" dirty="0" smtClean="0">
                    <a:latin typeface="Cambria Math" charset="0"/>
                  </a:rPr>
                  <a:t>The losses are paid by the tranche holders during the life of the CDO, with a predetermined frequency</a:t>
                </a:r>
              </a:p>
              <a:p>
                <a:r>
                  <a:rPr kumimoji="1" lang="en-US" altLang="zh-CN" sz="2400" b="0" dirty="0" smtClean="0">
                    <a:ea typeface="Cambria Math" charset="0"/>
                    <a:cs typeface="Cambria Math" charset="0"/>
                  </a:rPr>
                  <a:t>    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kumimoji="1" lang="en-US" altLang="zh-CN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𝜂</m:t>
                    </m:r>
                    <m:r>
                      <a:rPr kumimoji="1"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kumimoji="1" lang="en-US" altLang="zh-CN" sz="2400" i="1" dirty="0" smtClean="0">
                    <a:latin typeface="Cambria Math" charset="0"/>
                  </a:rPr>
                  <a:t>denotes such frequency in years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kumimoji="1" lang="en-US" altLang="zh-CN" sz="2400" i="1" dirty="0" smtClean="0">
                    <a:latin typeface="Cambria Math" charset="0"/>
                  </a:rPr>
                  <a:t>The holders of tranche j receives a periodic payment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 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1" lang="en-US" altLang="zh-CN" sz="2400" i="1" dirty="0" smtClean="0">
                    <a:latin typeface="Cambria Math" charset="0"/>
                  </a:rPr>
                  <a:t>, with frequency </a:t>
                </a:r>
                <a14:m>
                  <m:oMath xmlns:m="http://schemas.openxmlformats.org/officeDocument/2006/math">
                    <m:r>
                      <a:rPr kumimoji="1" lang="en-US" altLang="zh-CN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𝜂</m:t>
                    </m:r>
                  </m:oMath>
                </a14:m>
                <a:r>
                  <a:rPr kumimoji="1" lang="en-US" altLang="zh-CN" sz="2400" i="1" dirty="0" smtClean="0">
                    <a:latin typeface="Cambria Math" charset="0"/>
                  </a:rPr>
                  <a:t> years</a:t>
                </a:r>
              </a:p>
              <a:p>
                <a:endParaRPr kumimoji="1" lang="en-US" altLang="zh-CN" sz="2400" i="1" dirty="0">
                  <a:latin typeface="Cambria Math" charset="0"/>
                </a:endParaRPr>
              </a:p>
              <a:p>
                <a:endParaRPr kumimoji="1" lang="zh-CN" altLang="en-US" sz="2400" i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63" y="1327759"/>
                <a:ext cx="8455069" cy="4734181"/>
              </a:xfrm>
              <a:prstGeom prst="rect">
                <a:avLst/>
              </a:prstGeom>
              <a:blipFill rotWithShape="0">
                <a:blip r:embed="rId2"/>
                <a:stretch>
                  <a:fillRect l="-10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270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571</TotalTime>
  <Words>229</Words>
  <Application>Microsoft Macintosh PowerPoint</Application>
  <PresentationFormat>全屏显示(4:3)</PresentationFormat>
  <Paragraphs>106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Mangal</vt:lpstr>
      <vt:lpstr>宋体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Microsoft Office 用户</cp:lastModifiedBy>
  <cp:revision>87</cp:revision>
  <dcterms:created xsi:type="dcterms:W3CDTF">2017-06-04T05:36:56Z</dcterms:created>
  <dcterms:modified xsi:type="dcterms:W3CDTF">2017-06-28T06:47:54Z</dcterms:modified>
</cp:coreProperties>
</file>