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2"/>
    <p:restoredTop sz="94713"/>
  </p:normalViewPr>
  <p:slideViewPr>
    <p:cSldViewPr snapToGrid="0" snapToObjects="1">
      <p:cViewPr varScale="1">
        <p:scale>
          <a:sx n="79" d="100"/>
          <a:sy n="79" d="100"/>
        </p:scale>
        <p:origin x="240" y="8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BF3AB2-694D-4B1C-A90E-94B12B5BE1C9}" type="datetimeFigureOut">
              <a:rPr lang="zh-TW" altLang="en-US" smtClean="0"/>
              <a:t>2018/11/6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F25AA-5D73-474C-B8BC-136B9A888C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9508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EF25AA-5D73-474C-B8BC-136B9A888CD4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05031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EF25AA-5D73-474C-B8BC-136B9A888CD4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6916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57DE83-2A1A-9D4E-9ED6-6A3360EC19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8BF1A27B-518C-FC4B-8738-AD6C7C310A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9F48C90-1D4C-C641-A6E4-1A44D24E9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7B0F6-EB75-9F46-996C-A89969CAE0EC}" type="datetimeFigureOut">
              <a:rPr kumimoji="1" lang="zh-TW" altLang="en-US" smtClean="0"/>
              <a:t>2018/11/6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141F2B2-E839-8E42-9CD0-395F4B83B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4D7C13B-A9FE-BB4D-9A13-F807A6E09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714A8-145E-8A4F-AC95-E34CC12EC229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254675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08C1A4C-64A3-8148-B827-2FF25819F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1F8F2D70-73A2-E340-B353-1E6238611F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kumimoji="1" lang="zh-TW" altLang="en-US"/>
              <a:t>編輯母片文字樣式
第二層
第三層
第四層
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E2A80A5-1515-A746-96A2-44DBFD4DA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7B0F6-EB75-9F46-996C-A89969CAE0EC}" type="datetimeFigureOut">
              <a:rPr kumimoji="1" lang="zh-TW" altLang="en-US" smtClean="0"/>
              <a:t>2018/11/6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C4F6C89-6813-294C-A122-A1ED4F053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220AC70-451F-D544-8F64-B120058AE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714A8-145E-8A4F-AC95-E34CC12EC229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688472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3118703-A7C9-9346-9B52-B489918640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EF590B8C-4595-4248-961C-CD5CBA020D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kumimoji="1" lang="zh-TW" altLang="en-US"/>
              <a:t>編輯母片文字樣式
第二層
第三層
第四層
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0286622-9DE8-E04F-A60C-A31783481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7B0F6-EB75-9F46-996C-A89969CAE0EC}" type="datetimeFigureOut">
              <a:rPr kumimoji="1" lang="zh-TW" altLang="en-US" smtClean="0"/>
              <a:t>2018/11/6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2D37E56-87C7-CE4E-9A63-AD1AE0BE8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BE67D95-98AE-8B40-A14D-3EA6368EC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714A8-145E-8A4F-AC95-E34CC12EC229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4044244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1F68D4-DF17-E248-9EA0-52A70B197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C3EE7FD-59E3-9444-898A-2DDBCD6464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TW" altLang="en-US"/>
              <a:t>編輯母片文字樣式
第二層
第三層
第四層
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11E6010-3612-6E4A-A1B6-CF2B75216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7B0F6-EB75-9F46-996C-A89969CAE0EC}" type="datetimeFigureOut">
              <a:rPr kumimoji="1" lang="zh-TW" altLang="en-US" smtClean="0"/>
              <a:t>2018/11/6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31D85BE-08AE-704D-A7A3-A170C0D8B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608D3BF-A00C-3448-8FB2-D8C26B92B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714A8-145E-8A4F-AC95-E34CC12EC229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702585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4753F6E-94A5-C547-943B-4143C9425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2CE9315-CFDB-354F-A471-6B7DA0081F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zh-TW" altLang="en-US"/>
              <a:t>編輯母片文字樣式
第二層
第三層
第四層
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CE6A5FE-DE1B-8844-9160-E9EE8AB8B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7B0F6-EB75-9F46-996C-A89969CAE0EC}" type="datetimeFigureOut">
              <a:rPr kumimoji="1" lang="zh-TW" altLang="en-US" smtClean="0"/>
              <a:t>2018/11/6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27D519-DDF8-DD40-A186-144987AE3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BD8CA97-7775-B34A-8FD8-A45E33E77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714A8-145E-8A4F-AC95-E34CC12EC229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626881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5ED9BE2-FCD0-864D-B0A3-95DE461C9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6FA204D-58F3-824E-BA9F-CB3D332767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kumimoji="1" lang="zh-TW" altLang="en-US"/>
              <a:t>編輯母片文字樣式
第二層
第三層
第四層
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6DDC16BD-3D21-A343-9361-039521021B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kumimoji="1" lang="zh-TW" altLang="en-US"/>
              <a:t>編輯母片文字樣式
第二層
第三層
第四層
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C8F0D488-8A1D-6941-91E8-E06B72F34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7B0F6-EB75-9F46-996C-A89969CAE0EC}" type="datetimeFigureOut">
              <a:rPr kumimoji="1" lang="zh-TW" altLang="en-US" smtClean="0"/>
              <a:t>2018/11/6</a:t>
            </a:fld>
            <a:endParaRPr kumimoji="1"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D07EE6F-A5A7-DE46-8601-63CC0C93F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6049B2B-71CE-8440-9A31-63E8794EF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714A8-145E-8A4F-AC95-E34CC12EC229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883608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962A694-CA01-9C40-8519-AC87CAFDE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1F717B4-F9A6-C546-81DA-DD26BD4605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kumimoji="1" lang="zh-TW" altLang="en-US"/>
              <a:t>編輯母片文字樣式
第二層
第三層
第四層
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91C850F6-5146-0341-BDEE-D012054B8F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kumimoji="1" lang="zh-TW" altLang="en-US"/>
              <a:t>編輯母片文字樣式
第二層
第三層
第四層
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07483AD-1F34-0049-8D98-08664578C3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kumimoji="1" lang="zh-TW" altLang="en-US"/>
              <a:t>編輯母片文字樣式
第二層
第三層
第四層
第五層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0B202508-E234-E043-A8F7-900BF1CE47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kumimoji="1" lang="zh-TW" altLang="en-US"/>
              <a:t>編輯母片文字樣式
第二層
第三層
第四層
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9063B4B9-6D93-4842-A2CE-3F1FEF3F7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7B0F6-EB75-9F46-996C-A89969CAE0EC}" type="datetimeFigureOut">
              <a:rPr kumimoji="1" lang="zh-TW" altLang="en-US" smtClean="0"/>
              <a:t>2018/11/6</a:t>
            </a:fld>
            <a:endParaRPr kumimoji="1"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95BBCEA5-CE3D-3F43-9D69-796C4DDF1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8FC420E6-84E5-8440-895D-CB3DC608A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714A8-145E-8A4F-AC95-E34CC12EC229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928363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D752B3B-0B23-4E4C-90E7-D4765CB39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72EC02F0-F23B-4447-9C6E-45832A317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7B0F6-EB75-9F46-996C-A89969CAE0EC}" type="datetimeFigureOut">
              <a:rPr kumimoji="1" lang="zh-TW" altLang="en-US" smtClean="0"/>
              <a:t>2018/11/6</a:t>
            </a:fld>
            <a:endParaRPr kumimoji="1"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06CAB135-51FA-2A48-8CF8-9052D5C01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E812D0A0-7B74-474D-9F4F-9F9666351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714A8-145E-8A4F-AC95-E34CC12EC229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828615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2B689B5-2CE2-2144-B7B7-AF5F703C0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7B0F6-EB75-9F46-996C-A89969CAE0EC}" type="datetimeFigureOut">
              <a:rPr kumimoji="1" lang="zh-TW" altLang="en-US" smtClean="0"/>
              <a:t>2018/11/6</a:t>
            </a:fld>
            <a:endParaRPr kumimoji="1"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24781A23-5701-FF46-8186-15AAFD528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DB5854A-9A64-8C41-ABD2-1E30F16CF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714A8-145E-8A4F-AC95-E34CC12EC229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736411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0ACBBE7-5BD1-5847-BCE0-D6449D419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61EE6EF-7F9A-224C-A0D5-AC21B74AA4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kumimoji="1" lang="zh-TW" altLang="en-US"/>
              <a:t>編輯母片文字樣式
第二層
第三層
第四層
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D3348BC-E598-1142-B832-5EFEF8F2C1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kumimoji="1" lang="zh-TW" altLang="en-US"/>
              <a:t>編輯母片文字樣式
第二層
第三層
第四層
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DBE07F8-0488-2148-8F17-CECB1A4C0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7B0F6-EB75-9F46-996C-A89969CAE0EC}" type="datetimeFigureOut">
              <a:rPr kumimoji="1" lang="zh-TW" altLang="en-US" smtClean="0"/>
              <a:t>2018/11/6</a:t>
            </a:fld>
            <a:endParaRPr kumimoji="1"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FBFDEFE-2EC9-FF4B-B427-CD7F5F8BA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489B78B-6654-754A-8D98-1533C53C8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714A8-145E-8A4F-AC95-E34CC12EC229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43539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7C977C4-D8F2-A44D-A751-1987E4026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CF935627-BAAF-7B4C-BAD6-4786FC4B3B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CEBF7DB-3F63-AF4A-AD1A-F33AF12747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kumimoji="1" lang="zh-TW" altLang="en-US"/>
              <a:t>編輯母片文字樣式
第二層
第三層
第四層
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8A2DD7C-C28E-1442-A7DA-4E6B4A79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7B0F6-EB75-9F46-996C-A89969CAE0EC}" type="datetimeFigureOut">
              <a:rPr kumimoji="1" lang="zh-TW" altLang="en-US" smtClean="0"/>
              <a:t>2018/11/6</a:t>
            </a:fld>
            <a:endParaRPr kumimoji="1"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B519501-7AD9-644F-A4AF-88FF5D473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7968BF8-FDF0-8A40-AEEF-EB46080ED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714A8-145E-8A4F-AC95-E34CC12EC229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816200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E4235BB8-7089-DD44-993B-380C03C4B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TW" altLang="en-US" dirty="0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C44B583-3873-DB46-8288-D0780BEFA5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kumimoji="1" lang="zh-TW" altLang="en-US"/>
              <a:t>編輯母片文字樣式
第二層
第三層
第四層
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4A76962-3785-1D44-98F8-E7432B69F6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F7B0F6-EB75-9F46-996C-A89969CAE0EC}" type="datetimeFigureOut">
              <a:rPr kumimoji="1" lang="zh-TW" altLang="en-US" smtClean="0"/>
              <a:t>2018/11/6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2B7CFFA-8B54-394A-8632-7315C7892B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5DE3000-9D44-DC42-A177-7AC6EA5059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9714A8-145E-8A4F-AC95-E34CC12EC229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4260387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BF43928-9145-864B-8F75-8A8207D660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kumimoji="1" lang="en-US" altLang="zh-TW" sz="5400" dirty="0"/>
              <a:t>LU Decomposition</a:t>
            </a:r>
            <a:br>
              <a:rPr kumimoji="1" lang="en-US" altLang="zh-TW" sz="5400" dirty="0"/>
            </a:br>
            <a:r>
              <a:rPr kumimoji="1" lang="en-US" altLang="zh-TW" sz="5400" dirty="0"/>
              <a:t>&amp; </a:t>
            </a:r>
            <a:r>
              <a:rPr kumimoji="1" lang="en-US" altLang="zh-TW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Cholesky Decomposition</a:t>
            </a:r>
            <a:endParaRPr kumimoji="1" lang="zh-TW" alt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AA8E622-39BC-D54C-AD91-F49F4C805C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45428"/>
            <a:ext cx="9144000" cy="1012371"/>
          </a:xfrm>
        </p:spPr>
        <p:txBody>
          <a:bodyPr/>
          <a:lstStyle/>
          <a:p>
            <a:r>
              <a:rPr kumimoji="1" lang="en-US" altLang="zh-TW" dirty="0"/>
              <a:t>2018/10/30 You-Jia Sun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23360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D00672E-E834-F44E-9058-F2EC2ED8D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/>
              <a:t>LU Decomposition</a:t>
            </a:r>
            <a:endParaRPr kumimoji="1"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21CA43C-7B84-DE4C-84EA-067AB10F4A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TW" dirty="0"/>
              <a:t>A is a n-by-n matrix</a:t>
            </a:r>
          </a:p>
          <a:p>
            <a:r>
              <a:rPr kumimoji="1" lang="en-US" altLang="zh-TW" dirty="0"/>
              <a:t>A=LU </a:t>
            </a:r>
          </a:p>
          <a:p>
            <a:r>
              <a:rPr kumimoji="1" lang="en-US" altLang="zh-TW" dirty="0"/>
              <a:t>L is lower triangular matrix; U is upper triangular matrix.</a:t>
            </a:r>
            <a:endParaRPr kumimoji="1" lang="zh-TW" altLang="en-US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F01697E7-E83F-4625-9048-692DDC2423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6512" y="3732243"/>
            <a:ext cx="8568346" cy="1912778"/>
          </a:xfrm>
          <a:prstGeom prst="rect">
            <a:avLst/>
          </a:prstGeom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id="{47AEE55B-D459-4FAB-81DE-B20C28FB6CE7}"/>
              </a:ext>
            </a:extLst>
          </p:cNvPr>
          <p:cNvSpPr txBox="1"/>
          <p:nvPr/>
        </p:nvSpPr>
        <p:spPr>
          <a:xfrm>
            <a:off x="3079104" y="5751932"/>
            <a:ext cx="3545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dirty="0">
                <a:solidFill>
                  <a:srgbClr val="FF0000"/>
                </a:solidFill>
              </a:rPr>
              <a:t>A</a:t>
            </a:r>
            <a:endParaRPr lang="zh-TW" altLang="en-US" sz="3200" dirty="0">
              <a:solidFill>
                <a:srgbClr val="FF0000"/>
              </a:solidFill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922048FC-22BF-4FFD-9EFE-986ABA66214F}"/>
              </a:ext>
            </a:extLst>
          </p:cNvPr>
          <p:cNvSpPr txBox="1"/>
          <p:nvPr/>
        </p:nvSpPr>
        <p:spPr>
          <a:xfrm>
            <a:off x="6557865" y="5751932"/>
            <a:ext cx="3545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dirty="0">
                <a:solidFill>
                  <a:srgbClr val="FF0000"/>
                </a:solidFill>
              </a:rPr>
              <a:t>L</a:t>
            </a:r>
            <a:endParaRPr lang="zh-TW" altLang="en-US" sz="3200" dirty="0">
              <a:solidFill>
                <a:srgbClr val="FF0000"/>
              </a:solidFill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0AEDEA02-E366-476D-99F9-A25E9A8458B3}"/>
              </a:ext>
            </a:extLst>
          </p:cNvPr>
          <p:cNvSpPr txBox="1"/>
          <p:nvPr/>
        </p:nvSpPr>
        <p:spPr>
          <a:xfrm>
            <a:off x="9122227" y="5751932"/>
            <a:ext cx="3545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dirty="0">
                <a:solidFill>
                  <a:srgbClr val="FF0000"/>
                </a:solidFill>
              </a:rPr>
              <a:t>U</a:t>
            </a:r>
            <a:endParaRPr lang="zh-TW" alt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1850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A9CA877-227F-624F-A898-5F86493734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33449"/>
            <a:ext cx="10515600" cy="5243513"/>
          </a:xfrm>
        </p:spPr>
        <p:txBody>
          <a:bodyPr/>
          <a:lstStyle/>
          <a:p>
            <a:r>
              <a:rPr kumimoji="1" lang="en-US" altLang="zh-TW" dirty="0"/>
              <a:t>E</a:t>
            </a:r>
            <a:r>
              <a:rPr lang="en-US" altLang="zh-TW" dirty="0"/>
              <a:t>lementary row operation</a:t>
            </a:r>
          </a:p>
          <a:p>
            <a:pPr marL="809625" lvl="1" indent="-361950">
              <a:buFont typeface="Wingdings" panose="05000000000000000000" pitchFamily="2" charset="2"/>
              <a:buChar char="Ø"/>
            </a:pPr>
            <a:r>
              <a:rPr kumimoji="1" lang="en-US" altLang="zh-TW" dirty="0"/>
              <a:t>Row switching: </a:t>
            </a:r>
            <a:r>
              <a:rPr kumimoji="1" lang="en-US" altLang="zh-TW" dirty="0" err="1"/>
              <a:t>Row</a:t>
            </a:r>
            <a:r>
              <a:rPr kumimoji="1" lang="en-US" altLang="zh-TW" baseline="-25000" dirty="0" err="1"/>
              <a:t>i</a:t>
            </a:r>
            <a:r>
              <a:rPr kumimoji="1" lang="en-US" altLang="zh-TW" baseline="-25000" dirty="0"/>
              <a:t> </a:t>
            </a:r>
            <a:r>
              <a:rPr kumimoji="1" lang="en-US" altLang="zh-TW" dirty="0"/>
              <a:t>&lt;-&gt; </a:t>
            </a:r>
            <a:r>
              <a:rPr kumimoji="1" lang="en-US" altLang="zh-TW" dirty="0" err="1"/>
              <a:t>Row</a:t>
            </a:r>
            <a:r>
              <a:rPr kumimoji="1" lang="en-US" altLang="zh-TW" baseline="-25000" dirty="0" err="1"/>
              <a:t>j</a:t>
            </a:r>
            <a:endParaRPr kumimoji="1" lang="en-US" altLang="zh-TW" baseline="-25000" dirty="0"/>
          </a:p>
          <a:p>
            <a:pPr marL="809625" lvl="1" indent="-361950">
              <a:buFont typeface="Wingdings" panose="05000000000000000000" pitchFamily="2" charset="2"/>
              <a:buChar char="Ø"/>
            </a:pPr>
            <a:r>
              <a:rPr kumimoji="1" lang="en-US" altLang="zh-TW" dirty="0"/>
              <a:t>Row multiplication: </a:t>
            </a:r>
            <a:r>
              <a:rPr kumimoji="1" lang="en-US" altLang="zh-TW" dirty="0" err="1"/>
              <a:t>kRow</a:t>
            </a:r>
            <a:r>
              <a:rPr kumimoji="1" lang="en-US" altLang="zh-TW" baseline="-25000" dirty="0" err="1"/>
              <a:t>i</a:t>
            </a:r>
            <a:r>
              <a:rPr kumimoji="1" lang="en-US" altLang="zh-TW" baseline="-25000" dirty="0"/>
              <a:t> </a:t>
            </a:r>
            <a:r>
              <a:rPr kumimoji="1" lang="en-US" altLang="zh-TW" dirty="0"/>
              <a:t>-&gt; </a:t>
            </a:r>
            <a:r>
              <a:rPr kumimoji="1" lang="en-US" altLang="zh-TW" dirty="0" err="1"/>
              <a:t>Row</a:t>
            </a:r>
            <a:r>
              <a:rPr kumimoji="1" lang="en-US" altLang="zh-TW" baseline="-25000" dirty="0" err="1"/>
              <a:t>i</a:t>
            </a:r>
            <a:r>
              <a:rPr kumimoji="1" lang="en-US" altLang="zh-TW" dirty="0"/>
              <a:t>, where k ≠ 0</a:t>
            </a:r>
            <a:endParaRPr kumimoji="1" lang="en-US" altLang="zh-TW" baseline="-25000" dirty="0"/>
          </a:p>
          <a:p>
            <a:pPr marL="809625" lvl="1" indent="-361950">
              <a:buFont typeface="Wingdings" panose="05000000000000000000" pitchFamily="2" charset="2"/>
              <a:buChar char="Ø"/>
            </a:pPr>
            <a:r>
              <a:rPr kumimoji="1" lang="en-US" altLang="zh-TW" dirty="0"/>
              <a:t>Row substitution: Replace: </a:t>
            </a:r>
            <a:r>
              <a:rPr kumimoji="1" lang="en-US" altLang="zh-TW" dirty="0" err="1"/>
              <a:t>Row</a:t>
            </a:r>
            <a:r>
              <a:rPr kumimoji="1" lang="en-US" altLang="zh-TW" baseline="-25000" dirty="0" err="1"/>
              <a:t>i</a:t>
            </a:r>
            <a:r>
              <a:rPr kumimoji="1" lang="en-US" altLang="zh-TW" dirty="0"/>
              <a:t> - </a:t>
            </a:r>
            <a:r>
              <a:rPr kumimoji="1" lang="en-US" altLang="zh-TW" dirty="0" err="1"/>
              <a:t>lRow</a:t>
            </a:r>
            <a:r>
              <a:rPr kumimoji="1" lang="en-US" altLang="zh-TW" baseline="-25000" dirty="0" err="1"/>
              <a:t>j</a:t>
            </a:r>
            <a:r>
              <a:rPr kumimoji="1" lang="en-US" altLang="zh-TW" baseline="-25000" dirty="0"/>
              <a:t> </a:t>
            </a:r>
            <a:r>
              <a:rPr kumimoji="1" lang="en-US" altLang="zh-TW" dirty="0"/>
              <a:t>-&gt; </a:t>
            </a:r>
            <a:r>
              <a:rPr kumimoji="1" lang="en-US" altLang="zh-TW" dirty="0" err="1"/>
              <a:t>Row</a:t>
            </a:r>
            <a:r>
              <a:rPr kumimoji="1" lang="en-US" altLang="zh-TW" baseline="-25000" dirty="0" err="1"/>
              <a:t>i</a:t>
            </a:r>
            <a:r>
              <a:rPr kumimoji="1" lang="en-US" altLang="zh-TW" baseline="-25000" dirty="0"/>
              <a:t> </a:t>
            </a:r>
            <a:r>
              <a:rPr kumimoji="1" lang="en-US" altLang="zh-TW" dirty="0"/>
              <a:t>, where </a:t>
            </a:r>
            <a:r>
              <a:rPr kumimoji="1" lang="en-US" altLang="zh-TW" dirty="0" err="1"/>
              <a:t>i</a:t>
            </a:r>
            <a:r>
              <a:rPr kumimoji="1" lang="en-US" altLang="zh-TW" dirty="0"/>
              <a:t> ≠ j</a:t>
            </a:r>
          </a:p>
          <a:p>
            <a:pPr marL="809625" lvl="1" indent="-361950">
              <a:buFont typeface="Wingdings" panose="05000000000000000000" pitchFamily="2" charset="2"/>
              <a:buChar char="Ø"/>
            </a:pPr>
            <a:endParaRPr kumimoji="1" lang="en-US" altLang="zh-TW" baseline="-25000" dirty="0"/>
          </a:p>
          <a:p>
            <a:pPr marL="809625" lvl="1" indent="-361950">
              <a:buFont typeface="Wingdings" panose="05000000000000000000" pitchFamily="2" charset="2"/>
              <a:buChar char="Ø"/>
            </a:pPr>
            <a:endParaRPr kumimoji="1" lang="en-US" altLang="zh-TW" baseline="-25000" dirty="0"/>
          </a:p>
          <a:p>
            <a:pPr marL="809625" lvl="1" indent="-361950">
              <a:buFont typeface="Wingdings" panose="05000000000000000000" pitchFamily="2" charset="2"/>
              <a:buChar char="Ø"/>
            </a:pPr>
            <a:endParaRPr kumimoji="1" lang="en-US" altLang="zh-TW" baseline="-25000" dirty="0"/>
          </a:p>
          <a:p>
            <a:pPr marL="809625" lvl="1" indent="-361950">
              <a:buFont typeface="Wingdings" panose="05000000000000000000" pitchFamily="2" charset="2"/>
              <a:buChar char="Ø"/>
            </a:pPr>
            <a:endParaRPr kumimoji="1" lang="en-US" altLang="zh-TW" baseline="-25000" dirty="0"/>
          </a:p>
          <a:p>
            <a:pPr marL="809625" lvl="1" indent="-361950">
              <a:buFont typeface="Wingdings" panose="05000000000000000000" pitchFamily="2" charset="2"/>
              <a:buChar char="Ø"/>
            </a:pPr>
            <a:endParaRPr kumimoji="1" lang="en-US" altLang="zh-TW" baseline="-25000" dirty="0"/>
          </a:p>
          <a:p>
            <a:pPr marL="809625" lvl="1" indent="-361950">
              <a:buFont typeface="Wingdings" panose="05000000000000000000" pitchFamily="2" charset="2"/>
              <a:buChar char="Ø"/>
            </a:pPr>
            <a:endParaRPr kumimoji="1" lang="en-US" altLang="zh-TW" baseline="-25000" dirty="0"/>
          </a:p>
          <a:p>
            <a:pPr marL="809625" lvl="1" indent="-361950">
              <a:buFont typeface="Wingdings" panose="05000000000000000000" pitchFamily="2" charset="2"/>
              <a:buChar char="Ø"/>
            </a:pPr>
            <a:endParaRPr kumimoji="1" lang="en-US" altLang="zh-TW" baseline="-25000" dirty="0"/>
          </a:p>
          <a:p>
            <a:r>
              <a:rPr kumimoji="1" lang="en-US" altLang="zh-TW" dirty="0"/>
              <a:t>The row </a:t>
            </a:r>
            <a:r>
              <a:rPr lang="en-US" altLang="zh-TW" dirty="0"/>
              <a:t>calculation </a:t>
            </a:r>
            <a:r>
              <a:rPr kumimoji="1" lang="en-US" altLang="zh-TW" dirty="0"/>
              <a:t>result, called U </a:t>
            </a:r>
            <a:r>
              <a:rPr kumimoji="1" lang="en-US" altLang="zh-TW" dirty="0" err="1"/>
              <a:t>mtarix</a:t>
            </a:r>
            <a:r>
              <a:rPr kumimoji="1" lang="en-US" altLang="zh-TW" dirty="0"/>
              <a:t>, is an upper matrix.</a:t>
            </a:r>
          </a:p>
          <a:p>
            <a:r>
              <a:rPr kumimoji="1" lang="en-US" altLang="zh-TW" dirty="0"/>
              <a:t>If all of the diagonal elements of U matrix is not zero, A is </a:t>
            </a:r>
            <a:r>
              <a:rPr lang="en-US" altLang="zh-TW" dirty="0"/>
              <a:t>nonsingular matrix.</a:t>
            </a:r>
          </a:p>
          <a:p>
            <a:pPr marL="0" indent="0">
              <a:buNone/>
            </a:pPr>
            <a:endParaRPr kumimoji="1" lang="en-US" altLang="zh-TW" baseline="-25000" dirty="0"/>
          </a:p>
          <a:p>
            <a:pPr marL="809625" lvl="1" indent="-361950">
              <a:buFont typeface="Wingdings" panose="05000000000000000000" pitchFamily="2" charset="2"/>
              <a:buChar char="Ø"/>
            </a:pPr>
            <a:endParaRPr kumimoji="1" lang="zh-TW" altLang="en-US" baseline="-25000" dirty="0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8C374945-718B-4D42-B135-29E374C4D3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325" y="2872058"/>
            <a:ext cx="10801350" cy="1418684"/>
          </a:xfrm>
          <a:prstGeom prst="rect">
            <a:avLst/>
          </a:prstGeom>
        </p:spPr>
      </p:pic>
      <p:sp>
        <p:nvSpPr>
          <p:cNvPr id="13" name="矩形 12">
            <a:extLst>
              <a:ext uri="{FF2B5EF4-FFF2-40B4-BE49-F238E27FC236}">
                <a16:creationId xmlns:a16="http://schemas.microsoft.com/office/drawing/2014/main" id="{DF863919-2BF2-412D-A37F-E5983F3F8E11}"/>
              </a:ext>
            </a:extLst>
          </p:cNvPr>
          <p:cNvSpPr/>
          <p:nvPr/>
        </p:nvSpPr>
        <p:spPr>
          <a:xfrm>
            <a:off x="10496550" y="4195492"/>
            <a:ext cx="4286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400" dirty="0">
                <a:solidFill>
                  <a:srgbClr val="FF0000"/>
                </a:solidFill>
                <a:latin typeface="customFont"/>
              </a:rPr>
              <a:t>U</a:t>
            </a:r>
            <a:endParaRPr lang="zh-TW" alt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8180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5DB2436-BA3F-48D9-88A7-5560AA2B50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6700"/>
            <a:ext cx="10515600" cy="5910263"/>
          </a:xfrm>
        </p:spPr>
        <p:txBody>
          <a:bodyPr/>
          <a:lstStyle/>
          <a:p>
            <a:r>
              <a:rPr lang="en-US" altLang="zh-TW" dirty="0"/>
              <a:t>Elementary matrix </a:t>
            </a:r>
            <a:r>
              <a:rPr lang="en-US" altLang="zh-TW" dirty="0" err="1"/>
              <a:t>E</a:t>
            </a:r>
            <a:r>
              <a:rPr lang="en-US" altLang="zh-TW" baseline="-25000" dirty="0" err="1"/>
              <a:t>ij</a:t>
            </a:r>
            <a:r>
              <a:rPr lang="en-US" altLang="zh-TW" dirty="0"/>
              <a:t>(</a:t>
            </a:r>
            <a:r>
              <a:rPr lang="en-US" altLang="zh-TW" dirty="0" err="1"/>
              <a:t>i,j</a:t>
            </a:r>
            <a:r>
              <a:rPr lang="en-US" altLang="zh-TW" dirty="0"/>
              <a:t>) = -</a:t>
            </a:r>
            <a:r>
              <a:rPr lang="en-US" altLang="zh-TW" dirty="0" err="1"/>
              <a:t>l</a:t>
            </a:r>
            <a:r>
              <a:rPr lang="en-US" altLang="zh-TW" baseline="-25000" dirty="0" err="1"/>
              <a:t>ij</a:t>
            </a:r>
            <a:endParaRPr lang="zh-TW" altLang="en-US" baseline="-25000" dirty="0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D5CEFC5F-9D92-4316-BA47-50719C9F1A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3452" y="835943"/>
            <a:ext cx="9705096" cy="1757114"/>
          </a:xfrm>
          <a:prstGeom prst="rect">
            <a:avLst/>
          </a:prstGeom>
        </p:spPr>
      </p:pic>
      <p:pic>
        <p:nvPicPr>
          <p:cNvPr id="5" name="圖片 4">
            <a:extLst>
              <a:ext uri="{FF2B5EF4-FFF2-40B4-BE49-F238E27FC236}">
                <a16:creationId xmlns:a16="http://schemas.microsoft.com/office/drawing/2014/main" id="{9CAFD1AC-C70D-42A5-9B20-366E674FFF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4506" y="2707826"/>
            <a:ext cx="2802988" cy="497658"/>
          </a:xfrm>
          <a:prstGeom prst="rect">
            <a:avLst/>
          </a:prstGeom>
        </p:spPr>
      </p:pic>
      <p:pic>
        <p:nvPicPr>
          <p:cNvPr id="6" name="圖片 5">
            <a:extLst>
              <a:ext uri="{FF2B5EF4-FFF2-40B4-BE49-F238E27FC236}">
                <a16:creationId xmlns:a16="http://schemas.microsoft.com/office/drawing/2014/main" id="{2B06FA55-EEE2-40EA-B9E8-B2CB20A33F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06565" y="3293855"/>
            <a:ext cx="4178868" cy="614754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469A2D8A-E712-4986-9568-113274FCF67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62100" y="4035629"/>
            <a:ext cx="9067800" cy="2170072"/>
          </a:xfrm>
          <a:prstGeom prst="rect">
            <a:avLst/>
          </a:prstGeom>
        </p:spPr>
      </p:pic>
      <p:sp>
        <p:nvSpPr>
          <p:cNvPr id="8" name="矩形 7">
            <a:extLst>
              <a:ext uri="{FF2B5EF4-FFF2-40B4-BE49-F238E27FC236}">
                <a16:creationId xmlns:a16="http://schemas.microsoft.com/office/drawing/2014/main" id="{1E1F2028-F22F-447B-BD8B-8E1E172F597B}"/>
              </a:ext>
            </a:extLst>
          </p:cNvPr>
          <p:cNvSpPr/>
          <p:nvPr/>
        </p:nvSpPr>
        <p:spPr>
          <a:xfrm>
            <a:off x="838200" y="6253813"/>
            <a:ext cx="104013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TW" sz="2400" dirty="0">
                <a:solidFill>
                  <a:srgbClr val="FF0000"/>
                </a:solidFill>
                <a:latin typeface="customFont"/>
              </a:rPr>
              <a:t>L is an unitriangular matrix and its elements below diagonal are </a:t>
            </a:r>
            <a:r>
              <a:rPr lang="en-US" altLang="zh-TW" sz="2400" dirty="0">
                <a:solidFill>
                  <a:srgbClr val="FF0000"/>
                </a:solidFill>
              </a:rPr>
              <a:t>-</a:t>
            </a:r>
            <a:r>
              <a:rPr lang="en-US" altLang="zh-TW" sz="2400" dirty="0" err="1">
                <a:solidFill>
                  <a:srgbClr val="FF0000"/>
                </a:solidFill>
              </a:rPr>
              <a:t>l</a:t>
            </a:r>
            <a:r>
              <a:rPr lang="en-US" altLang="zh-TW" sz="2400" baseline="-25000" dirty="0" err="1">
                <a:solidFill>
                  <a:srgbClr val="FF0000"/>
                </a:solidFill>
              </a:rPr>
              <a:t>ij</a:t>
            </a:r>
            <a:endParaRPr lang="zh-TW" alt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142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2AB9192-A8D4-4DF5-9339-2B7D088E6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LDU decomposition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D57EAF5-E400-4A7C-9BC2-268E296613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字方塊 4">
                <a:extLst>
                  <a:ext uri="{FF2B5EF4-FFF2-40B4-BE49-F238E27FC236}">
                    <a16:creationId xmlns:a16="http://schemas.microsoft.com/office/drawing/2014/main" id="{5FDB51BA-C23A-4BC7-950C-3B73C10F92FC}"/>
                  </a:ext>
                </a:extLst>
              </p:cNvPr>
              <p:cNvSpPr txBox="1"/>
              <p:nvPr/>
            </p:nvSpPr>
            <p:spPr>
              <a:xfrm>
                <a:off x="838200" y="1831476"/>
                <a:ext cx="10515600" cy="314060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endParaRPr lang="en-US" altLang="zh-TW" sz="280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altLang="zh-TW" sz="28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altLang="zh-TW" sz="28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  <m:mr>
                            <m:e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−9</m:t>
                              </m:r>
                            </m:e>
                            <m:e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  <m:e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altLang="zh-TW" sz="28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altLang="zh-TW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altLang="zh-TW" sz="2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altLang="zh-TW" sz="2800" dirty="0"/>
                  <a:t> *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altLang="zh-TW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altLang="zh-TW" sz="2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altLang="zh-TW" sz="2800" dirty="0"/>
              </a:p>
              <a:p>
                <a:r>
                  <a:rPr lang="en-US" altLang="zh-TW" sz="2800" dirty="0"/>
                  <a:t> </a:t>
                </a:r>
              </a:p>
              <a:p>
                <a:r>
                  <a:rPr lang="en-US" altLang="zh-TW" sz="2800" dirty="0"/>
                  <a:t>		   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altLang="zh-TW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altLang="zh-TW" sz="2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−3</m:t>
                              </m:r>
                            </m:e>
                            <m:e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altLang="zh-TW" sz="2800" dirty="0"/>
                  <a:t> *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altLang="zh-TW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altLang="zh-TW" sz="2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altLang="zh-TW" sz="2800" dirty="0"/>
                  <a:t> *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altLang="zh-TW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altLang="zh-TW" sz="28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/3</m:t>
                              </m:r>
                            </m:e>
                            <m:e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/3</m:t>
                              </m:r>
                            </m:e>
                          </m:mr>
                          <m:mr>
                            <m:e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zh-TW" altLang="en-US" sz="2800" dirty="0"/>
              </a:p>
            </p:txBody>
          </p:sp>
        </mc:Choice>
        <mc:Fallback xmlns="">
          <p:sp>
            <p:nvSpPr>
              <p:cNvPr id="5" name="文字方塊 4">
                <a:extLst>
                  <a:ext uri="{FF2B5EF4-FFF2-40B4-BE49-F238E27FC236}">
                    <a16:creationId xmlns:a16="http://schemas.microsoft.com/office/drawing/2014/main" id="{5FDB51BA-C23A-4BC7-950C-3B73C10F92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831476"/>
                <a:ext cx="10515600" cy="314060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文字方塊 5">
            <a:extLst>
              <a:ext uri="{FF2B5EF4-FFF2-40B4-BE49-F238E27FC236}">
                <a16:creationId xmlns:a16="http://schemas.microsoft.com/office/drawing/2014/main" id="{1A76B360-6421-4318-88E7-14FEED045AA5}"/>
              </a:ext>
            </a:extLst>
          </p:cNvPr>
          <p:cNvSpPr txBox="1"/>
          <p:nvPr/>
        </p:nvSpPr>
        <p:spPr>
          <a:xfrm>
            <a:off x="8370398" y="4234342"/>
            <a:ext cx="1952625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endParaRPr lang="zh-TW" altLang="en-US" dirty="0"/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1D4E25FB-AAF8-47D3-9026-DB72A95FD5F4}"/>
              </a:ext>
            </a:extLst>
          </p:cNvPr>
          <p:cNvSpPr txBox="1"/>
          <p:nvPr/>
        </p:nvSpPr>
        <p:spPr>
          <a:xfrm>
            <a:off x="1793229" y="1727404"/>
            <a:ext cx="3545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dirty="0">
                <a:solidFill>
                  <a:srgbClr val="FF0000"/>
                </a:solidFill>
              </a:rPr>
              <a:t>A</a:t>
            </a:r>
            <a:endParaRPr lang="zh-TW" altLang="en-US" sz="3200" dirty="0">
              <a:solidFill>
                <a:srgbClr val="FF0000"/>
              </a:solidFill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AB4F3ADC-F845-4A61-B22D-DF4171180408}"/>
              </a:ext>
            </a:extLst>
          </p:cNvPr>
          <p:cNvSpPr txBox="1"/>
          <p:nvPr/>
        </p:nvSpPr>
        <p:spPr>
          <a:xfrm>
            <a:off x="4071840" y="1727404"/>
            <a:ext cx="3545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dirty="0">
                <a:solidFill>
                  <a:srgbClr val="FF0000"/>
                </a:solidFill>
              </a:rPr>
              <a:t>L</a:t>
            </a:r>
            <a:endParaRPr lang="zh-TW" altLang="en-US" sz="3200" dirty="0">
              <a:solidFill>
                <a:srgbClr val="FF0000"/>
              </a:solidFill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BC50E18B-F0ED-450E-8EA0-6FE50262E99B}"/>
              </a:ext>
            </a:extLst>
          </p:cNvPr>
          <p:cNvSpPr txBox="1"/>
          <p:nvPr/>
        </p:nvSpPr>
        <p:spPr>
          <a:xfrm>
            <a:off x="6198052" y="1727404"/>
            <a:ext cx="3545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dirty="0">
                <a:solidFill>
                  <a:srgbClr val="FF0000"/>
                </a:solidFill>
              </a:rPr>
              <a:t>U</a:t>
            </a:r>
            <a:endParaRPr lang="zh-TW" altLang="en-US" sz="3200" dirty="0">
              <a:solidFill>
                <a:srgbClr val="FF0000"/>
              </a:solidFill>
            </a:endParaRP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EC3E1A18-1BBB-435D-901C-FA5884D26317}"/>
              </a:ext>
            </a:extLst>
          </p:cNvPr>
          <p:cNvSpPr txBox="1"/>
          <p:nvPr/>
        </p:nvSpPr>
        <p:spPr>
          <a:xfrm>
            <a:off x="4164368" y="5058379"/>
            <a:ext cx="3545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dirty="0">
                <a:solidFill>
                  <a:srgbClr val="FF0000"/>
                </a:solidFill>
              </a:rPr>
              <a:t>L</a:t>
            </a:r>
            <a:endParaRPr lang="zh-TW" altLang="en-US" sz="3200" dirty="0">
              <a:solidFill>
                <a:srgbClr val="FF0000"/>
              </a:solidFill>
            </a:endParaRP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676687CC-311D-4C17-B445-05099A4B434C}"/>
              </a:ext>
            </a:extLst>
          </p:cNvPr>
          <p:cNvSpPr txBox="1"/>
          <p:nvPr/>
        </p:nvSpPr>
        <p:spPr>
          <a:xfrm>
            <a:off x="8252730" y="5058378"/>
            <a:ext cx="3545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dirty="0">
                <a:solidFill>
                  <a:srgbClr val="FF0000"/>
                </a:solidFill>
              </a:rPr>
              <a:t>U</a:t>
            </a:r>
            <a:endParaRPr lang="zh-TW" altLang="en-US" sz="3200" dirty="0">
              <a:solidFill>
                <a:srgbClr val="FF0000"/>
              </a:solidFill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B0124913-2691-435C-B356-0529C5BF19D5}"/>
              </a:ext>
            </a:extLst>
          </p:cNvPr>
          <p:cNvSpPr txBox="1"/>
          <p:nvPr/>
        </p:nvSpPr>
        <p:spPr>
          <a:xfrm>
            <a:off x="6020770" y="5053206"/>
            <a:ext cx="3545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dirty="0">
                <a:solidFill>
                  <a:srgbClr val="FF0000"/>
                </a:solidFill>
              </a:rPr>
              <a:t>D</a:t>
            </a:r>
            <a:endParaRPr lang="zh-TW" altLang="en-US" sz="3200" dirty="0">
              <a:solidFill>
                <a:srgbClr val="FF0000"/>
              </a:solidFill>
            </a:endParaRPr>
          </a:p>
        </p:txBody>
      </p:sp>
      <p:sp>
        <p:nvSpPr>
          <p:cNvPr id="14" name="橢圓 13">
            <a:extLst>
              <a:ext uri="{FF2B5EF4-FFF2-40B4-BE49-F238E27FC236}">
                <a16:creationId xmlns:a16="http://schemas.microsoft.com/office/drawing/2014/main" id="{F12248B0-75AD-4E34-90C1-C9597DDF6B9E}"/>
              </a:ext>
            </a:extLst>
          </p:cNvPr>
          <p:cNvSpPr/>
          <p:nvPr/>
        </p:nvSpPr>
        <p:spPr>
          <a:xfrm rot="1957748">
            <a:off x="5285893" y="2538146"/>
            <a:ext cx="2186267" cy="59214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01825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1208315-19B3-3E4E-8634-7BCE7F0F9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dirty="0"/>
              <a:t>Cholesky Decomposition</a:t>
            </a:r>
            <a:endParaRPr kumimoji="1"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4CA40980-C79E-2141-B68B-A234188F72C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kumimoji="1" lang="en-US" altLang="zh-TW" dirty="0"/>
                  <a:t>A = LL</a:t>
                </a:r>
                <a:r>
                  <a:rPr kumimoji="1" lang="en-US" altLang="zh-TW" baseline="30000" dirty="0"/>
                  <a:t>T </a:t>
                </a:r>
                <a:r>
                  <a:rPr kumimoji="1" lang="en-US" altLang="zh-TW" dirty="0"/>
                  <a:t>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altLang="zh-TW" dirty="0"/>
                  <a:t> *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</m:mr>
                          <m:mr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</m:mr>
                          <m:mr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kumimoji="1" lang="en-US" altLang="zh-TW" dirty="0"/>
              </a:p>
              <a:p>
                <a:pPr marL="0" indent="0">
                  <a:buNone/>
                </a:pPr>
                <a:r>
                  <a:rPr kumimoji="1" lang="en-US" altLang="zh-TW" dirty="0"/>
                  <a:t>	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altLang="zh-TW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altLang="zh-TW" b="0" i="1" baseline="3000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𝑎𝑏</m:t>
                              </m:r>
                            </m:e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𝑎𝑑</m:t>
                              </m:r>
                            </m:e>
                          </m:mr>
                          <m:m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𝑎𝑏</m:t>
                              </m:r>
                            </m:e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altLang="zh-TW" b="0" i="1" baseline="3000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altLang="zh-TW" b="0" i="1" baseline="3000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𝑏𝑑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𝑐𝑒</m:t>
                              </m:r>
                            </m:e>
                          </m:mr>
                          <m:m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𝑎𝑑</m:t>
                              </m:r>
                            </m:e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𝑏𝑑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𝑐𝑒</m:t>
                              </m:r>
                            </m:e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  <m:r>
                                <a:rPr lang="en-US" altLang="zh-TW" b="0" i="1" baseline="3000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  <m:r>
                                <a:rPr lang="en-US" altLang="zh-TW" b="0" i="1" baseline="3000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  <m:r>
                                <a:rPr lang="en-US" altLang="zh-TW" b="0" i="1" baseline="3000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kumimoji="1" lang="en-US" altLang="zh-TW" baseline="30000" dirty="0"/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4CA40980-C79E-2141-B68B-A234188F72C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圖片 3">
            <a:extLst>
              <a:ext uri="{FF2B5EF4-FFF2-40B4-BE49-F238E27FC236}">
                <a16:creationId xmlns:a16="http://schemas.microsoft.com/office/drawing/2014/main" id="{E8D58F1F-1D73-4867-953D-467765F387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5663" y="4273550"/>
            <a:ext cx="5400675" cy="2219325"/>
          </a:xfrm>
          <a:prstGeom prst="rect">
            <a:avLst/>
          </a:prstGeom>
        </p:spPr>
      </p:pic>
      <p:sp>
        <p:nvSpPr>
          <p:cNvPr id="5" name="文字方塊 4">
            <a:extLst>
              <a:ext uri="{FF2B5EF4-FFF2-40B4-BE49-F238E27FC236}">
                <a16:creationId xmlns:a16="http://schemas.microsoft.com/office/drawing/2014/main" id="{6A51684A-2638-4D39-A03D-970C3934D994}"/>
              </a:ext>
            </a:extLst>
          </p:cNvPr>
          <p:cNvSpPr txBox="1"/>
          <p:nvPr/>
        </p:nvSpPr>
        <p:spPr>
          <a:xfrm>
            <a:off x="6638925" y="2168714"/>
            <a:ext cx="2695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solidFill>
                  <a:srgbClr val="FF0000"/>
                </a:solidFill>
              </a:rPr>
              <a:t>symmetric</a:t>
            </a:r>
            <a:endParaRPr lang="zh-TW" alt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516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365B8AF-7EC6-473C-9294-8D892BEE0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Change a vector of independent </a:t>
            </a:r>
            <a:r>
              <a:rPr lang="en-US" altLang="zh-TW" dirty="0" err="1"/>
              <a:t>r.v.</a:t>
            </a:r>
            <a:r>
              <a:rPr lang="en-US" altLang="zh-TW" dirty="0"/>
              <a:t> into dependent variables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4B444F4-0166-4E25-8424-2BCAF4E36F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9043"/>
            <a:ext cx="10515600" cy="4037920"/>
          </a:xfrm>
        </p:spPr>
        <p:txBody>
          <a:bodyPr/>
          <a:lstStyle/>
          <a:p>
            <a:r>
              <a:rPr lang="en-US" altLang="zh-TW" dirty="0"/>
              <a:t>A random vector Z, satisfied </a:t>
            </a:r>
            <a:r>
              <a:rPr lang="en-US" altLang="zh-TW" dirty="0" err="1"/>
              <a:t>cov</a:t>
            </a:r>
            <a:r>
              <a:rPr lang="en-US" altLang="zh-TW" dirty="0"/>
              <a:t>(Z) = I</a:t>
            </a:r>
          </a:p>
          <a:p>
            <a:r>
              <a:rPr kumimoji="1" lang="en-US" altLang="zh-TW" dirty="0"/>
              <a:t>We want to get vector X = (x</a:t>
            </a:r>
            <a:r>
              <a:rPr kumimoji="1" lang="en-US" altLang="zh-TW" baseline="-25000" dirty="0"/>
              <a:t>1</a:t>
            </a:r>
            <a:r>
              <a:rPr kumimoji="1" lang="en-US" altLang="zh-TW" dirty="0"/>
              <a:t>,…,</a:t>
            </a:r>
            <a:r>
              <a:rPr kumimoji="1" lang="en-US" altLang="zh-TW" dirty="0" err="1"/>
              <a:t>x</a:t>
            </a:r>
            <a:r>
              <a:rPr kumimoji="1" lang="en-US" altLang="zh-TW" baseline="-25000" dirty="0" err="1"/>
              <a:t>n</a:t>
            </a:r>
            <a:r>
              <a:rPr kumimoji="1" lang="en-US" altLang="zh-TW" dirty="0"/>
              <a:t>)</a:t>
            </a:r>
            <a:r>
              <a:rPr kumimoji="1" lang="en-US" altLang="zh-TW" baseline="30000" dirty="0"/>
              <a:t>T</a:t>
            </a:r>
            <a:r>
              <a:rPr kumimoji="1" lang="en-US" altLang="zh-TW" dirty="0"/>
              <a:t> </a:t>
            </a:r>
            <a:r>
              <a:rPr lang="en-US" altLang="zh-TW" dirty="0"/>
              <a:t>satisfied </a:t>
            </a:r>
            <a:r>
              <a:rPr lang="en-US" altLang="zh-TW" dirty="0" err="1"/>
              <a:t>cov</a:t>
            </a:r>
            <a:r>
              <a:rPr lang="en-US" altLang="zh-TW" dirty="0"/>
              <a:t>(X) = ∑</a:t>
            </a:r>
            <a:endParaRPr kumimoji="1" lang="en-US" altLang="zh-TW" dirty="0"/>
          </a:p>
          <a:p>
            <a:r>
              <a:rPr kumimoji="1" lang="en-US" altLang="zh-TW" dirty="0"/>
              <a:t>By Cholesky Decomposition,</a:t>
            </a:r>
            <a:br>
              <a:rPr kumimoji="1" lang="en-US" altLang="zh-TW" dirty="0"/>
            </a:br>
            <a:r>
              <a:rPr lang="en-US" altLang="zh-TW" dirty="0"/>
              <a:t>∑ = LL</a:t>
            </a:r>
            <a:r>
              <a:rPr lang="en-US" altLang="zh-TW" baseline="30000" dirty="0"/>
              <a:t>T</a:t>
            </a:r>
            <a:r>
              <a:rPr lang="zh-TW" altLang="en-US" dirty="0"/>
              <a:t> </a:t>
            </a:r>
            <a:r>
              <a:rPr lang="en-US" altLang="zh-TW" dirty="0"/>
              <a:t>,</a:t>
            </a:r>
            <a:r>
              <a:rPr lang="zh-TW" altLang="en-US" dirty="0"/>
              <a:t> </a:t>
            </a:r>
            <a:r>
              <a:rPr lang="en-US" altLang="zh-TW" dirty="0"/>
              <a:t>X=LZ</a:t>
            </a:r>
          </a:p>
          <a:p>
            <a:r>
              <a:rPr lang="en-US" altLang="zh-TW" dirty="0" err="1"/>
              <a:t>Cov</a:t>
            </a:r>
            <a:r>
              <a:rPr lang="en-US" altLang="zh-TW" dirty="0"/>
              <a:t>(X) = </a:t>
            </a:r>
            <a:r>
              <a:rPr lang="en-US" altLang="zh-TW" dirty="0" err="1"/>
              <a:t>cov</a:t>
            </a:r>
            <a:r>
              <a:rPr lang="en-US" altLang="zh-TW" dirty="0"/>
              <a:t>(LZ) = </a:t>
            </a:r>
            <a:r>
              <a:rPr lang="en-US" altLang="zh-TW" dirty="0" err="1"/>
              <a:t>Lcov</a:t>
            </a:r>
            <a:r>
              <a:rPr lang="en-US" altLang="zh-TW" dirty="0"/>
              <a:t>(Z)L</a:t>
            </a:r>
            <a:r>
              <a:rPr lang="en-US" altLang="zh-TW" baseline="30000" dirty="0"/>
              <a:t>T</a:t>
            </a:r>
            <a:r>
              <a:rPr lang="zh-TW" altLang="en-US" dirty="0"/>
              <a:t> </a:t>
            </a:r>
            <a:r>
              <a:rPr lang="en-US" altLang="zh-TW" dirty="0"/>
              <a:t>=</a:t>
            </a:r>
            <a:r>
              <a:rPr lang="zh-TW" altLang="en-US" dirty="0"/>
              <a:t> </a:t>
            </a:r>
            <a:r>
              <a:rPr lang="en-US" altLang="zh-TW" dirty="0"/>
              <a:t>LL</a:t>
            </a:r>
            <a:r>
              <a:rPr lang="en-US" altLang="zh-TW" baseline="30000" dirty="0"/>
              <a:t>T</a:t>
            </a:r>
            <a:r>
              <a:rPr lang="zh-TW" altLang="en-US" baseline="30000" dirty="0"/>
              <a:t> </a:t>
            </a:r>
            <a:r>
              <a:rPr lang="en-US" altLang="zh-TW" dirty="0"/>
              <a:t>= ∑</a:t>
            </a:r>
            <a:endParaRPr lang="en-US" altLang="zh-TW" baseline="30000" dirty="0"/>
          </a:p>
        </p:txBody>
      </p:sp>
    </p:spTree>
    <p:extLst>
      <p:ext uri="{BB962C8B-B14F-4D97-AF65-F5344CB8AC3E}">
        <p14:creationId xmlns:p14="http://schemas.microsoft.com/office/powerpoint/2010/main" val="5993700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196</Words>
  <Application>Microsoft Macintosh PowerPoint</Application>
  <PresentationFormat>寬螢幕</PresentationFormat>
  <Paragraphs>47</Paragraphs>
  <Slides>7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5" baseType="lpstr">
      <vt:lpstr>新細明體</vt:lpstr>
      <vt:lpstr>customFont</vt:lpstr>
      <vt:lpstr>Arial</vt:lpstr>
      <vt:lpstr>Calibri</vt:lpstr>
      <vt:lpstr>Cambria Math</vt:lpstr>
      <vt:lpstr>Times New Roman</vt:lpstr>
      <vt:lpstr>Wingdings</vt:lpstr>
      <vt:lpstr>Office 佈景主題</vt:lpstr>
      <vt:lpstr>LU Decomposition &amp; Cholesky Decomposition</vt:lpstr>
      <vt:lpstr>LU Decomposition</vt:lpstr>
      <vt:lpstr>PowerPoint 簡報</vt:lpstr>
      <vt:lpstr>PowerPoint 簡報</vt:lpstr>
      <vt:lpstr>LDU decomposition</vt:lpstr>
      <vt:lpstr>Cholesky Decomposition</vt:lpstr>
      <vt:lpstr>Change a vector of independent r.v. into dependent variables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Cholesky Decomposition</dc:title>
  <dc:creator>孫佑嘉</dc:creator>
  <cp:lastModifiedBy>孫佑嘉</cp:lastModifiedBy>
  <cp:revision>19</cp:revision>
  <dcterms:created xsi:type="dcterms:W3CDTF">2018-10-30T03:39:31Z</dcterms:created>
  <dcterms:modified xsi:type="dcterms:W3CDTF">2018-11-05T16:54:14Z</dcterms:modified>
</cp:coreProperties>
</file>