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96" r:id="rId5"/>
    <p:sldId id="297" r:id="rId6"/>
    <p:sldId id="271" r:id="rId7"/>
    <p:sldId id="299" r:id="rId8"/>
    <p:sldId id="300" r:id="rId9"/>
    <p:sldId id="317" r:id="rId10"/>
    <p:sldId id="321" r:id="rId11"/>
    <p:sldId id="325" r:id="rId12"/>
    <p:sldId id="293" r:id="rId13"/>
    <p:sldId id="298" r:id="rId14"/>
    <p:sldId id="326" r:id="rId15"/>
    <p:sldId id="327" r:id="rId16"/>
    <p:sldId id="329" r:id="rId17"/>
    <p:sldId id="333" r:id="rId18"/>
    <p:sldId id="352" r:id="rId19"/>
    <p:sldId id="330" r:id="rId20"/>
    <p:sldId id="328" r:id="rId21"/>
    <p:sldId id="332" r:id="rId22"/>
    <p:sldId id="334" r:id="rId23"/>
    <p:sldId id="341" r:id="rId24"/>
    <p:sldId id="342" r:id="rId25"/>
    <p:sldId id="343" r:id="rId26"/>
    <p:sldId id="346" r:id="rId27"/>
    <p:sldId id="347" r:id="rId28"/>
    <p:sldId id="348" r:id="rId29"/>
    <p:sldId id="345" r:id="rId30"/>
    <p:sldId id="344" r:id="rId31"/>
    <p:sldId id="350" r:id="rId32"/>
    <p:sldId id="349" r:id="rId3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93690" autoAdjust="0"/>
  </p:normalViewPr>
  <p:slideViewPr>
    <p:cSldViewPr>
      <p:cViewPr varScale="1">
        <p:scale>
          <a:sx n="85" d="100"/>
          <a:sy n="85" d="100"/>
        </p:scale>
        <p:origin x="-100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5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0FE3C-70CF-4F43-B6C9-7FB1961080B2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4D442-CA67-45AC-8188-EED9460C4E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67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511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422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3089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268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8422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2239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0053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加入調整項：股價</a:t>
            </a:r>
            <a:r>
              <a:rPr lang="zh-TW" altLang="en-US" dirty="0" smtClean="0"/>
              <a:t>的報酬率才會是無風險利率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693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435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4D442-CA67-45AC-8188-EED9460C4EF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760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219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15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56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8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33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26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13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59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96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059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07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4C71-A3BD-4D64-B460-5E72BF043D59}" type="datetimeFigureOut">
              <a:rPr lang="zh-TW" altLang="en-US" smtClean="0"/>
              <a:pPr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FA91A-8E4F-4BB7-8F83-A60BE298CB4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63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3.png"/><Relationship Id="rId10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Catastrophe Equity Put(</a:t>
            </a:r>
            <a:r>
              <a:rPr lang="en-US" altLang="zh-TW" dirty="0" err="1" smtClean="0"/>
              <a:t>CatEPut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巨災股權賣權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指導教授</a:t>
            </a:r>
            <a:r>
              <a:rPr lang="en-US" altLang="zh-TW" dirty="0" smtClean="0"/>
              <a:t>:</a:t>
            </a:r>
            <a:r>
              <a:rPr lang="zh-TW" altLang="en-US" dirty="0" smtClean="0"/>
              <a:t>戴天時教授</a:t>
            </a:r>
            <a:endParaRPr lang="en-US" altLang="zh-TW" dirty="0" smtClean="0"/>
          </a:p>
          <a:p>
            <a:r>
              <a:rPr lang="zh-TW" altLang="en-US" dirty="0" smtClean="0"/>
              <a:t>報告者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  王靖雅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1190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603013"/>
              </p:ext>
            </p:extLst>
          </p:nvPr>
        </p:nvGraphicFramePr>
        <p:xfrm>
          <a:off x="2810822" y="779108"/>
          <a:ext cx="3312368" cy="6087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828092"/>
                <a:gridCol w="828092"/>
                <a:gridCol w="828092"/>
              </a:tblGrid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橢圓 18"/>
          <p:cNvSpPr/>
          <p:nvPr/>
        </p:nvSpPr>
        <p:spPr>
          <a:xfrm>
            <a:off x="395536" y="3933056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2739416" y="49411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725402" y="24928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2725402" y="371703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4369990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4355976" y="6926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4355976" y="191683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4369990" y="674998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4355976" y="430171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4355976" y="55258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2941426" y="2238456"/>
            <a:ext cx="802482" cy="691313"/>
            <a:chOff x="2941426" y="2238456"/>
            <a:chExt cx="802482" cy="691313"/>
          </a:xfrm>
        </p:grpSpPr>
        <p:cxnSp>
          <p:nvCxnSpPr>
            <p:cNvPr id="35" name="直線接點 34"/>
            <p:cNvCxnSpPr>
              <a:stCxn id="21" idx="6"/>
            </p:cNvCxnSpPr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橢圓 3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0" name="直線接點 39"/>
            <p:cNvCxnSpPr>
              <a:stCxn id="21" idx="6"/>
            </p:cNvCxnSpPr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1" name="橢圓 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/>
            <p:cNvCxnSpPr>
              <a:stCxn id="21" idx="6"/>
            </p:cNvCxnSpPr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2955440" y="3457767"/>
            <a:ext cx="802482" cy="691313"/>
            <a:chOff x="2941426" y="2238456"/>
            <a:chExt cx="802482" cy="691313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4" name="直線接點 5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5" name="橢圓 5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2955440" y="4677078"/>
            <a:ext cx="802482" cy="691313"/>
            <a:chOff x="2941426" y="2238456"/>
            <a:chExt cx="802482" cy="691313"/>
          </a:xfrm>
        </p:grpSpPr>
        <p:cxnSp>
          <p:nvCxnSpPr>
            <p:cNvPr id="57" name="直線接點 5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8" name="橢圓 5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0" name="橢圓 5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2" name="橢圓 6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3" name="直線接點 62"/>
          <p:cNvCxnSpPr>
            <a:stCxn id="41" idx="7"/>
            <a:endCxn id="25" idx="2"/>
          </p:cNvCxnSpPr>
          <p:nvPr/>
        </p:nvCxnSpPr>
        <p:spPr>
          <a:xfrm flipV="1">
            <a:off x="3717545" y="2024844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flipV="1">
            <a:off x="3731559" y="3251170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 flipV="1">
            <a:off x="3731559" y="4451802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endCxn id="24" idx="3"/>
          </p:cNvCxnSpPr>
          <p:nvPr/>
        </p:nvCxnSpPr>
        <p:spPr>
          <a:xfrm flipV="1">
            <a:off x="3727939" y="877084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 flipV="1">
            <a:off x="3727939" y="2067543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 flipV="1">
            <a:off x="3736750" y="3278395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直線接點 75"/>
          <p:cNvCxnSpPr>
            <a:stCxn id="41" idx="7"/>
            <a:endCxn id="23" idx="2"/>
          </p:cNvCxnSpPr>
          <p:nvPr/>
        </p:nvCxnSpPr>
        <p:spPr>
          <a:xfrm>
            <a:off x="3717545" y="2260253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3743978" y="3487637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>
            <a:off x="3743978" y="4698489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36" idx="6"/>
            <a:endCxn id="25" idx="2"/>
          </p:cNvCxnSpPr>
          <p:nvPr/>
        </p:nvCxnSpPr>
        <p:spPr>
          <a:xfrm flipV="1">
            <a:off x="3743908" y="2024844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36" idx="5"/>
            <a:endCxn id="23" idx="2"/>
          </p:cNvCxnSpPr>
          <p:nvPr/>
        </p:nvCxnSpPr>
        <p:spPr>
          <a:xfrm>
            <a:off x="3717545" y="2907972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直線接點 89"/>
          <p:cNvCxnSpPr>
            <a:stCxn id="36" idx="5"/>
            <a:endCxn id="27" idx="2"/>
          </p:cNvCxnSpPr>
          <p:nvPr/>
        </p:nvCxnSpPr>
        <p:spPr>
          <a:xfrm>
            <a:off x="3717545" y="2907972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>
            <a:off x="3751856" y="2598141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stCxn id="45" idx="6"/>
            <a:endCxn id="25" idx="2"/>
          </p:cNvCxnSpPr>
          <p:nvPr/>
        </p:nvCxnSpPr>
        <p:spPr>
          <a:xfrm flipV="1">
            <a:off x="3743908" y="2024844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>
            <a:off x="3760736" y="3798055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 flipV="1">
            <a:off x="3752788" y="3224758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>
            <a:off x="3770396" y="5027305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flipV="1">
            <a:off x="3762448" y="4454008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 flipV="1">
            <a:off x="3781753" y="3205872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3755390" y="4089000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>
            <a:off x="3755390" y="4089000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flipV="1">
            <a:off x="3752961" y="4436436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>
            <a:off x="3726598" y="5319564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3726598" y="5319564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09" name="群組 108"/>
          <p:cNvGrpSpPr/>
          <p:nvPr/>
        </p:nvGrpSpPr>
        <p:grpSpPr>
          <a:xfrm>
            <a:off x="4596786" y="1621563"/>
            <a:ext cx="802482" cy="691313"/>
            <a:chOff x="2941426" y="2238456"/>
            <a:chExt cx="802482" cy="691313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1" name="橢圓 11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5" name="橢圓 11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6" name="群組 115"/>
          <p:cNvGrpSpPr/>
          <p:nvPr/>
        </p:nvGrpSpPr>
        <p:grpSpPr>
          <a:xfrm>
            <a:off x="4620744" y="2840874"/>
            <a:ext cx="802482" cy="691313"/>
            <a:chOff x="2941426" y="2238456"/>
            <a:chExt cx="802482" cy="691313"/>
          </a:xfrm>
        </p:grpSpPr>
        <p:cxnSp>
          <p:nvCxnSpPr>
            <p:cNvPr id="117" name="直線接點 11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8" name="橢圓 11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9" name="直線接點 11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接點 12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2" name="橢圓 12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3" name="群組 122"/>
          <p:cNvGrpSpPr/>
          <p:nvPr/>
        </p:nvGrpSpPr>
        <p:grpSpPr>
          <a:xfrm>
            <a:off x="4596786" y="4060185"/>
            <a:ext cx="802482" cy="691313"/>
            <a:chOff x="2941426" y="2238456"/>
            <a:chExt cx="802482" cy="691313"/>
          </a:xfrm>
        </p:grpSpPr>
        <p:cxnSp>
          <p:nvCxnSpPr>
            <p:cNvPr id="124" name="直線接點 123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5" name="橢圓 124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6" name="直線接點 125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7" name="橢圓 126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8" name="直線接點 127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9" name="橢圓 128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4596786" y="5266941"/>
            <a:ext cx="802482" cy="691313"/>
            <a:chOff x="2941426" y="2238456"/>
            <a:chExt cx="802482" cy="691313"/>
          </a:xfrm>
        </p:grpSpPr>
        <p:cxnSp>
          <p:nvCxnSpPr>
            <p:cNvPr id="131" name="直線接點 130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3" name="直線接點 132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4" name="橢圓 133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5" name="直線接點 134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6" name="橢圓 135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4596786" y="6475663"/>
            <a:ext cx="802482" cy="691313"/>
            <a:chOff x="2941426" y="2238456"/>
            <a:chExt cx="802482" cy="691313"/>
          </a:xfrm>
        </p:grpSpPr>
        <p:cxnSp>
          <p:nvCxnSpPr>
            <p:cNvPr id="138" name="直線接點 137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9" name="橢圓 138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0" name="直線接點 139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1" name="橢圓 1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2" name="直線接點 141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3" name="橢圓 142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" name="群組 143"/>
          <p:cNvGrpSpPr/>
          <p:nvPr/>
        </p:nvGrpSpPr>
        <p:grpSpPr>
          <a:xfrm>
            <a:off x="4586014" y="392496"/>
            <a:ext cx="802482" cy="691313"/>
            <a:chOff x="2941426" y="2238456"/>
            <a:chExt cx="802482" cy="691313"/>
          </a:xfrm>
        </p:grpSpPr>
        <p:cxnSp>
          <p:nvCxnSpPr>
            <p:cNvPr id="145" name="直線接點 144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6" name="橢圓 14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7" name="直線接點 146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8" name="橢圓 147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0" name="橢圓 149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52" name="直線接點 151"/>
          <p:cNvCxnSpPr>
            <a:stCxn id="19" idx="6"/>
            <a:endCxn id="22" idx="2"/>
          </p:cNvCxnSpPr>
          <p:nvPr/>
        </p:nvCxnSpPr>
        <p:spPr>
          <a:xfrm flipV="1">
            <a:off x="611560" y="3825044"/>
            <a:ext cx="2113842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>
            <a:stCxn id="19" idx="6"/>
            <a:endCxn id="21" idx="3"/>
          </p:cNvCxnSpPr>
          <p:nvPr/>
        </p:nvCxnSpPr>
        <p:spPr>
          <a:xfrm flipV="1">
            <a:off x="611560" y="2677284"/>
            <a:ext cx="2145478" cy="13637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>
            <a:stCxn id="19" idx="6"/>
            <a:endCxn id="20" idx="2"/>
          </p:cNvCxnSpPr>
          <p:nvPr/>
        </p:nvCxnSpPr>
        <p:spPr>
          <a:xfrm>
            <a:off x="611560" y="4041068"/>
            <a:ext cx="2127856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群組 102"/>
          <p:cNvGrpSpPr/>
          <p:nvPr/>
        </p:nvGrpSpPr>
        <p:grpSpPr>
          <a:xfrm>
            <a:off x="1166235" y="135108"/>
            <a:ext cx="4975325" cy="582766"/>
            <a:chOff x="1108843" y="108617"/>
            <a:chExt cx="4975325" cy="582766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2739416" y="260648"/>
              <a:ext cx="334475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2739416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4407835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6084168" y="122716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文字方塊 155"/>
            <p:cNvSpPr txBox="1"/>
            <p:nvPr/>
          </p:nvSpPr>
          <p:spPr>
            <a:xfrm>
              <a:off x="1108843" y="108617"/>
              <a:ext cx="1484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Time Step</a:t>
              </a:r>
              <a:endParaRPr lang="zh-TW" altLang="en-US" dirty="0"/>
            </a:p>
          </p:txBody>
        </p:sp>
        <p:sp>
          <p:nvSpPr>
            <p:cNvPr id="158" name="文字方塊 157"/>
            <p:cNvSpPr txBox="1"/>
            <p:nvPr/>
          </p:nvSpPr>
          <p:spPr>
            <a:xfrm>
              <a:off x="2481987" y="312536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n</a:t>
              </a:r>
              <a:r>
                <a:rPr lang="en-US" altLang="zh-TW" dirty="0" smtClean="0"/>
                <a:t>=0</a:t>
              </a:r>
              <a:endParaRPr lang="zh-TW" altLang="en-US" dirty="0"/>
            </a:p>
          </p:txBody>
        </p:sp>
        <p:sp>
          <p:nvSpPr>
            <p:cNvPr id="159" name="文字方塊 158"/>
            <p:cNvSpPr txBox="1"/>
            <p:nvPr/>
          </p:nvSpPr>
          <p:spPr>
            <a:xfrm>
              <a:off x="4151382" y="322051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n=1</a:t>
              </a:r>
              <a:endParaRPr lang="zh-TW" altLang="en-US" dirty="0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3379880" y="2124743"/>
            <a:ext cx="694725" cy="911130"/>
            <a:chOff x="3379880" y="2124743"/>
            <a:chExt cx="694725" cy="911130"/>
          </a:xfrm>
        </p:grpSpPr>
        <p:sp>
          <p:nvSpPr>
            <p:cNvPr id="2" name="文字方塊 1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0" name="文字方塊 159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1" name="文字方塊 160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62" name="群組 161"/>
          <p:cNvGrpSpPr/>
          <p:nvPr/>
        </p:nvGrpSpPr>
        <p:grpSpPr>
          <a:xfrm>
            <a:off x="3408177" y="3362544"/>
            <a:ext cx="694725" cy="911130"/>
            <a:chOff x="3379880" y="2124743"/>
            <a:chExt cx="694725" cy="911130"/>
          </a:xfrm>
        </p:grpSpPr>
        <p:sp>
          <p:nvSpPr>
            <p:cNvPr id="163" name="文字方塊 162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4" name="文字方塊 163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5" name="文字方塊 164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66" name="群組 165"/>
          <p:cNvGrpSpPr/>
          <p:nvPr/>
        </p:nvGrpSpPr>
        <p:grpSpPr>
          <a:xfrm>
            <a:off x="3418506" y="4571991"/>
            <a:ext cx="694725" cy="911130"/>
            <a:chOff x="3379880" y="2124743"/>
            <a:chExt cx="694725" cy="911130"/>
          </a:xfrm>
        </p:grpSpPr>
        <p:sp>
          <p:nvSpPr>
            <p:cNvPr id="167" name="文字方塊 166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8" name="文字方塊 167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9" name="文字方塊 168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0" name="群組 169"/>
          <p:cNvGrpSpPr/>
          <p:nvPr/>
        </p:nvGrpSpPr>
        <p:grpSpPr>
          <a:xfrm>
            <a:off x="4238651" y="1590485"/>
            <a:ext cx="694725" cy="911130"/>
            <a:chOff x="3379880" y="2124743"/>
            <a:chExt cx="694725" cy="911130"/>
          </a:xfrm>
        </p:grpSpPr>
        <p:sp>
          <p:nvSpPr>
            <p:cNvPr id="171" name="文字方塊 170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72" name="文字方塊 171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73" name="文字方塊 172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4" name="群組 173"/>
          <p:cNvGrpSpPr/>
          <p:nvPr/>
        </p:nvGrpSpPr>
        <p:grpSpPr>
          <a:xfrm>
            <a:off x="4248170" y="2790689"/>
            <a:ext cx="694725" cy="911130"/>
            <a:chOff x="3379880" y="2124743"/>
            <a:chExt cx="694725" cy="911130"/>
          </a:xfrm>
        </p:grpSpPr>
        <p:sp>
          <p:nvSpPr>
            <p:cNvPr id="175" name="文字方塊 174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76" name="文字方塊 175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77" name="文字方塊 176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8" name="群組 177"/>
          <p:cNvGrpSpPr/>
          <p:nvPr/>
        </p:nvGrpSpPr>
        <p:grpSpPr>
          <a:xfrm>
            <a:off x="4248170" y="3954479"/>
            <a:ext cx="694725" cy="911130"/>
            <a:chOff x="3379880" y="2124743"/>
            <a:chExt cx="694725" cy="911130"/>
          </a:xfrm>
        </p:grpSpPr>
        <p:sp>
          <p:nvSpPr>
            <p:cNvPr id="179" name="文字方塊 178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80" name="文字方塊 179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1" name="文字方塊 180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82" name="群組 181"/>
          <p:cNvGrpSpPr/>
          <p:nvPr/>
        </p:nvGrpSpPr>
        <p:grpSpPr>
          <a:xfrm>
            <a:off x="4238651" y="5163702"/>
            <a:ext cx="694725" cy="911130"/>
            <a:chOff x="3379880" y="2124743"/>
            <a:chExt cx="694725" cy="911130"/>
          </a:xfrm>
        </p:grpSpPr>
        <p:sp>
          <p:nvSpPr>
            <p:cNvPr id="183" name="文字方塊 182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84" name="文字方塊 183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5" name="文字方塊 184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4302111" y="668927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-1</a:t>
            </a:r>
            <a:endParaRPr lang="zh-TW" altLang="en-US" dirty="0"/>
          </a:p>
        </p:txBody>
      </p:sp>
      <p:sp>
        <p:nvSpPr>
          <p:cNvPr id="186" name="文字方塊 185"/>
          <p:cNvSpPr txBox="1"/>
          <p:nvPr/>
        </p:nvSpPr>
        <p:spPr>
          <a:xfrm>
            <a:off x="4254599" y="622643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+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5349437" y="1501561"/>
            <a:ext cx="1527920" cy="967416"/>
            <a:chOff x="5349437" y="1501561"/>
            <a:chExt cx="1527920" cy="967416"/>
          </a:xfrm>
        </p:grpSpPr>
        <p:sp>
          <p:nvSpPr>
            <p:cNvPr id="6" name="文字方塊 5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87" name="文字方塊 186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88" name="文字方塊 187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89" name="群組 188"/>
          <p:cNvGrpSpPr/>
          <p:nvPr/>
        </p:nvGrpSpPr>
        <p:grpSpPr>
          <a:xfrm>
            <a:off x="5384946" y="2702822"/>
            <a:ext cx="1527920" cy="967416"/>
            <a:chOff x="5349437" y="1501561"/>
            <a:chExt cx="1527920" cy="967416"/>
          </a:xfrm>
        </p:grpSpPr>
        <p:sp>
          <p:nvSpPr>
            <p:cNvPr id="190" name="文字方塊 189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1" name="文字方塊 190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92" name="文字方塊 191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93" name="群組 192"/>
          <p:cNvGrpSpPr/>
          <p:nvPr/>
        </p:nvGrpSpPr>
        <p:grpSpPr>
          <a:xfrm>
            <a:off x="5339138" y="3910777"/>
            <a:ext cx="1527920" cy="967416"/>
            <a:chOff x="5349437" y="1501561"/>
            <a:chExt cx="1527920" cy="967416"/>
          </a:xfrm>
        </p:grpSpPr>
        <p:sp>
          <p:nvSpPr>
            <p:cNvPr id="194" name="文字方塊 193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5" name="文字方塊 194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96" name="文字方塊 195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97" name="群組 196"/>
          <p:cNvGrpSpPr/>
          <p:nvPr/>
        </p:nvGrpSpPr>
        <p:grpSpPr>
          <a:xfrm>
            <a:off x="5357313" y="5139962"/>
            <a:ext cx="1527920" cy="967416"/>
            <a:chOff x="5349437" y="1501561"/>
            <a:chExt cx="1527920" cy="967416"/>
          </a:xfrm>
        </p:grpSpPr>
        <p:sp>
          <p:nvSpPr>
            <p:cNvPr id="198" name="文字方塊 197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9" name="文字方塊 198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200" name="文字方塊 199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203" name="群組 202"/>
          <p:cNvGrpSpPr/>
          <p:nvPr/>
        </p:nvGrpSpPr>
        <p:grpSpPr>
          <a:xfrm>
            <a:off x="5377070" y="260161"/>
            <a:ext cx="1527920" cy="967416"/>
            <a:chOff x="5349437" y="1501561"/>
            <a:chExt cx="1527920" cy="967416"/>
          </a:xfrm>
        </p:grpSpPr>
        <p:sp>
          <p:nvSpPr>
            <p:cNvPr id="204" name="文字方塊 203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</a:t>
              </a:r>
              <a:endParaRPr lang="zh-TW" altLang="en-US" dirty="0"/>
            </a:p>
          </p:txBody>
        </p:sp>
        <p:sp>
          <p:nvSpPr>
            <p:cNvPr id="205" name="文字方塊 204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+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  <p:sp>
          <p:nvSpPr>
            <p:cNvPr id="206" name="文字方塊 205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</p:grpSp>
      <p:grpSp>
        <p:nvGrpSpPr>
          <p:cNvPr id="207" name="群組 206"/>
          <p:cNvGrpSpPr/>
          <p:nvPr/>
        </p:nvGrpSpPr>
        <p:grpSpPr>
          <a:xfrm>
            <a:off x="5409411" y="6336130"/>
            <a:ext cx="1527920" cy="967416"/>
            <a:chOff x="5349437" y="1501561"/>
            <a:chExt cx="1527920" cy="967416"/>
          </a:xfrm>
        </p:grpSpPr>
        <p:sp>
          <p:nvSpPr>
            <p:cNvPr id="208" name="文字方塊 207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0</a:t>
              </a:r>
              <a:endParaRPr lang="zh-TW" altLang="en-US" dirty="0"/>
            </a:p>
          </p:txBody>
        </p:sp>
        <p:sp>
          <p:nvSpPr>
            <p:cNvPr id="209" name="文字方塊 208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-1</a:t>
              </a:r>
              <a:endParaRPr lang="zh-TW" altLang="en-US" dirty="0"/>
            </a:p>
          </p:txBody>
        </p:sp>
        <p:sp>
          <p:nvSpPr>
            <p:cNvPr id="210" name="文字方塊 209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-2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8783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013602"/>
              </p:ext>
            </p:extLst>
          </p:nvPr>
        </p:nvGraphicFramePr>
        <p:xfrm>
          <a:off x="2410779" y="770050"/>
          <a:ext cx="3312368" cy="6087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828092"/>
                <a:gridCol w="828092"/>
                <a:gridCol w="828092"/>
              </a:tblGrid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橢圓 18"/>
          <p:cNvSpPr/>
          <p:nvPr/>
        </p:nvSpPr>
        <p:spPr>
          <a:xfrm>
            <a:off x="-4507" y="3923998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2339373" y="4932110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325359" y="248383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2325359" y="370797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3969947" y="3131910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3955933" y="68363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3955933" y="190777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3969947" y="6740930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3955933" y="429265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3955933" y="551679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接點 34"/>
          <p:cNvCxnSpPr/>
          <p:nvPr/>
        </p:nvCxnSpPr>
        <p:spPr>
          <a:xfrm>
            <a:off x="2504550" y="2568530"/>
            <a:ext cx="656773" cy="25444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3163845" y="2771870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0" name="直線接點 39"/>
          <p:cNvCxnSpPr/>
          <p:nvPr/>
        </p:nvCxnSpPr>
        <p:spPr>
          <a:xfrm flipV="1">
            <a:off x="2504550" y="2280500"/>
            <a:ext cx="656773" cy="28803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1" name="橢圓 40"/>
          <p:cNvSpPr/>
          <p:nvPr/>
        </p:nvSpPr>
        <p:spPr>
          <a:xfrm>
            <a:off x="3163845" y="222939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接點 43"/>
          <p:cNvCxnSpPr/>
          <p:nvPr/>
        </p:nvCxnSpPr>
        <p:spPr>
          <a:xfrm flipV="1">
            <a:off x="2504550" y="2551736"/>
            <a:ext cx="656773" cy="1679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5" name="橢圓 44"/>
          <p:cNvSpPr/>
          <p:nvPr/>
        </p:nvSpPr>
        <p:spPr>
          <a:xfrm>
            <a:off x="3163845" y="2500634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9" name="群組 48"/>
          <p:cNvGrpSpPr/>
          <p:nvPr/>
        </p:nvGrpSpPr>
        <p:grpSpPr>
          <a:xfrm>
            <a:off x="2555397" y="3448709"/>
            <a:ext cx="802482" cy="691313"/>
            <a:chOff x="2941426" y="2238456"/>
            <a:chExt cx="802482" cy="691313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4" name="直線接點 5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5" name="橢圓 5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2555397" y="4668020"/>
            <a:ext cx="802482" cy="691313"/>
            <a:chOff x="2941426" y="2238456"/>
            <a:chExt cx="802482" cy="691313"/>
          </a:xfrm>
        </p:grpSpPr>
        <p:cxnSp>
          <p:nvCxnSpPr>
            <p:cNvPr id="57" name="直線接點 5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8" name="橢圓 5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0" name="橢圓 5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2" name="橢圓 6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3" name="直線接點 62"/>
          <p:cNvCxnSpPr>
            <a:stCxn id="41" idx="7"/>
            <a:endCxn id="25" idx="2"/>
          </p:cNvCxnSpPr>
          <p:nvPr/>
        </p:nvCxnSpPr>
        <p:spPr>
          <a:xfrm flipV="1">
            <a:off x="3317502" y="2015786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flipV="1">
            <a:off x="3331516" y="3242112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 flipV="1">
            <a:off x="3331516" y="4442744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endCxn id="24" idx="3"/>
          </p:cNvCxnSpPr>
          <p:nvPr/>
        </p:nvCxnSpPr>
        <p:spPr>
          <a:xfrm flipV="1">
            <a:off x="3327896" y="868026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 flipV="1">
            <a:off x="3327896" y="2058485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 flipV="1">
            <a:off x="3336707" y="3269337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直線接點 75"/>
          <p:cNvCxnSpPr>
            <a:stCxn id="41" idx="7"/>
            <a:endCxn id="23" idx="2"/>
          </p:cNvCxnSpPr>
          <p:nvPr/>
        </p:nvCxnSpPr>
        <p:spPr>
          <a:xfrm>
            <a:off x="3317502" y="2251195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3343935" y="3478579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>
            <a:off x="3343935" y="4689431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36" idx="6"/>
            <a:endCxn id="25" idx="2"/>
          </p:cNvCxnSpPr>
          <p:nvPr/>
        </p:nvCxnSpPr>
        <p:spPr>
          <a:xfrm flipV="1">
            <a:off x="3343865" y="2015786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36" idx="5"/>
            <a:endCxn id="23" idx="2"/>
          </p:cNvCxnSpPr>
          <p:nvPr/>
        </p:nvCxnSpPr>
        <p:spPr>
          <a:xfrm>
            <a:off x="3317502" y="2898914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直線接點 89"/>
          <p:cNvCxnSpPr>
            <a:stCxn id="36" idx="5"/>
            <a:endCxn id="27" idx="2"/>
          </p:cNvCxnSpPr>
          <p:nvPr/>
        </p:nvCxnSpPr>
        <p:spPr>
          <a:xfrm>
            <a:off x="3317502" y="2898914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>
            <a:off x="3351813" y="2589083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stCxn id="45" idx="6"/>
            <a:endCxn id="25" idx="2"/>
          </p:cNvCxnSpPr>
          <p:nvPr/>
        </p:nvCxnSpPr>
        <p:spPr>
          <a:xfrm flipV="1">
            <a:off x="3343865" y="2015786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>
            <a:off x="3360693" y="3788997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 flipV="1">
            <a:off x="3352745" y="3215700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>
            <a:off x="3370353" y="5018247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flipV="1">
            <a:off x="3362405" y="4444950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 flipV="1">
            <a:off x="3381710" y="3196814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3355347" y="4079942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>
            <a:off x="3355347" y="4079942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flipV="1">
            <a:off x="3352918" y="4427378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>
            <a:off x="3326555" y="5310506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3326555" y="5310506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09" name="群組 108"/>
          <p:cNvGrpSpPr/>
          <p:nvPr/>
        </p:nvGrpSpPr>
        <p:grpSpPr>
          <a:xfrm>
            <a:off x="4196743" y="1612505"/>
            <a:ext cx="802482" cy="691313"/>
            <a:chOff x="2941426" y="2238456"/>
            <a:chExt cx="802482" cy="691313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1" name="橢圓 11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5" name="橢圓 11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6" name="群組 115"/>
          <p:cNvGrpSpPr/>
          <p:nvPr/>
        </p:nvGrpSpPr>
        <p:grpSpPr>
          <a:xfrm>
            <a:off x="4220701" y="2831816"/>
            <a:ext cx="802482" cy="691313"/>
            <a:chOff x="2941426" y="2238456"/>
            <a:chExt cx="802482" cy="691313"/>
          </a:xfrm>
        </p:grpSpPr>
        <p:cxnSp>
          <p:nvCxnSpPr>
            <p:cNvPr id="117" name="直線接點 11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8" name="橢圓 11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9" name="直線接點 11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接點 12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2" name="橢圓 12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3" name="群組 122"/>
          <p:cNvGrpSpPr/>
          <p:nvPr/>
        </p:nvGrpSpPr>
        <p:grpSpPr>
          <a:xfrm>
            <a:off x="4196743" y="4051127"/>
            <a:ext cx="802482" cy="691313"/>
            <a:chOff x="2941426" y="2238456"/>
            <a:chExt cx="802482" cy="691313"/>
          </a:xfrm>
        </p:grpSpPr>
        <p:cxnSp>
          <p:nvCxnSpPr>
            <p:cNvPr id="124" name="直線接點 123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5" name="橢圓 124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6" name="直線接點 125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7" name="橢圓 126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8" name="直線接點 127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9" name="橢圓 128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4196743" y="5257883"/>
            <a:ext cx="802482" cy="691313"/>
            <a:chOff x="2941426" y="2238456"/>
            <a:chExt cx="802482" cy="691313"/>
          </a:xfrm>
        </p:grpSpPr>
        <p:cxnSp>
          <p:nvCxnSpPr>
            <p:cNvPr id="131" name="直線接點 130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3" name="直線接點 132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4" name="橢圓 133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5" name="直線接點 134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6" name="橢圓 135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4196743" y="6466605"/>
            <a:ext cx="802482" cy="691313"/>
            <a:chOff x="2941426" y="2238456"/>
            <a:chExt cx="802482" cy="691313"/>
          </a:xfrm>
        </p:grpSpPr>
        <p:cxnSp>
          <p:nvCxnSpPr>
            <p:cNvPr id="138" name="直線接點 137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9" name="橢圓 138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0" name="直線接點 139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1" name="橢圓 1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2" name="直線接點 141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3" name="橢圓 142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" name="群組 143"/>
          <p:cNvGrpSpPr/>
          <p:nvPr/>
        </p:nvGrpSpPr>
        <p:grpSpPr>
          <a:xfrm>
            <a:off x="4185971" y="383438"/>
            <a:ext cx="802482" cy="691313"/>
            <a:chOff x="2941426" y="2238456"/>
            <a:chExt cx="802482" cy="691313"/>
          </a:xfrm>
        </p:grpSpPr>
        <p:cxnSp>
          <p:nvCxnSpPr>
            <p:cNvPr id="145" name="直線接點 144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6" name="橢圓 14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7" name="直線接點 146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8" name="橢圓 147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0" name="橢圓 149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52" name="直線接點 151"/>
          <p:cNvCxnSpPr>
            <a:stCxn id="19" idx="6"/>
            <a:endCxn id="22" idx="2"/>
          </p:cNvCxnSpPr>
          <p:nvPr/>
        </p:nvCxnSpPr>
        <p:spPr>
          <a:xfrm flipV="1">
            <a:off x="211517" y="3815986"/>
            <a:ext cx="2113842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>
            <a:stCxn id="19" idx="6"/>
            <a:endCxn id="21" idx="3"/>
          </p:cNvCxnSpPr>
          <p:nvPr/>
        </p:nvCxnSpPr>
        <p:spPr>
          <a:xfrm flipV="1">
            <a:off x="211517" y="2668226"/>
            <a:ext cx="2145478" cy="13637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>
            <a:stCxn id="19" idx="6"/>
            <a:endCxn id="20" idx="2"/>
          </p:cNvCxnSpPr>
          <p:nvPr/>
        </p:nvCxnSpPr>
        <p:spPr>
          <a:xfrm>
            <a:off x="211517" y="4032010"/>
            <a:ext cx="2127856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群組 102"/>
          <p:cNvGrpSpPr/>
          <p:nvPr/>
        </p:nvGrpSpPr>
        <p:grpSpPr>
          <a:xfrm>
            <a:off x="766192" y="126050"/>
            <a:ext cx="4975325" cy="582766"/>
            <a:chOff x="1108843" y="108617"/>
            <a:chExt cx="4975325" cy="582766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2739416" y="260648"/>
              <a:ext cx="334475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2739416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4407835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6084168" y="122716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6" name="文字方塊 155"/>
            <p:cNvSpPr txBox="1"/>
            <p:nvPr/>
          </p:nvSpPr>
          <p:spPr>
            <a:xfrm>
              <a:off x="1108843" y="108617"/>
              <a:ext cx="1484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Time Step</a:t>
              </a:r>
              <a:endParaRPr lang="zh-TW" altLang="en-US" dirty="0"/>
            </a:p>
          </p:txBody>
        </p:sp>
        <p:sp>
          <p:nvSpPr>
            <p:cNvPr id="158" name="文字方塊 157"/>
            <p:cNvSpPr txBox="1"/>
            <p:nvPr/>
          </p:nvSpPr>
          <p:spPr>
            <a:xfrm>
              <a:off x="2481987" y="312536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n</a:t>
              </a:r>
              <a:r>
                <a:rPr lang="en-US" altLang="zh-TW" dirty="0" smtClean="0"/>
                <a:t>=0</a:t>
              </a:r>
              <a:endParaRPr lang="zh-TW" altLang="en-US" dirty="0"/>
            </a:p>
          </p:txBody>
        </p:sp>
        <p:sp>
          <p:nvSpPr>
            <p:cNvPr id="159" name="文字方塊 158"/>
            <p:cNvSpPr txBox="1"/>
            <p:nvPr/>
          </p:nvSpPr>
          <p:spPr>
            <a:xfrm>
              <a:off x="4151382" y="322051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n=1</a:t>
              </a:r>
              <a:endParaRPr lang="zh-TW" altLang="en-US" dirty="0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2979837" y="2115685"/>
            <a:ext cx="694725" cy="911130"/>
            <a:chOff x="3379880" y="2124743"/>
            <a:chExt cx="694725" cy="911130"/>
          </a:xfrm>
        </p:grpSpPr>
        <p:sp>
          <p:nvSpPr>
            <p:cNvPr id="2" name="文字方塊 1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0" name="文字方塊 159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1" name="文字方塊 160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62" name="群組 161"/>
          <p:cNvGrpSpPr/>
          <p:nvPr/>
        </p:nvGrpSpPr>
        <p:grpSpPr>
          <a:xfrm>
            <a:off x="3008134" y="3353486"/>
            <a:ext cx="694725" cy="911130"/>
            <a:chOff x="3379880" y="2124743"/>
            <a:chExt cx="694725" cy="911130"/>
          </a:xfrm>
        </p:grpSpPr>
        <p:sp>
          <p:nvSpPr>
            <p:cNvPr id="163" name="文字方塊 162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4" name="文字方塊 163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5" name="文字方塊 164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66" name="群組 165"/>
          <p:cNvGrpSpPr/>
          <p:nvPr/>
        </p:nvGrpSpPr>
        <p:grpSpPr>
          <a:xfrm>
            <a:off x="3018463" y="4562933"/>
            <a:ext cx="694725" cy="911130"/>
            <a:chOff x="3379880" y="2124743"/>
            <a:chExt cx="694725" cy="911130"/>
          </a:xfrm>
        </p:grpSpPr>
        <p:sp>
          <p:nvSpPr>
            <p:cNvPr id="167" name="文字方塊 166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68" name="文字方塊 167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69" name="文字方塊 168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0" name="群組 169"/>
          <p:cNvGrpSpPr/>
          <p:nvPr/>
        </p:nvGrpSpPr>
        <p:grpSpPr>
          <a:xfrm>
            <a:off x="3838608" y="1581427"/>
            <a:ext cx="694725" cy="911130"/>
            <a:chOff x="3379880" y="2124743"/>
            <a:chExt cx="694725" cy="911130"/>
          </a:xfrm>
        </p:grpSpPr>
        <p:sp>
          <p:nvSpPr>
            <p:cNvPr id="171" name="文字方塊 170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72" name="文字方塊 171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73" name="文字方塊 172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4" name="群組 173"/>
          <p:cNvGrpSpPr/>
          <p:nvPr/>
        </p:nvGrpSpPr>
        <p:grpSpPr>
          <a:xfrm>
            <a:off x="3848127" y="2781631"/>
            <a:ext cx="694725" cy="911130"/>
            <a:chOff x="3379880" y="2124743"/>
            <a:chExt cx="694725" cy="911130"/>
          </a:xfrm>
        </p:grpSpPr>
        <p:sp>
          <p:nvSpPr>
            <p:cNvPr id="175" name="文字方塊 174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76" name="文字方塊 175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77" name="文字方塊 176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78" name="群組 177"/>
          <p:cNvGrpSpPr/>
          <p:nvPr/>
        </p:nvGrpSpPr>
        <p:grpSpPr>
          <a:xfrm>
            <a:off x="3848127" y="3945421"/>
            <a:ext cx="694725" cy="911130"/>
            <a:chOff x="3379880" y="2124743"/>
            <a:chExt cx="694725" cy="911130"/>
          </a:xfrm>
        </p:grpSpPr>
        <p:sp>
          <p:nvSpPr>
            <p:cNvPr id="179" name="文字方塊 178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80" name="文字方塊 179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1" name="文字方塊 180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grpSp>
        <p:nvGrpSpPr>
          <p:cNvPr id="182" name="群組 181"/>
          <p:cNvGrpSpPr/>
          <p:nvPr/>
        </p:nvGrpSpPr>
        <p:grpSpPr>
          <a:xfrm>
            <a:off x="3838608" y="5154644"/>
            <a:ext cx="694725" cy="911130"/>
            <a:chOff x="3379880" y="2124743"/>
            <a:chExt cx="694725" cy="911130"/>
          </a:xfrm>
        </p:grpSpPr>
        <p:sp>
          <p:nvSpPr>
            <p:cNvPr id="183" name="文字方塊 182"/>
            <p:cNvSpPr txBox="1"/>
            <p:nvPr/>
          </p:nvSpPr>
          <p:spPr>
            <a:xfrm>
              <a:off x="3379880" y="2124743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</a:t>
              </a:r>
              <a:endParaRPr lang="zh-TW" altLang="en-US" dirty="0"/>
            </a:p>
          </p:txBody>
        </p:sp>
        <p:sp>
          <p:nvSpPr>
            <p:cNvPr id="184" name="文字方塊 183"/>
            <p:cNvSpPr txBox="1"/>
            <p:nvPr/>
          </p:nvSpPr>
          <p:spPr>
            <a:xfrm>
              <a:off x="3498541" y="240922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p:sp>
          <p:nvSpPr>
            <p:cNvPr id="185" name="文字方塊 184"/>
            <p:cNvSpPr txBox="1"/>
            <p:nvPr/>
          </p:nvSpPr>
          <p:spPr>
            <a:xfrm>
              <a:off x="3446202" y="266654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-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</p:grpSp>
      <p:sp>
        <p:nvSpPr>
          <p:cNvPr id="5" name="文字方塊 4"/>
          <p:cNvSpPr txBox="1"/>
          <p:nvPr/>
        </p:nvSpPr>
        <p:spPr>
          <a:xfrm>
            <a:off x="3902068" y="668021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-1</a:t>
            </a:r>
            <a:endParaRPr lang="zh-TW" altLang="en-US" dirty="0"/>
          </a:p>
        </p:txBody>
      </p:sp>
      <p:sp>
        <p:nvSpPr>
          <p:cNvPr id="186" name="文字方塊 185"/>
          <p:cNvSpPr txBox="1"/>
          <p:nvPr/>
        </p:nvSpPr>
        <p:spPr>
          <a:xfrm>
            <a:off x="3854556" y="61358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+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4949394" y="1492503"/>
            <a:ext cx="1527920" cy="967416"/>
            <a:chOff x="5349437" y="1501561"/>
            <a:chExt cx="1527920" cy="967416"/>
          </a:xfrm>
        </p:grpSpPr>
        <p:sp>
          <p:nvSpPr>
            <p:cNvPr id="6" name="文字方塊 5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87" name="文字方塊 186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88" name="文字方塊 187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89" name="群組 188"/>
          <p:cNvGrpSpPr/>
          <p:nvPr/>
        </p:nvGrpSpPr>
        <p:grpSpPr>
          <a:xfrm>
            <a:off x="4984903" y="2693764"/>
            <a:ext cx="1527920" cy="967416"/>
            <a:chOff x="5349437" y="1501561"/>
            <a:chExt cx="1527920" cy="967416"/>
          </a:xfrm>
        </p:grpSpPr>
        <p:sp>
          <p:nvSpPr>
            <p:cNvPr id="190" name="文字方塊 189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1" name="文字方塊 190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92" name="文字方塊 191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93" name="群組 192"/>
          <p:cNvGrpSpPr/>
          <p:nvPr/>
        </p:nvGrpSpPr>
        <p:grpSpPr>
          <a:xfrm>
            <a:off x="4939095" y="3901719"/>
            <a:ext cx="1527920" cy="967416"/>
            <a:chOff x="5349437" y="1501561"/>
            <a:chExt cx="1527920" cy="967416"/>
          </a:xfrm>
        </p:grpSpPr>
        <p:sp>
          <p:nvSpPr>
            <p:cNvPr id="194" name="文字方塊 193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5" name="文字方塊 194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196" name="文字方塊 195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197" name="群組 196"/>
          <p:cNvGrpSpPr/>
          <p:nvPr/>
        </p:nvGrpSpPr>
        <p:grpSpPr>
          <a:xfrm>
            <a:off x="4957270" y="5130904"/>
            <a:ext cx="1527920" cy="967416"/>
            <a:chOff x="5349437" y="1501561"/>
            <a:chExt cx="1527920" cy="967416"/>
          </a:xfrm>
        </p:grpSpPr>
        <p:sp>
          <p:nvSpPr>
            <p:cNvPr id="198" name="文字方塊 197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+2,+1,0</a:t>
              </a:r>
              <a:endParaRPr lang="zh-TW" altLang="en-US" dirty="0"/>
            </a:p>
          </p:txBody>
        </p:sp>
        <p:sp>
          <p:nvSpPr>
            <p:cNvPr id="199" name="文字方塊 198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+1,0,-1</a:t>
              </a:r>
              <a:endParaRPr lang="zh-TW" altLang="en-US" dirty="0"/>
            </a:p>
          </p:txBody>
        </p:sp>
        <p:sp>
          <p:nvSpPr>
            <p:cNvPr id="200" name="文字方塊 199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 0,-1,-2</a:t>
              </a:r>
              <a:endParaRPr lang="zh-TW" altLang="en-US" dirty="0"/>
            </a:p>
          </p:txBody>
        </p:sp>
      </p:grpSp>
      <p:grpSp>
        <p:nvGrpSpPr>
          <p:cNvPr id="203" name="群組 202"/>
          <p:cNvGrpSpPr/>
          <p:nvPr/>
        </p:nvGrpSpPr>
        <p:grpSpPr>
          <a:xfrm>
            <a:off x="4977027" y="251103"/>
            <a:ext cx="1527920" cy="967416"/>
            <a:chOff x="5349437" y="1501561"/>
            <a:chExt cx="1527920" cy="967416"/>
          </a:xfrm>
        </p:grpSpPr>
        <p:sp>
          <p:nvSpPr>
            <p:cNvPr id="204" name="文字方塊 203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+2</a:t>
              </a:r>
              <a:endParaRPr lang="zh-TW" altLang="en-US" dirty="0"/>
            </a:p>
          </p:txBody>
        </p:sp>
        <p:sp>
          <p:nvSpPr>
            <p:cNvPr id="205" name="文字方塊 204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+</a:t>
              </a:r>
              <a:r>
                <a:rPr lang="en-US" altLang="zh-TW" dirty="0" smtClean="0"/>
                <a:t>1</a:t>
              </a:r>
              <a:endParaRPr lang="zh-TW" altLang="en-US" dirty="0"/>
            </a:p>
          </p:txBody>
        </p:sp>
        <p:sp>
          <p:nvSpPr>
            <p:cNvPr id="206" name="文字方塊 205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</p:grpSp>
      <p:grpSp>
        <p:nvGrpSpPr>
          <p:cNvPr id="207" name="群組 206"/>
          <p:cNvGrpSpPr/>
          <p:nvPr/>
        </p:nvGrpSpPr>
        <p:grpSpPr>
          <a:xfrm>
            <a:off x="5009368" y="6327072"/>
            <a:ext cx="1527920" cy="967416"/>
            <a:chOff x="5349437" y="1501561"/>
            <a:chExt cx="1527920" cy="967416"/>
          </a:xfrm>
        </p:grpSpPr>
        <p:sp>
          <p:nvSpPr>
            <p:cNvPr id="208" name="文字方塊 207"/>
            <p:cNvSpPr txBox="1"/>
            <p:nvPr/>
          </p:nvSpPr>
          <p:spPr>
            <a:xfrm>
              <a:off x="5365189" y="150156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0</a:t>
              </a:r>
              <a:endParaRPr lang="zh-TW" altLang="en-US" dirty="0"/>
            </a:p>
          </p:txBody>
        </p:sp>
        <p:sp>
          <p:nvSpPr>
            <p:cNvPr id="209" name="文字方塊 208"/>
            <p:cNvSpPr txBox="1"/>
            <p:nvPr/>
          </p:nvSpPr>
          <p:spPr>
            <a:xfrm>
              <a:off x="5349437" y="1775151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-1</a:t>
              </a:r>
              <a:endParaRPr lang="zh-TW" altLang="en-US" dirty="0"/>
            </a:p>
          </p:txBody>
        </p:sp>
        <p:sp>
          <p:nvSpPr>
            <p:cNvPr id="210" name="文字方塊 209"/>
            <p:cNvSpPr txBox="1"/>
            <p:nvPr/>
          </p:nvSpPr>
          <p:spPr>
            <a:xfrm>
              <a:off x="5349437" y="2099645"/>
              <a:ext cx="1512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-2</a:t>
              </a:r>
              <a:endParaRPr lang="zh-TW" altLang="en-US" dirty="0"/>
            </a:p>
          </p:txBody>
        </p:sp>
      </p:grpSp>
      <p:graphicFrame>
        <p:nvGraphicFramePr>
          <p:cNvPr id="201" name="表格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30562"/>
              </p:ext>
            </p:extLst>
          </p:nvPr>
        </p:nvGraphicFramePr>
        <p:xfrm>
          <a:off x="5868144" y="2708289"/>
          <a:ext cx="3429000" cy="2714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"/>
                <a:gridCol w="576064"/>
                <a:gridCol w="792088"/>
                <a:gridCol w="648072"/>
                <a:gridCol w="1052736"/>
              </a:tblGrid>
              <a:tr h="2286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u="none" strike="noStrike" dirty="0">
                          <a:effectLst/>
                        </a:rPr>
                        <a:t>期數</a:t>
                      </a:r>
                      <a:endParaRPr lang="zh-TW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u="none" strike="noStrike">
                          <a:effectLst/>
                        </a:rPr>
                        <a:t>期數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200" u="none" strike="noStrike">
                          <a:effectLst/>
                        </a:rPr>
                        <a:t>值域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State</a:t>
                      </a:r>
                      <a:r>
                        <a:rPr lang="zh-TW" altLang="en-US" sz="1200" u="none" strike="noStrike">
                          <a:effectLst/>
                        </a:rPr>
                        <a:t>個數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State</a:t>
                      </a:r>
                      <a:r>
                        <a:rPr lang="zh-TW" altLang="en-US" sz="1200" u="none" strike="noStrike">
                          <a:effectLst/>
                        </a:rPr>
                        <a:t>個數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31432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0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diffusion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>
                          <a:effectLst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>
                          <a:effectLst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zh-TW" altLang="en-US" sz="1800" u="none" strike="noStrike">
                          <a:effectLst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/>
                </a:tc>
              </a:tr>
              <a:tr h="2286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jump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-1~1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diffusion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-1~1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 dirty="0">
                          <a:effectLst/>
                        </a:rPr>
                        <a:t>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jump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-2~2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3+2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JN+(JN-1)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diffusion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-2~2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3+2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JN+(JN-1)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jump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>
                          <a:effectLst/>
                        </a:rPr>
                        <a:t>-3~3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1200" u="none" strike="noStrike" dirty="0">
                          <a:effectLst/>
                        </a:rPr>
                        <a:t>3+2+2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JN+(JN-1)*2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diffusion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-(n-1)~(n-1)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3+2*(n-1)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JN+(JN-1)*(n-1)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n</a:t>
                      </a:r>
                      <a:r>
                        <a:rPr lang="zh-TW" altLang="en-US" sz="1200" u="none" strike="noStrike" dirty="0">
                          <a:effectLst/>
                        </a:rPr>
                        <a:t>的</a:t>
                      </a:r>
                      <a:r>
                        <a:rPr lang="en-US" sz="1200" u="none" strike="noStrike" dirty="0">
                          <a:effectLst/>
                        </a:rPr>
                        <a:t>jump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-</a:t>
                      </a:r>
                      <a:r>
                        <a:rPr lang="en-US" sz="1200" u="none" strike="noStrike" dirty="0" err="1">
                          <a:effectLst/>
                        </a:rPr>
                        <a:t>n~n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3+2*n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JN+(JN-1)*n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59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State</a:t>
            </a:r>
            <a:r>
              <a:rPr lang="zh-TW" altLang="en-US" dirty="0" smtClean="0"/>
              <a:t>的個數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n=0</a:t>
            </a:r>
            <a:br>
              <a:rPr lang="en-US" altLang="zh-TW" dirty="0" smtClean="0"/>
            </a:br>
            <a:r>
              <a:rPr lang="en-US" altLang="zh-TW" dirty="0" smtClean="0"/>
              <a:t>state# of each diffusion node: 1</a:t>
            </a:r>
          </a:p>
          <a:p>
            <a:pPr>
              <a:buNone/>
            </a:pPr>
            <a:r>
              <a:rPr lang="en-US" altLang="zh-TW" dirty="0" smtClean="0"/>
              <a:t>    state# of each jump node: JN+(JN-1)*n=JN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en-US" altLang="zh-TW" dirty="0" smtClean="0"/>
              <a:t>n=1 </a:t>
            </a:r>
            <a:br>
              <a:rPr lang="en-US" altLang="zh-TW" dirty="0" smtClean="0"/>
            </a:br>
            <a:r>
              <a:rPr lang="en-US" altLang="zh-TW" dirty="0" smtClean="0"/>
              <a:t>state# of each diffusion node: JN+(JN-1)*(n-1)=JN</a:t>
            </a:r>
          </a:p>
          <a:p>
            <a:pPr>
              <a:buNone/>
            </a:pPr>
            <a:r>
              <a:rPr lang="en-US" altLang="zh-TW" dirty="0" smtClean="0"/>
              <a:t>    state# of each jump node: JN+(JN-1)*n=JN+(JN-1)</a:t>
            </a:r>
            <a:br>
              <a:rPr lang="en-US" altLang="zh-TW" dirty="0" smtClean="0"/>
            </a:br>
            <a:endParaRPr lang="en-US" altLang="zh-TW" dirty="0" smtClean="0"/>
          </a:p>
          <a:p>
            <a:r>
              <a:rPr lang="zh-TW" altLang="en-US" dirty="0" smtClean="0"/>
              <a:t>如果</a:t>
            </a:r>
            <a:r>
              <a:rPr lang="en-US" altLang="zh-TW" dirty="0" smtClean="0"/>
              <a:t>JN=3</a:t>
            </a:r>
            <a:r>
              <a:rPr lang="zh-TW" altLang="en-US" dirty="0" smtClean="0"/>
              <a:t>，</a:t>
            </a:r>
            <a:r>
              <a:rPr lang="en-US" altLang="zh-TW" dirty="0" smtClean="0"/>
              <a:t>jump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diffusion </a:t>
            </a:r>
            <a:r>
              <a:rPr lang="zh-TW" altLang="en-US" dirty="0" smtClean="0"/>
              <a:t>才是差</a:t>
            </a:r>
            <a:r>
              <a:rPr lang="en-US" altLang="zh-TW" dirty="0" smtClean="0"/>
              <a:t>2</a:t>
            </a:r>
            <a:r>
              <a:rPr lang="zh-TW" altLang="en-US" dirty="0" smtClean="0"/>
              <a:t>，如果 </a:t>
            </a:r>
            <a:r>
              <a:rPr lang="en-US" altLang="zh-TW" dirty="0" smtClean="0"/>
              <a:t>JN=5</a:t>
            </a:r>
            <a:r>
              <a:rPr lang="zh-TW" altLang="en-US" dirty="0" smtClean="0"/>
              <a:t>，會差 </a:t>
            </a:r>
            <a:r>
              <a:rPr lang="en-US" altLang="zh-TW" dirty="0" smtClean="0"/>
              <a:t>4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427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程式檢驗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歐式的</a:t>
            </a:r>
            <a:r>
              <a:rPr lang="en-US" altLang="zh-TW" dirty="0" err="1" smtClean="0"/>
              <a:t>CatEPut</a:t>
            </a:r>
            <a:r>
              <a:rPr lang="zh-TW" altLang="en-US" dirty="0" smtClean="0"/>
              <a:t>檢驗數據方式</a:t>
            </a:r>
            <a:endParaRPr lang="en-US" altLang="zh-TW" dirty="0"/>
          </a:p>
          <a:p>
            <a:pPr lvl="1"/>
            <a:r>
              <a:rPr lang="en-US" altLang="zh-TW" dirty="0" smtClean="0"/>
              <a:t>Monte Carlo Simulation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10000</a:t>
            </a:r>
            <a:r>
              <a:rPr lang="zh-TW" altLang="en-US" dirty="0" smtClean="0"/>
              <a:t>筆資料</a:t>
            </a:r>
            <a:r>
              <a:rPr lang="en-US" altLang="zh-TW" dirty="0" smtClean="0"/>
              <a:t>,95%</a:t>
            </a:r>
            <a:r>
              <a:rPr lang="zh-TW" altLang="en-US" dirty="0" smtClean="0"/>
              <a:t>信賴區間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522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測試數據結果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stock price=40,</a:t>
            </a:r>
          </a:p>
          <a:p>
            <a:r>
              <a:rPr lang="en-US" altLang="zh-TW" dirty="0" smtClean="0"/>
              <a:t>strike price=30, </a:t>
            </a:r>
          </a:p>
          <a:p>
            <a:r>
              <a:rPr lang="en-US" altLang="zh-TW" dirty="0" smtClean="0"/>
              <a:t>Interest Rate=0.08,</a:t>
            </a:r>
          </a:p>
          <a:p>
            <a:r>
              <a:rPr lang="en-US" altLang="zh-TW" dirty="0" smtClean="0"/>
              <a:t>Sigma=0.5,</a:t>
            </a:r>
          </a:p>
          <a:p>
            <a:r>
              <a:rPr lang="en-US" altLang="zh-TW" dirty="0" smtClean="0"/>
              <a:t>year=0.01, </a:t>
            </a:r>
          </a:p>
          <a:p>
            <a:r>
              <a:rPr lang="en-US" altLang="zh-TW" dirty="0" err="1" smtClean="0"/>
              <a:t>Lamda</a:t>
            </a:r>
            <a:r>
              <a:rPr lang="en-US" altLang="zh-TW" dirty="0" smtClean="0"/>
              <a:t>=0.1 or 0.05, </a:t>
            </a:r>
          </a:p>
          <a:p>
            <a:r>
              <a:rPr lang="en-US" altLang="zh-TW" dirty="0" smtClean="0"/>
              <a:t>Jump Mean=-0.3, </a:t>
            </a:r>
          </a:p>
          <a:p>
            <a:r>
              <a:rPr lang="en-US" altLang="zh-TW" dirty="0" smtClean="0"/>
              <a:t>Jump Sigma=0.1 </a:t>
            </a:r>
          </a:p>
          <a:p>
            <a:r>
              <a:rPr lang="en-US" altLang="zh-TW" dirty="0" smtClean="0"/>
              <a:t>N=20</a:t>
            </a:r>
          </a:p>
          <a:p>
            <a:r>
              <a:rPr lang="en-US" altLang="zh-TW" dirty="0" smtClean="0"/>
              <a:t>Loss=0.3</a:t>
            </a:r>
          </a:p>
          <a:p>
            <a:r>
              <a:rPr lang="zh-TW" altLang="en-US" dirty="0" smtClean="0"/>
              <a:t>分別就</a:t>
            </a:r>
            <a:r>
              <a:rPr lang="en-US" altLang="zh-TW" dirty="0" err="1" smtClean="0"/>
              <a:t>Lamda,Jump</a:t>
            </a:r>
            <a:r>
              <a:rPr lang="en-US" altLang="zh-TW" dirty="0" smtClean="0"/>
              <a:t> Sigma, Year</a:t>
            </a:r>
            <a:br>
              <a:rPr lang="en-US" altLang="zh-TW" dirty="0" smtClean="0"/>
            </a:br>
            <a:r>
              <a:rPr lang="zh-TW" altLang="en-US" dirty="0" smtClean="0"/>
              <a:t>測試</a:t>
            </a:r>
            <a:r>
              <a:rPr lang="en-US" altLang="zh-TW" dirty="0" smtClean="0"/>
              <a:t>,</a:t>
            </a:r>
            <a:r>
              <a:rPr lang="zh-TW" altLang="en-US" dirty="0" smtClean="0"/>
              <a:t>發現：</a:t>
            </a:r>
            <a:endParaRPr lang="en-US" altLang="zh-TW" dirty="0" smtClean="0"/>
          </a:p>
          <a:p>
            <a:pPr marL="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Tree</a:t>
            </a:r>
            <a:r>
              <a:rPr lang="zh-TW" altLang="en-US" dirty="0"/>
              <a:t>的</a:t>
            </a:r>
            <a:r>
              <a:rPr lang="en-US" altLang="zh-TW" dirty="0"/>
              <a:t>input data</a:t>
            </a:r>
            <a:r>
              <a:rPr lang="zh-TW" altLang="en-US" dirty="0"/>
              <a:t>要讓</a:t>
            </a:r>
            <a:r>
              <a:rPr lang="en-US" altLang="zh-TW" dirty="0" err="1"/>
              <a:t>Lamda</a:t>
            </a:r>
            <a:r>
              <a:rPr lang="en-US" altLang="zh-TW" dirty="0"/>
              <a:t>*T/n</a:t>
            </a:r>
            <a:r>
              <a:rPr lang="zh-TW" altLang="en-US" dirty="0"/>
              <a:t> 夠</a:t>
            </a:r>
            <a:r>
              <a:rPr lang="zh-TW" altLang="en-US" dirty="0" smtClean="0"/>
              <a:t>小</a:t>
            </a:r>
            <a:endParaRPr lang="en-US" altLang="zh-TW" dirty="0" smtClean="0"/>
          </a:p>
          <a:p>
            <a:pPr marL="0" lvl="1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611651"/>
              </p:ext>
            </p:extLst>
          </p:nvPr>
        </p:nvGraphicFramePr>
        <p:xfrm>
          <a:off x="5724128" y="1124744"/>
          <a:ext cx="3056630" cy="41028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573"/>
                <a:gridCol w="673019"/>
                <a:gridCol w="673019"/>
                <a:gridCol w="673019"/>
              </a:tblGrid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JN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Stock Price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40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Strike Price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Barrier Price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Interest rate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Sigma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Year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0.01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0.1~0.3</a:t>
                      </a:r>
                      <a:endParaRPr lang="en-US" altLang="zh-TW" sz="12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Lamda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0.1~1</a:t>
                      </a:r>
                      <a:endParaRPr lang="en-US" altLang="zh-TW" sz="12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Jump Mean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-0.3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-0.3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-0.3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Jump Sigma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0.1~1</a:t>
                      </a:r>
                      <a:endParaRPr lang="en-US" altLang="zh-TW" sz="12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N</a:t>
                      </a:r>
                      <a:r>
                        <a:rPr lang="zh-TW" altLang="en-US" sz="1200" u="none" strike="noStrike">
                          <a:effectLst/>
                        </a:rPr>
                        <a:t>期數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PUT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3156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0.3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416356"/>
              </p:ext>
            </p:extLst>
          </p:nvPr>
        </p:nvGraphicFramePr>
        <p:xfrm>
          <a:off x="683568" y="5949280"/>
          <a:ext cx="6264696" cy="4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方程式" r:id="rId3" imgW="3060360" imgH="203040" progId="Equation.3">
                  <p:embed/>
                </p:oleObj>
              </mc:Choice>
              <mc:Fallback>
                <p:oleObj name="方程式" r:id="rId3" imgW="3060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5949280"/>
                        <a:ext cx="6264696" cy="415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116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程式修改為美式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用工作站處理資料</a:t>
            </a:r>
            <a:endParaRPr lang="en-US" altLang="zh-TW" dirty="0"/>
          </a:p>
          <a:p>
            <a:pPr lvl="1"/>
            <a:r>
              <a:rPr lang="zh-TW" altLang="en-US" dirty="0"/>
              <a:t>可以更有效率跑</a:t>
            </a:r>
            <a:r>
              <a:rPr lang="zh-TW" altLang="en-US" dirty="0" smtClean="0"/>
              <a:t>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更</a:t>
            </a:r>
            <a:r>
              <a:rPr lang="zh-TW" altLang="en-US" dirty="0"/>
              <a:t>多</a:t>
            </a:r>
            <a:r>
              <a:rPr lang="en-US" altLang="zh-TW" dirty="0"/>
              <a:t>200</a:t>
            </a:r>
            <a:r>
              <a:rPr lang="zh-TW" altLang="en-US" dirty="0"/>
              <a:t>期的資料</a:t>
            </a:r>
            <a:endParaRPr lang="en-US" altLang="zh-TW" dirty="0"/>
          </a:p>
          <a:p>
            <a:r>
              <a:rPr lang="zh-TW" altLang="en-US" dirty="0" smtClean="0"/>
              <a:t>改</a:t>
            </a:r>
            <a:r>
              <a:rPr lang="zh-TW" altLang="en-US" dirty="0"/>
              <a:t>為美</a:t>
            </a:r>
            <a:r>
              <a:rPr lang="zh-TW" altLang="en-US" dirty="0" smtClean="0"/>
              <a:t>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將原本</a:t>
            </a:r>
            <a:r>
              <a:rPr lang="en-US" altLang="zh-TW" dirty="0" smtClean="0"/>
              <a:t>Jump diffusion</a:t>
            </a:r>
            <a:br>
              <a:rPr lang="en-US" altLang="zh-TW" dirty="0" smtClean="0"/>
            </a:br>
            <a:r>
              <a:rPr lang="zh-TW" altLang="en-US" dirty="0" smtClean="0"/>
              <a:t>改為美式做比較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得到：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美式的結果確實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比歐式大</a:t>
            </a:r>
            <a:r>
              <a:rPr lang="en-US" altLang="zh-TW" dirty="0" smtClean="0"/>
              <a:t>,</a:t>
            </a:r>
            <a:br>
              <a:rPr lang="en-US" altLang="zh-TW" dirty="0" smtClean="0"/>
            </a:br>
            <a:r>
              <a:rPr lang="zh-TW" altLang="en-US" dirty="0" smtClean="0"/>
              <a:t>但差異不大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sz="1100" dirty="0"/>
              <a:t> </a:t>
            </a:r>
            <a:r>
              <a:rPr lang="en-US" altLang="zh-TW" sz="1100" dirty="0" smtClean="0"/>
              <a:t>   (American vs European.xls)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80390"/>
              </p:ext>
            </p:extLst>
          </p:nvPr>
        </p:nvGraphicFramePr>
        <p:xfrm>
          <a:off x="4499992" y="980728"/>
          <a:ext cx="4432299" cy="5781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8657"/>
                <a:gridCol w="560607"/>
                <a:gridCol w="560607"/>
                <a:gridCol w="560607"/>
                <a:gridCol w="560607"/>
                <a:gridCol w="560607"/>
                <a:gridCol w="560607"/>
              </a:tblGrid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Sigma=0.5,</a:t>
                      </a:r>
                      <a:r>
                        <a:rPr lang="en-US" altLang="zh-TW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 Year=2, </a:t>
                      </a:r>
                      <a:r>
                        <a:rPr lang="en-US" altLang="zh-TW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Lamda</a:t>
                      </a:r>
                      <a:r>
                        <a:rPr lang="en-US" altLang="zh-TW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=0.05, N=200, loss=0.3, alpha=0.8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S=100,X=90,I=0.2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S=70,X=50,I=0.05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22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Cmean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American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European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差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American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European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差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0.625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1.506691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1.505873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0.000818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1.188468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1.188326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0.000142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0.645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1.534832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1.534017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0.000815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1.210226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1.210084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0.000142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0.665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1.563171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1.562359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1.23212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1.231979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0.685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1.591704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1.590897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0.000807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1.254149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1.254009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0.705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1.620431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1.61963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0.000801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1.27631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1.276171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0.000139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0.725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1.64934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1.648546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0.000794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1.298595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1.298457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0.000138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0.745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1.678421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1.677635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0.000786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1.320997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1.32086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0.000137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159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  <a:tr h="2222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0.765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1.707669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1.706893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0.000776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1.343511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>
                          <a:effectLst/>
                        </a:rPr>
                        <a:t>1.343376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u="none" strike="noStrike" dirty="0">
                          <a:effectLst/>
                        </a:rPr>
                        <a:t>0.000135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02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代入不同數據再次檢驗歐式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stock price=100,</a:t>
            </a:r>
          </a:p>
          <a:p>
            <a:r>
              <a:rPr lang="en-US" altLang="zh-TW" dirty="0" smtClean="0"/>
              <a:t>strike price=80, </a:t>
            </a:r>
          </a:p>
          <a:p>
            <a:r>
              <a:rPr lang="en-US" altLang="zh-TW" dirty="0" smtClean="0"/>
              <a:t>Interest Rate=0.02,</a:t>
            </a:r>
          </a:p>
          <a:p>
            <a:r>
              <a:rPr lang="en-US" altLang="zh-TW" dirty="0" smtClean="0"/>
              <a:t>Sigma=0.2,</a:t>
            </a:r>
          </a:p>
          <a:p>
            <a:r>
              <a:rPr lang="en-US" altLang="zh-TW" dirty="0" smtClean="0"/>
              <a:t>year=5, </a:t>
            </a:r>
          </a:p>
          <a:p>
            <a:r>
              <a:rPr lang="en-US" altLang="zh-TW" dirty="0" err="1" smtClean="0"/>
              <a:t>Lamda</a:t>
            </a:r>
            <a:r>
              <a:rPr lang="en-US" altLang="zh-TW" dirty="0" smtClean="0"/>
              <a:t>=0.2,0.4,0.6,0.8,1.0 </a:t>
            </a:r>
          </a:p>
          <a:p>
            <a:r>
              <a:rPr lang="en-US" altLang="zh-TW" dirty="0" err="1" smtClean="0"/>
              <a:t>CMean</a:t>
            </a:r>
            <a:r>
              <a:rPr lang="en-US" altLang="zh-TW" dirty="0" smtClean="0"/>
              <a:t>=-0.4, </a:t>
            </a:r>
          </a:p>
          <a:p>
            <a:r>
              <a:rPr lang="en-US" altLang="zh-TW" dirty="0" err="1" smtClean="0"/>
              <a:t>CSigma</a:t>
            </a:r>
            <a:r>
              <a:rPr lang="en-US" altLang="zh-TW" dirty="0" smtClean="0"/>
              <a:t>=0.16 </a:t>
            </a:r>
          </a:p>
          <a:p>
            <a:r>
              <a:rPr lang="en-US" altLang="zh-TW" dirty="0" smtClean="0"/>
              <a:t>N=20,50,100,200</a:t>
            </a:r>
          </a:p>
          <a:p>
            <a:r>
              <a:rPr lang="en-US" altLang="zh-TW" dirty="0" smtClean="0"/>
              <a:t>Loss=0.1~2.2</a:t>
            </a:r>
          </a:p>
          <a:p>
            <a:r>
              <a:rPr lang="zh-TW" altLang="en-US" dirty="0" smtClean="0"/>
              <a:t>分別就</a:t>
            </a:r>
            <a:r>
              <a:rPr lang="en-US" altLang="zh-TW" dirty="0" err="1" smtClean="0"/>
              <a:t>Lamda,N</a:t>
            </a:r>
            <a:r>
              <a:rPr lang="en-US" altLang="zh-TW" dirty="0" smtClean="0"/>
              <a:t>, loss</a:t>
            </a:r>
            <a:br>
              <a:rPr lang="en-US" altLang="zh-TW" dirty="0" smtClean="0"/>
            </a:br>
            <a:r>
              <a:rPr lang="zh-TW" altLang="en-US" dirty="0" smtClean="0"/>
              <a:t>測試</a:t>
            </a:r>
            <a:r>
              <a:rPr lang="en-US" altLang="zh-TW" dirty="0" smtClean="0"/>
              <a:t>,</a:t>
            </a:r>
            <a:r>
              <a:rPr lang="zh-TW" altLang="en-US" dirty="0" smtClean="0"/>
              <a:t>發現：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err="1" smtClean="0">
                <a:solidFill>
                  <a:srgbClr val="FF0000"/>
                </a:solidFill>
              </a:rPr>
              <a:t>Lamda</a:t>
            </a:r>
            <a:r>
              <a:rPr lang="en-US" altLang="zh-TW" dirty="0" smtClean="0">
                <a:solidFill>
                  <a:srgbClr val="FF0000"/>
                </a:solidFill>
              </a:rPr>
              <a:t>*T/n</a:t>
            </a:r>
            <a:r>
              <a:rPr lang="zh-TW" altLang="en-US" dirty="0" smtClean="0">
                <a:solidFill>
                  <a:srgbClr val="FF0000"/>
                </a:solidFill>
              </a:rPr>
              <a:t>夠小，但依然會有不在</a:t>
            </a:r>
            <a:r>
              <a:rPr lang="en-US" altLang="zh-TW" dirty="0" smtClean="0">
                <a:solidFill>
                  <a:srgbClr val="FF0000"/>
                </a:solidFill>
              </a:rPr>
              <a:t>Monte Carlo </a:t>
            </a:r>
            <a:r>
              <a:rPr lang="zh-TW" altLang="en-US" dirty="0" smtClean="0">
                <a:solidFill>
                  <a:srgbClr val="FF0000"/>
                </a:solidFill>
              </a:rPr>
              <a:t>的信賴區間內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>
                <a:solidFill>
                  <a:srgbClr val="FF0000"/>
                </a:solidFill>
              </a:rPr>
              <a:t>當</a:t>
            </a:r>
            <a:r>
              <a:rPr lang="en-US" altLang="zh-TW" dirty="0" smtClean="0">
                <a:solidFill>
                  <a:srgbClr val="FF0000"/>
                </a:solidFill>
              </a:rPr>
              <a:t>loss</a:t>
            </a:r>
            <a:r>
              <a:rPr lang="zh-TW" altLang="en-US" dirty="0" smtClean="0">
                <a:solidFill>
                  <a:srgbClr val="FF0000"/>
                </a:solidFill>
              </a:rPr>
              <a:t>在一個</a:t>
            </a:r>
            <a:r>
              <a:rPr lang="en-US" altLang="zh-TW" dirty="0" smtClean="0">
                <a:solidFill>
                  <a:srgbClr val="FF0000"/>
                </a:solidFill>
              </a:rPr>
              <a:t>range</a:t>
            </a:r>
            <a:r>
              <a:rPr lang="zh-TW" altLang="en-US" dirty="0" smtClean="0">
                <a:solidFill>
                  <a:srgbClr val="FF0000"/>
                </a:solidFill>
              </a:rPr>
              <a:t>範圍內時，算出的答案都會一樣 </a:t>
            </a:r>
            <a:r>
              <a:rPr lang="en-US" altLang="zh-TW" sz="1800" dirty="0" smtClean="0">
                <a:solidFill>
                  <a:srgbClr val="FF0000"/>
                </a:solidFill>
              </a:rPr>
              <a:t>(tree vs mc.xls</a:t>
            </a:r>
            <a:r>
              <a:rPr lang="zh-TW" altLang="en-US" sz="1800" dirty="0" smtClean="0">
                <a:solidFill>
                  <a:srgbClr val="FF0000"/>
                </a:solidFill>
              </a:rPr>
              <a:t>的</a:t>
            </a:r>
            <a:r>
              <a:rPr lang="en-US" altLang="zh-TW" sz="1800" dirty="0" smtClean="0">
                <a:solidFill>
                  <a:srgbClr val="FF0000"/>
                </a:solidFill>
              </a:rPr>
              <a:t>big loss)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7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952079"/>
              </p:ext>
            </p:extLst>
          </p:nvPr>
        </p:nvGraphicFramePr>
        <p:xfrm>
          <a:off x="971598" y="274655"/>
          <a:ext cx="6840760" cy="6960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</a:tblGrid>
              <a:tr h="230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Sigma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100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0.0001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0.02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Year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CMean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CSigma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Lamda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-0.4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0.16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100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h=0.430813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loss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Price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(h)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in/out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MCup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MCdown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8.679886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8.74048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9.347955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8.679886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8.301692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8.898302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8.679886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7.94395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8.528314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8.679886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7.687807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8.282238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6.199354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6.915299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7.497599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6.199354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6.03645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6.598389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0.7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6.199354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5.224555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5.761056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6.199354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4.748868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5.272805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2.928165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4.116429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4.623189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2.928165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3.296935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3.766426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2.928165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2.546039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2.969053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2.928165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2.122579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2.521414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1.693175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2.061941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1.212266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1.532793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1.5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1.054944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1.362837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0.641342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0.888519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1.7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0.949426</a:t>
                      </a:r>
                      <a:endParaRPr lang="en-US" altLang="zh-TW" sz="1600" b="0" i="0" u="none" strike="noStrike" dirty="0">
                        <a:solidFill>
                          <a:schemeClr val="accent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0.460603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0.678176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0.230699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0.299708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0.483382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1.9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0.230699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0.335132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0.53076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0.230699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0.175524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0.325956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2.1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0.230699</a:t>
                      </a:r>
                      <a:endParaRPr lang="en-US" altLang="zh-TW" sz="16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0.11376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0.242212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  <a:tr h="230954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2.2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>
                          <a:effectLst/>
                        </a:rPr>
                        <a:t>0.044946</a:t>
                      </a:r>
                      <a:endParaRPr lang="en-US" altLang="zh-TW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0.072156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</a:rPr>
                        <a:t>0.180643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4754" marR="4754" marT="47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2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28" y="6185061"/>
            <a:ext cx="71247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4114800" cy="437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386128" y="366508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1021201" y="311701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1043608" y="42390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411529" y="256490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411529" y="3664735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411529" y="47971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1737931" y="283141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1737931" y="315700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1737931" y="345804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1737931" y="395664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1737931" y="428223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1737931" y="458327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2411529" y="1528297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2407177" y="587727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接點 29"/>
          <p:cNvCxnSpPr>
            <a:stCxn id="5" idx="7"/>
            <a:endCxn id="6" idx="3"/>
          </p:cNvCxnSpPr>
          <p:nvPr/>
        </p:nvCxnSpPr>
        <p:spPr>
          <a:xfrm flipV="1">
            <a:off x="570516" y="3301400"/>
            <a:ext cx="482321" cy="39532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endCxn id="7" idx="1"/>
          </p:cNvCxnSpPr>
          <p:nvPr/>
        </p:nvCxnSpPr>
        <p:spPr>
          <a:xfrm>
            <a:off x="554623" y="3855143"/>
            <a:ext cx="520621" cy="4155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endCxn id="8" idx="2"/>
          </p:cNvCxnSpPr>
          <p:nvPr/>
        </p:nvCxnSpPr>
        <p:spPr>
          <a:xfrm flipV="1">
            <a:off x="1259632" y="2672916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6" idx="5"/>
            <a:endCxn id="9" idx="2"/>
          </p:cNvCxnSpPr>
          <p:nvPr/>
        </p:nvCxnSpPr>
        <p:spPr>
          <a:xfrm>
            <a:off x="1205589" y="3301400"/>
            <a:ext cx="1205940" cy="47134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1268861" y="3784551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1237225" y="4436991"/>
            <a:ext cx="1183533" cy="4473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6" idx="7"/>
            <a:endCxn id="20" idx="2"/>
          </p:cNvCxnSpPr>
          <p:nvPr/>
        </p:nvCxnSpPr>
        <p:spPr>
          <a:xfrm flipV="1">
            <a:off x="1205589" y="2912420"/>
            <a:ext cx="532342" cy="2362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6" idx="6"/>
            <a:endCxn id="21" idx="6"/>
          </p:cNvCxnSpPr>
          <p:nvPr/>
        </p:nvCxnSpPr>
        <p:spPr>
          <a:xfrm>
            <a:off x="1237225" y="3225024"/>
            <a:ext cx="680726" cy="1299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直線接點 74"/>
          <p:cNvCxnSpPr>
            <a:stCxn id="6" idx="5"/>
            <a:endCxn id="22" idx="3"/>
          </p:cNvCxnSpPr>
          <p:nvPr/>
        </p:nvCxnSpPr>
        <p:spPr>
          <a:xfrm>
            <a:off x="1205589" y="3301400"/>
            <a:ext cx="558705" cy="29494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flipV="1">
            <a:off x="1237225" y="403485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 flipV="1">
            <a:off x="1268861" y="436044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237225" y="444778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20" idx="7"/>
            <a:endCxn id="8" idx="2"/>
          </p:cNvCxnSpPr>
          <p:nvPr/>
        </p:nvCxnSpPr>
        <p:spPr>
          <a:xfrm flipV="1">
            <a:off x="1891588" y="2672916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21" idx="7"/>
            <a:endCxn id="8" idx="3"/>
          </p:cNvCxnSpPr>
          <p:nvPr/>
        </p:nvCxnSpPr>
        <p:spPr>
          <a:xfrm flipV="1">
            <a:off x="1891588" y="2749292"/>
            <a:ext cx="551577" cy="4314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線接點 87"/>
          <p:cNvCxnSpPr>
            <a:stCxn id="21" idx="5"/>
            <a:endCxn id="9" idx="1"/>
          </p:cNvCxnSpPr>
          <p:nvPr/>
        </p:nvCxnSpPr>
        <p:spPr>
          <a:xfrm>
            <a:off x="1891588" y="3295301"/>
            <a:ext cx="551577" cy="4010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5" name="直線接點 94"/>
          <p:cNvCxnSpPr>
            <a:stCxn id="25" idx="7"/>
            <a:endCxn id="9" idx="3"/>
          </p:cNvCxnSpPr>
          <p:nvPr/>
        </p:nvCxnSpPr>
        <p:spPr>
          <a:xfrm flipV="1">
            <a:off x="1891588" y="3849123"/>
            <a:ext cx="551577" cy="45684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直線接點 95"/>
          <p:cNvCxnSpPr>
            <a:stCxn id="25" idx="5"/>
            <a:endCxn id="10" idx="1"/>
          </p:cNvCxnSpPr>
          <p:nvPr/>
        </p:nvCxnSpPr>
        <p:spPr>
          <a:xfrm>
            <a:off x="1891588" y="4420531"/>
            <a:ext cx="551577" cy="40825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endCxn id="9" idx="2"/>
          </p:cNvCxnSpPr>
          <p:nvPr/>
        </p:nvCxnSpPr>
        <p:spPr>
          <a:xfrm>
            <a:off x="1887236" y="3586947"/>
            <a:ext cx="524293" cy="185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" name="直線接點 102"/>
          <p:cNvCxnSpPr>
            <a:stCxn id="24" idx="7"/>
            <a:endCxn id="9" idx="2"/>
          </p:cNvCxnSpPr>
          <p:nvPr/>
        </p:nvCxnSpPr>
        <p:spPr>
          <a:xfrm flipV="1">
            <a:off x="1891588" y="3772747"/>
            <a:ext cx="519941" cy="20762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直線接點 105"/>
          <p:cNvCxnSpPr>
            <a:stCxn id="26" idx="6"/>
            <a:endCxn id="10" idx="2"/>
          </p:cNvCxnSpPr>
          <p:nvPr/>
        </p:nvCxnSpPr>
        <p:spPr>
          <a:xfrm>
            <a:off x="1917951" y="4664289"/>
            <a:ext cx="493578" cy="2408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20" idx="0"/>
            <a:endCxn id="27" idx="3"/>
          </p:cNvCxnSpPr>
          <p:nvPr/>
        </p:nvCxnSpPr>
        <p:spPr>
          <a:xfrm flipV="1">
            <a:off x="1827941" y="1712685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20" idx="5"/>
            <a:endCxn id="9" idx="1"/>
          </p:cNvCxnSpPr>
          <p:nvPr/>
        </p:nvCxnSpPr>
        <p:spPr>
          <a:xfrm>
            <a:off x="1891588" y="2969702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22" idx="7"/>
            <a:endCxn id="8" idx="3"/>
          </p:cNvCxnSpPr>
          <p:nvPr/>
        </p:nvCxnSpPr>
        <p:spPr>
          <a:xfrm flipV="1">
            <a:off x="1891588" y="2749292"/>
            <a:ext cx="551577" cy="732484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直線接點 115"/>
          <p:cNvCxnSpPr>
            <a:stCxn id="22" idx="6"/>
            <a:endCxn id="10" idx="0"/>
          </p:cNvCxnSpPr>
          <p:nvPr/>
        </p:nvCxnSpPr>
        <p:spPr>
          <a:xfrm>
            <a:off x="1917951" y="3539059"/>
            <a:ext cx="601590" cy="12580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直線接點 121"/>
          <p:cNvCxnSpPr>
            <a:stCxn id="24" idx="7"/>
            <a:endCxn id="8" idx="3"/>
          </p:cNvCxnSpPr>
          <p:nvPr/>
        </p:nvCxnSpPr>
        <p:spPr>
          <a:xfrm flipV="1">
            <a:off x="1891588" y="2749292"/>
            <a:ext cx="551577" cy="12310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5" name="直線接點 124"/>
          <p:cNvCxnSpPr>
            <a:stCxn id="24" idx="6"/>
            <a:endCxn id="10" idx="0"/>
          </p:cNvCxnSpPr>
          <p:nvPr/>
        </p:nvCxnSpPr>
        <p:spPr>
          <a:xfrm>
            <a:off x="1917951" y="4037650"/>
            <a:ext cx="601590" cy="759502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8" name="直線接點 127"/>
          <p:cNvCxnSpPr>
            <a:stCxn id="26" idx="6"/>
            <a:endCxn id="9" idx="3"/>
          </p:cNvCxnSpPr>
          <p:nvPr/>
        </p:nvCxnSpPr>
        <p:spPr>
          <a:xfrm flipV="1">
            <a:off x="1917951" y="3849123"/>
            <a:ext cx="525214" cy="81516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1" name="直線接點 130"/>
          <p:cNvCxnSpPr>
            <a:stCxn id="26" idx="5"/>
            <a:endCxn id="28" idx="0"/>
          </p:cNvCxnSpPr>
          <p:nvPr/>
        </p:nvCxnSpPr>
        <p:spPr>
          <a:xfrm>
            <a:off x="1891588" y="4721571"/>
            <a:ext cx="623601" cy="115570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3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32284"/>
          </a:xfrm>
        </p:spPr>
        <p:txBody>
          <a:bodyPr/>
          <a:lstStyle/>
          <a:p>
            <a:r>
              <a:rPr lang="en-US" altLang="zh-TW" dirty="0" smtClean="0"/>
              <a:t>Jump –Diffusion Tree</a:t>
            </a:r>
            <a:endParaRPr lang="zh-TW" altLang="en-US" dirty="0"/>
          </a:p>
        </p:txBody>
      </p:sp>
      <p:cxnSp>
        <p:nvCxnSpPr>
          <p:cNvPr id="144" name="直線接點 143"/>
          <p:cNvCxnSpPr/>
          <p:nvPr/>
        </p:nvCxnSpPr>
        <p:spPr>
          <a:xfrm flipV="1">
            <a:off x="2627553" y="235109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 flipV="1">
            <a:off x="2659189" y="267668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2627553" y="276402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0" name="直線接點 149"/>
          <p:cNvCxnSpPr/>
          <p:nvPr/>
        </p:nvCxnSpPr>
        <p:spPr>
          <a:xfrm flipV="1">
            <a:off x="2626296" y="3441667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 flipV="1">
            <a:off x="2657932" y="3767266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>
            <a:off x="2626296" y="3854603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3" name="直線接點 152"/>
          <p:cNvCxnSpPr/>
          <p:nvPr/>
        </p:nvCxnSpPr>
        <p:spPr>
          <a:xfrm flipV="1">
            <a:off x="2626295" y="4547822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 flipV="1">
            <a:off x="2657931" y="4873421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2626295" y="4960758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6" name="橢圓 155"/>
          <p:cNvSpPr/>
          <p:nvPr/>
        </p:nvSpPr>
        <p:spPr>
          <a:xfrm>
            <a:off x="3136230" y="2272047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7" name="橢圓 156"/>
          <p:cNvSpPr/>
          <p:nvPr/>
        </p:nvSpPr>
        <p:spPr>
          <a:xfrm>
            <a:off x="3098951" y="260774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8" name="橢圓 157"/>
          <p:cNvSpPr/>
          <p:nvPr/>
        </p:nvSpPr>
        <p:spPr>
          <a:xfrm>
            <a:off x="3129540" y="2960590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9" name="橢圓 158"/>
          <p:cNvSpPr/>
          <p:nvPr/>
        </p:nvSpPr>
        <p:spPr>
          <a:xfrm>
            <a:off x="3108430" y="338362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0" name="橢圓 159"/>
          <p:cNvSpPr/>
          <p:nvPr/>
        </p:nvSpPr>
        <p:spPr>
          <a:xfrm>
            <a:off x="3105222" y="372771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橢圓 160"/>
          <p:cNvSpPr/>
          <p:nvPr/>
        </p:nvSpPr>
        <p:spPr>
          <a:xfrm>
            <a:off x="3105222" y="407418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2" name="橢圓 161"/>
          <p:cNvSpPr/>
          <p:nvPr/>
        </p:nvSpPr>
        <p:spPr>
          <a:xfrm>
            <a:off x="3106826" y="449508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橢圓 162"/>
          <p:cNvSpPr/>
          <p:nvPr/>
        </p:nvSpPr>
        <p:spPr>
          <a:xfrm>
            <a:off x="3111767" y="482878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橢圓 163"/>
          <p:cNvSpPr/>
          <p:nvPr/>
        </p:nvSpPr>
        <p:spPr>
          <a:xfrm>
            <a:off x="3111767" y="515619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5" name="直線接點 164"/>
          <p:cNvCxnSpPr/>
          <p:nvPr/>
        </p:nvCxnSpPr>
        <p:spPr>
          <a:xfrm flipV="1">
            <a:off x="2618908" y="1296966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6" name="直線接點 165"/>
          <p:cNvCxnSpPr/>
          <p:nvPr/>
        </p:nvCxnSpPr>
        <p:spPr>
          <a:xfrm flipV="1">
            <a:off x="2650544" y="1622565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7" name="直線接點 166"/>
          <p:cNvCxnSpPr/>
          <p:nvPr/>
        </p:nvCxnSpPr>
        <p:spPr>
          <a:xfrm>
            <a:off x="2618908" y="1709902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8" name="橢圓 167"/>
          <p:cNvSpPr/>
          <p:nvPr/>
        </p:nvSpPr>
        <p:spPr>
          <a:xfrm>
            <a:off x="3127585" y="121792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9" name="橢圓 168"/>
          <p:cNvSpPr/>
          <p:nvPr/>
        </p:nvSpPr>
        <p:spPr>
          <a:xfrm>
            <a:off x="3090306" y="1553624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0" name="橢圓 169"/>
          <p:cNvSpPr/>
          <p:nvPr/>
        </p:nvSpPr>
        <p:spPr>
          <a:xfrm>
            <a:off x="3120895" y="190646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1" name="直線接點 170"/>
          <p:cNvCxnSpPr/>
          <p:nvPr/>
        </p:nvCxnSpPr>
        <p:spPr>
          <a:xfrm flipV="1">
            <a:off x="2601186" y="5654205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2" name="直線接點 171"/>
          <p:cNvCxnSpPr/>
          <p:nvPr/>
        </p:nvCxnSpPr>
        <p:spPr>
          <a:xfrm flipV="1">
            <a:off x="2632822" y="5979804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3" name="直線接點 172"/>
          <p:cNvCxnSpPr/>
          <p:nvPr/>
        </p:nvCxnSpPr>
        <p:spPr>
          <a:xfrm>
            <a:off x="2601186" y="6067141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" name="橢圓 173"/>
          <p:cNvSpPr/>
          <p:nvPr/>
        </p:nvSpPr>
        <p:spPr>
          <a:xfrm>
            <a:off x="3109863" y="5575162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" name="橢圓 174"/>
          <p:cNvSpPr/>
          <p:nvPr/>
        </p:nvSpPr>
        <p:spPr>
          <a:xfrm>
            <a:off x="3072584" y="591086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6" name="橢圓 175"/>
          <p:cNvSpPr/>
          <p:nvPr/>
        </p:nvSpPr>
        <p:spPr>
          <a:xfrm>
            <a:off x="3103173" y="6263705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4932040" y="1263266"/>
            <a:ext cx="21602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stock </a:t>
            </a:r>
            <a:r>
              <a:rPr lang="en-US" altLang="zh-TW" dirty="0" smtClean="0"/>
              <a:t>price</a:t>
            </a:r>
            <a:endParaRPr lang="en-US" altLang="zh-TW" dirty="0"/>
          </a:p>
          <a:p>
            <a:r>
              <a:rPr lang="en-US" altLang="zh-TW" dirty="0"/>
              <a:t>strike </a:t>
            </a:r>
            <a:r>
              <a:rPr lang="en-US" altLang="zh-TW" dirty="0" smtClean="0"/>
              <a:t>price </a:t>
            </a:r>
          </a:p>
          <a:p>
            <a:r>
              <a:rPr lang="en-US" altLang="zh-TW" dirty="0" smtClean="0"/>
              <a:t>Interest Rate</a:t>
            </a:r>
          </a:p>
          <a:p>
            <a:r>
              <a:rPr lang="en-US" altLang="zh-TW" dirty="0" smtClean="0"/>
              <a:t>Sigma</a:t>
            </a:r>
            <a:endParaRPr lang="en-US" altLang="zh-TW" dirty="0"/>
          </a:p>
          <a:p>
            <a:r>
              <a:rPr lang="en-US" altLang="zh-TW" dirty="0" smtClean="0"/>
              <a:t>year</a:t>
            </a:r>
            <a:endParaRPr lang="en-US" altLang="zh-TW" dirty="0"/>
          </a:p>
          <a:p>
            <a:r>
              <a:rPr lang="en-US" altLang="zh-TW" dirty="0" err="1" smtClean="0"/>
              <a:t>Lamda</a:t>
            </a:r>
            <a:endParaRPr lang="en-US" altLang="zh-TW" dirty="0"/>
          </a:p>
          <a:p>
            <a:r>
              <a:rPr lang="en-US" altLang="zh-TW" dirty="0">
                <a:solidFill>
                  <a:srgbClr val="FF0000"/>
                </a:solidFill>
              </a:rPr>
              <a:t>Jump Mean=-</a:t>
            </a:r>
            <a:r>
              <a:rPr lang="en-US" altLang="zh-TW" dirty="0" smtClean="0">
                <a:solidFill>
                  <a:srgbClr val="FF0000"/>
                </a:solidFill>
              </a:rPr>
              <a:t>0.4 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Jump </a:t>
            </a:r>
            <a:r>
              <a:rPr lang="en-US" altLang="zh-TW" dirty="0" smtClean="0">
                <a:solidFill>
                  <a:srgbClr val="FF0000"/>
                </a:solidFill>
              </a:rPr>
              <a:t>Sigma=0.16</a:t>
            </a:r>
            <a:r>
              <a:rPr lang="en-US" altLang="zh-TW" dirty="0" smtClean="0"/>
              <a:t> </a:t>
            </a:r>
            <a:endParaRPr lang="en-US" altLang="zh-TW" dirty="0"/>
          </a:p>
          <a:p>
            <a:r>
              <a:rPr lang="en-US" altLang="zh-TW" dirty="0" smtClean="0"/>
              <a:t>N</a:t>
            </a:r>
            <a:endParaRPr lang="en-US" altLang="zh-TW" dirty="0"/>
          </a:p>
        </p:txBody>
      </p:sp>
      <p:cxnSp>
        <p:nvCxnSpPr>
          <p:cNvPr id="15" name="直線單箭頭接點 14"/>
          <p:cNvCxnSpPr/>
          <p:nvPr/>
        </p:nvCxnSpPr>
        <p:spPr>
          <a:xfrm>
            <a:off x="6804248" y="318073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7596336" y="3014296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h=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ea typeface="新細明體" panose="02020500000000000000" pitchFamily="18" charset="-120"/>
              </a:rPr>
              <a:t>0.430813</a:t>
            </a: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0" name="右大括弧 99"/>
          <p:cNvSpPr/>
          <p:nvPr/>
        </p:nvSpPr>
        <p:spPr>
          <a:xfrm>
            <a:off x="1988696" y="4030464"/>
            <a:ext cx="216024" cy="337967"/>
          </a:xfrm>
          <a:prstGeom prst="rightBrace">
            <a:avLst/>
          </a:prstGeom>
          <a:solidFill>
            <a:schemeClr val="bg1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2" name="文字方塊 101"/>
          <p:cNvSpPr txBox="1"/>
          <p:nvPr/>
        </p:nvSpPr>
        <p:spPr>
          <a:xfrm>
            <a:off x="2237680" y="4005221"/>
            <a:ext cx="1298753" cy="3693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</a:rPr>
              <a:t>h=</a:t>
            </a:r>
            <a:r>
              <a:rPr lang="en-US" altLang="zh-TW" b="1" dirty="0" smtClean="0">
                <a:solidFill>
                  <a:schemeClr val="accent2">
                    <a:lumMod val="75000"/>
                  </a:schemeClr>
                </a:solidFill>
                <a:ea typeface="新細明體" panose="02020500000000000000" pitchFamily="18" charset="-120"/>
              </a:rPr>
              <a:t>0.430813</a:t>
            </a:r>
            <a:endParaRPr lang="zh-TW" alt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9" name="直線接點 18"/>
          <p:cNvCxnSpPr/>
          <p:nvPr/>
        </p:nvCxnSpPr>
        <p:spPr>
          <a:xfrm>
            <a:off x="4716016" y="3778227"/>
            <a:ext cx="432048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4932040" y="3869702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  loss       = 0.3  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8" name="手繪多邊形 47"/>
          <p:cNvSpPr/>
          <p:nvPr/>
        </p:nvSpPr>
        <p:spPr>
          <a:xfrm>
            <a:off x="646771" y="3824868"/>
            <a:ext cx="2665141" cy="2156399"/>
          </a:xfrm>
          <a:custGeom>
            <a:avLst/>
            <a:gdLst>
              <a:gd name="connsiteX0" fmla="*/ 0 w 2665141"/>
              <a:gd name="connsiteY0" fmla="*/ 0 h 2156399"/>
              <a:gd name="connsiteX1" fmla="*/ 602166 w 2665141"/>
              <a:gd name="connsiteY1" fmla="*/ 468352 h 2156399"/>
              <a:gd name="connsiteX2" fmla="*/ 1137424 w 2665141"/>
              <a:gd name="connsiteY2" fmla="*/ 1003610 h 2156399"/>
              <a:gd name="connsiteX3" fmla="*/ 1761892 w 2665141"/>
              <a:gd name="connsiteY3" fmla="*/ 2051825 h 2156399"/>
              <a:gd name="connsiteX4" fmla="*/ 2665141 w 2665141"/>
              <a:gd name="connsiteY4" fmla="*/ 2062976 h 2156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5141" h="2156399">
                <a:moveTo>
                  <a:pt x="0" y="0"/>
                </a:moveTo>
                <a:cubicBezTo>
                  <a:pt x="206297" y="150542"/>
                  <a:pt x="412595" y="301084"/>
                  <a:pt x="602166" y="468352"/>
                </a:cubicBezTo>
                <a:cubicBezTo>
                  <a:pt x="791737" y="635620"/>
                  <a:pt x="944136" y="739698"/>
                  <a:pt x="1137424" y="1003610"/>
                </a:cubicBezTo>
                <a:cubicBezTo>
                  <a:pt x="1330712" y="1267522"/>
                  <a:pt x="1507273" y="1875264"/>
                  <a:pt x="1761892" y="2051825"/>
                </a:cubicBezTo>
                <a:cubicBezTo>
                  <a:pt x="2016511" y="2228386"/>
                  <a:pt x="2340826" y="2145681"/>
                  <a:pt x="2665141" y="206297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3358559" y="5649582"/>
            <a:ext cx="4152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accent1">
                    <a:lumMod val="50000"/>
                  </a:schemeClr>
                </a:solidFill>
              </a:rPr>
              <a:t>L(T)-L(t)=0.430813</a:t>
            </a:r>
            <a:endParaRPr lang="zh-TW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2" name="直線接點 51"/>
          <p:cNvCxnSpPr/>
          <p:nvPr/>
        </p:nvCxnSpPr>
        <p:spPr>
          <a:xfrm>
            <a:off x="251520" y="4374553"/>
            <a:ext cx="518317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5537950" y="420826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/>
              <a:t>K</a:t>
            </a:r>
            <a:endParaRPr lang="zh-TW" altLang="en-US" b="1" dirty="0"/>
          </a:p>
        </p:txBody>
      </p:sp>
      <p:sp>
        <p:nvSpPr>
          <p:cNvPr id="54" name="手繪多邊形 53"/>
          <p:cNvSpPr/>
          <p:nvPr/>
        </p:nvSpPr>
        <p:spPr>
          <a:xfrm>
            <a:off x="468351" y="3947532"/>
            <a:ext cx="2877015" cy="2442117"/>
          </a:xfrm>
          <a:custGeom>
            <a:avLst/>
            <a:gdLst>
              <a:gd name="connsiteX0" fmla="*/ 0 w 2877015"/>
              <a:gd name="connsiteY0" fmla="*/ 0 h 2442117"/>
              <a:gd name="connsiteX1" fmla="*/ 724829 w 2877015"/>
              <a:gd name="connsiteY1" fmla="*/ 635619 h 2442117"/>
              <a:gd name="connsiteX2" fmla="*/ 1237786 w 2877015"/>
              <a:gd name="connsiteY2" fmla="*/ 880946 h 2442117"/>
              <a:gd name="connsiteX3" fmla="*/ 1873405 w 2877015"/>
              <a:gd name="connsiteY3" fmla="*/ 2085278 h 2442117"/>
              <a:gd name="connsiteX4" fmla="*/ 2877015 w 2877015"/>
              <a:gd name="connsiteY4" fmla="*/ 2442117 h 2442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7015" h="2442117">
                <a:moveTo>
                  <a:pt x="0" y="0"/>
                </a:moveTo>
                <a:cubicBezTo>
                  <a:pt x="259265" y="244397"/>
                  <a:pt x="518531" y="488795"/>
                  <a:pt x="724829" y="635619"/>
                </a:cubicBezTo>
                <a:cubicBezTo>
                  <a:pt x="931127" y="782443"/>
                  <a:pt x="1046357" y="639336"/>
                  <a:pt x="1237786" y="880946"/>
                </a:cubicBezTo>
                <a:cubicBezTo>
                  <a:pt x="1429215" y="1122556"/>
                  <a:pt x="1600200" y="1825083"/>
                  <a:pt x="1873405" y="2085278"/>
                </a:cubicBezTo>
                <a:cubicBezTo>
                  <a:pt x="2146610" y="2345473"/>
                  <a:pt x="2715322" y="2382644"/>
                  <a:pt x="2877015" y="2442117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文字方塊 125"/>
          <p:cNvSpPr txBox="1"/>
          <p:nvPr/>
        </p:nvSpPr>
        <p:spPr>
          <a:xfrm>
            <a:off x="3382658" y="6000395"/>
            <a:ext cx="4152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00B0F0"/>
                </a:solidFill>
              </a:rPr>
              <a:t>L(T)-L(t)=0.861626</a:t>
            </a:r>
            <a:endParaRPr lang="zh-TW" altLang="en-US" dirty="0">
              <a:solidFill>
                <a:srgbClr val="00B0F0"/>
              </a:solidFill>
            </a:endParaRPr>
          </a:p>
        </p:txBody>
      </p:sp>
      <p:graphicFrame>
        <p:nvGraphicFramePr>
          <p:cNvPr id="57" name="表格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399308"/>
              </p:ext>
            </p:extLst>
          </p:nvPr>
        </p:nvGraphicFramePr>
        <p:xfrm>
          <a:off x="5328083" y="5204322"/>
          <a:ext cx="309634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390"/>
                <a:gridCol w="439735"/>
                <a:gridCol w="432048"/>
                <a:gridCol w="432048"/>
                <a:gridCol w="432048"/>
                <a:gridCol w="432048"/>
                <a:gridCol w="2520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1400" b="0" dirty="0" smtClean="0"/>
                        <a:t>loss</a:t>
                      </a:r>
                      <a:endParaRPr lang="zh-TW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b="0" dirty="0" smtClean="0"/>
                        <a:t>0.3</a:t>
                      </a:r>
                      <a:endParaRPr lang="zh-TW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b="0" dirty="0" smtClean="0"/>
                        <a:t>0.4</a:t>
                      </a:r>
                      <a:endParaRPr lang="zh-TW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b="0" dirty="0" smtClean="0"/>
                        <a:t>0.5</a:t>
                      </a:r>
                      <a:endParaRPr lang="zh-TW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b="0" dirty="0" smtClean="0"/>
                        <a:t>0.8</a:t>
                      </a:r>
                      <a:endParaRPr lang="zh-TW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b="0" dirty="0" smtClean="0"/>
                        <a:t>0.9</a:t>
                      </a:r>
                      <a:endParaRPr lang="zh-TW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payoff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○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○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X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X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X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/>
                        <a:t>payoff</a:t>
                      </a:r>
                      <a:endParaRPr lang="zh-TW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○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○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○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/>
                        <a:t>○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200" dirty="0" smtClean="0"/>
                        <a:t>X</a:t>
                      </a:r>
                      <a:endParaRPr lang="zh-TW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5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8" grpId="0" animBg="1"/>
      <p:bldP spid="169" grpId="0" animBg="1"/>
      <p:bldP spid="170" grpId="0" animBg="1"/>
      <p:bldP spid="174" grpId="0" animBg="1"/>
      <p:bldP spid="175" grpId="0" animBg="1"/>
      <p:bldP spid="176" grpId="0" animBg="1"/>
      <p:bldP spid="2" grpId="0"/>
      <p:bldP spid="16" grpId="0"/>
      <p:bldP spid="100" grpId="0" animBg="1"/>
      <p:bldP spid="102" grpId="0" animBg="1"/>
      <p:bldP spid="23" grpId="0"/>
      <p:bldP spid="48" grpId="0" animBg="1"/>
      <p:bldP spid="49" grpId="0"/>
      <p:bldP spid="53" grpId="0"/>
      <p:bldP spid="54" grpId="0" animBg="1"/>
      <p:bldP spid="1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改善方法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更改</a:t>
            </a:r>
            <a:r>
              <a:rPr lang="en-US" altLang="zh-TW" dirty="0" smtClean="0"/>
              <a:t>h</a:t>
            </a:r>
            <a:r>
              <a:rPr lang="zh-TW" altLang="en-US" dirty="0" smtClean="0"/>
              <a:t>→</a:t>
            </a:r>
            <a:r>
              <a:rPr lang="en-US" altLang="zh-TW" dirty="0" err="1" smtClean="0"/>
              <a:t>newh</a:t>
            </a:r>
            <a:endParaRPr lang="en-US" altLang="zh-TW" dirty="0" smtClean="0"/>
          </a:p>
          <a:p>
            <a:r>
              <a:rPr lang="en-US" altLang="zh-TW" dirty="0" err="1"/>
              <a:t>n</a:t>
            </a:r>
            <a:r>
              <a:rPr lang="en-US" altLang="zh-TW" dirty="0" err="1" smtClean="0"/>
              <a:t>ewh</a:t>
            </a:r>
            <a:r>
              <a:rPr lang="en-US" altLang="zh-TW" dirty="0" smtClean="0"/>
              <a:t> :</a:t>
            </a:r>
            <a:endParaRPr lang="en-US" altLang="zh-TW" dirty="0"/>
          </a:p>
          <a:p>
            <a:pPr lvl="1"/>
            <a:r>
              <a:rPr lang="zh-TW" altLang="en-US" dirty="0"/>
              <a:t>先把</a:t>
            </a:r>
            <a:r>
              <a:rPr lang="en-US" altLang="zh-TW" dirty="0"/>
              <a:t>loss/h</a:t>
            </a:r>
            <a:r>
              <a:rPr lang="zh-TW" altLang="en-US" dirty="0">
                <a:solidFill>
                  <a:srgbClr val="FF0000"/>
                </a:solidFill>
              </a:rPr>
              <a:t>取上高斯</a:t>
            </a:r>
            <a:r>
              <a:rPr lang="en-US" altLang="zh-TW" dirty="0"/>
              <a:t>(</a:t>
            </a:r>
            <a:r>
              <a:rPr lang="zh-TW" altLang="en-US" dirty="0"/>
              <a:t>假設值為</a:t>
            </a:r>
            <a:r>
              <a:rPr lang="en-US" altLang="zh-TW" dirty="0"/>
              <a:t>l),</a:t>
            </a:r>
          </a:p>
          <a:p>
            <a:pPr lvl="1"/>
            <a:r>
              <a:rPr lang="zh-TW" altLang="en-US" dirty="0"/>
              <a:t>再把</a:t>
            </a:r>
            <a:r>
              <a:rPr lang="en-US" altLang="zh-TW" dirty="0"/>
              <a:t>loss/l </a:t>
            </a:r>
            <a:r>
              <a:rPr lang="zh-TW" altLang="en-US" dirty="0"/>
              <a:t>的值</a:t>
            </a:r>
            <a:r>
              <a:rPr lang="en-US" altLang="zh-TW" dirty="0"/>
              <a:t>(</a:t>
            </a:r>
            <a:r>
              <a:rPr lang="zh-TW" altLang="en-US" dirty="0"/>
              <a:t>假設為</a:t>
            </a:r>
            <a:r>
              <a:rPr lang="en-US" altLang="zh-TW" dirty="0"/>
              <a:t>h')</a:t>
            </a:r>
            <a:r>
              <a:rPr lang="zh-TW" altLang="en-US" dirty="0"/>
              <a:t>拿來當新的</a:t>
            </a:r>
            <a:r>
              <a:rPr lang="en-US" altLang="zh-TW" dirty="0"/>
              <a:t>jump</a:t>
            </a:r>
            <a:r>
              <a:rPr lang="zh-TW" altLang="en-US" dirty="0"/>
              <a:t>的高度</a:t>
            </a:r>
          </a:p>
          <a:p>
            <a:pPr lvl="1"/>
            <a:r>
              <a:rPr lang="zh-TW" altLang="en-US" dirty="0"/>
              <a:t>這樣</a:t>
            </a:r>
            <a:r>
              <a:rPr lang="en-US" altLang="zh-TW" dirty="0"/>
              <a:t>loss</a:t>
            </a:r>
            <a:r>
              <a:rPr lang="zh-TW" altLang="en-US" dirty="0"/>
              <a:t>就會剛好在</a:t>
            </a:r>
            <a:r>
              <a:rPr lang="en-US" altLang="zh-TW" dirty="0"/>
              <a:t>h'</a:t>
            </a:r>
            <a:r>
              <a:rPr lang="zh-TW" altLang="en-US" dirty="0"/>
              <a:t>的整數格</a:t>
            </a:r>
            <a:r>
              <a:rPr lang="zh-TW" altLang="en-US" dirty="0" smtClean="0"/>
              <a:t>上</a:t>
            </a:r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4"/>
          <a:stretch/>
        </p:blipFill>
        <p:spPr>
          <a:xfrm>
            <a:off x="1587346" y="4797152"/>
            <a:ext cx="5969307" cy="186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1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CatEPut</a:t>
            </a:r>
            <a:r>
              <a:rPr lang="en-US" altLang="zh-TW" dirty="0" smtClean="0"/>
              <a:t> (Catastrophe Equity Put)</a:t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巨災股權賣權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為一種以股票為交易標的物之選擇權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保險公司</a:t>
            </a:r>
            <a:r>
              <a:rPr lang="zh-TW" altLang="en-US" u="sng" dirty="0" smtClean="0"/>
              <a:t>購買賣權</a:t>
            </a:r>
            <a:r>
              <a:rPr lang="zh-TW" altLang="en-US" dirty="0" smtClean="0"/>
              <a:t>：支付賣權之權利金</a:t>
            </a:r>
            <a:r>
              <a:rPr lang="zh-TW" altLang="en-US" dirty="0"/>
              <a:t>向</a:t>
            </a:r>
            <a:r>
              <a:rPr lang="zh-TW" altLang="en-US" dirty="0" smtClean="0"/>
              <a:t>市場投資者或風險承擔者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約定：當公司所承保</a:t>
            </a:r>
            <a:r>
              <a:rPr lang="zh-TW" altLang="en-US" dirty="0"/>
              <a:t>之</a:t>
            </a:r>
            <a:r>
              <a:rPr lang="zh-TW" altLang="en-US" u="sng" dirty="0"/>
              <a:t>巨</a:t>
            </a:r>
            <a:r>
              <a:rPr lang="zh-TW" altLang="en-US" u="sng" dirty="0" smtClean="0"/>
              <a:t>災</a:t>
            </a:r>
            <a:r>
              <a:rPr lang="en-US" altLang="zh-TW" u="sng" dirty="0" smtClean="0"/>
              <a:t>(L(T)-L(t))</a:t>
            </a:r>
            <a:r>
              <a:rPr lang="zh-TW" altLang="en-US" u="sng" dirty="0" smtClean="0"/>
              <a:t>發生超過約定之額度</a:t>
            </a:r>
            <a:r>
              <a:rPr lang="en-US" altLang="zh-TW" u="sng" dirty="0" smtClean="0"/>
              <a:t>(</a:t>
            </a:r>
            <a:r>
              <a:rPr lang="en-US" altLang="zh-TW" b="1" i="1" u="sng" dirty="0" smtClean="0"/>
              <a:t>L</a:t>
            </a:r>
            <a:r>
              <a:rPr lang="en-US" altLang="zh-TW" u="sng" dirty="0" smtClean="0"/>
              <a:t>)</a:t>
            </a:r>
            <a:r>
              <a:rPr lang="zh-TW" altLang="en-US" u="sng" dirty="0" smtClean="0"/>
              <a:t>時</a:t>
            </a:r>
            <a:r>
              <a:rPr lang="zh-TW" altLang="en-US" dirty="0" smtClean="0"/>
              <a:t>，公司得行使賣權</a:t>
            </a:r>
            <a:endParaRPr lang="en-US" altLang="zh-TW" dirty="0" smtClean="0"/>
          </a:p>
          <a:p>
            <a:pPr lvl="1"/>
            <a:r>
              <a:rPr lang="zh-TW" altLang="en-US" dirty="0"/>
              <a:t>賣權：</a:t>
            </a:r>
            <a:r>
              <a:rPr lang="zh-TW" altLang="en-US" dirty="0" smtClean="0"/>
              <a:t>以</a:t>
            </a:r>
            <a:r>
              <a:rPr lang="zh-TW" altLang="en-US" u="sng" dirty="0" smtClean="0"/>
              <a:t>預定價格</a:t>
            </a:r>
            <a:r>
              <a:rPr lang="en-US" altLang="zh-TW" u="sng" dirty="0" smtClean="0"/>
              <a:t>(K)</a:t>
            </a:r>
            <a:r>
              <a:rPr lang="zh-TW" altLang="en-US" dirty="0" smtClean="0"/>
              <a:t>將公司之股份</a:t>
            </a:r>
            <a:r>
              <a:rPr lang="en-US" altLang="zh-TW" dirty="0" smtClean="0"/>
              <a:t>(S(T))</a:t>
            </a:r>
            <a:r>
              <a:rPr lang="zh-TW" altLang="en-US" dirty="0" smtClean="0"/>
              <a:t>賣給投資者或風險承擔者，立即取得資金，作為災後融通之用。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投資者取得公司股票後，須持有股票一定時間。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4283968" y="6237312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註</a:t>
            </a:r>
            <a:r>
              <a:rPr lang="en-US" altLang="zh-TW" dirty="0" smtClean="0"/>
              <a:t>:   L(t): </a:t>
            </a:r>
            <a:r>
              <a:rPr lang="zh-TW" altLang="en-US" dirty="0" smtClean="0"/>
              <a:t>到時間點</a:t>
            </a:r>
            <a:r>
              <a:rPr lang="en-US" altLang="zh-TW" dirty="0" smtClean="0"/>
              <a:t>t</a:t>
            </a:r>
            <a:r>
              <a:rPr lang="zh-TW" altLang="en-US" dirty="0" smtClean="0"/>
              <a:t>時的累計損失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21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測</a:t>
            </a:r>
            <a:r>
              <a:rPr lang="zh-TW" altLang="en-US" dirty="0"/>
              <a:t>試</a:t>
            </a:r>
            <a:r>
              <a:rPr lang="zh-TW" altLang="en-US" dirty="0" smtClean="0"/>
              <a:t>數據比較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393701"/>
              </p:ext>
            </p:extLst>
          </p:nvPr>
        </p:nvGraphicFramePr>
        <p:xfrm>
          <a:off x="4427984" y="1268760"/>
          <a:ext cx="4545401" cy="5456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9343"/>
                <a:gridCol w="649343"/>
                <a:gridCol w="649343"/>
                <a:gridCol w="649343"/>
                <a:gridCol w="649343"/>
                <a:gridCol w="649343"/>
                <a:gridCol w="649343"/>
              </a:tblGrid>
              <a:tr h="219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loss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h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in/out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newh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in/out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MCup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MCdown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Lamda=0.200000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378778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8.679886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-1.#INF00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8.74048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9.347955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8.679886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8.917544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8.301692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8.898302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8.679886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8.75297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7.94395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8.528314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8.679886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8.70496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7.687807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8.282238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6.199354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8.245074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6.915299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7.497599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6.199354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7.692226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6.03645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6.598389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6.199354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7.123001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5.224555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5.761056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6.199354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6.555295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4.748868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5.272805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2.928165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5.246545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4.116429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4.623189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2.928165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4.669218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3.296935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3.766426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2.928165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4.058063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2.546039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2.969053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2.928165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3.455266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2.122579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2.521414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2.617585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1.693175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2.061941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2.102731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1.212266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1.532793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1.5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1.668992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1.054944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1.362837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1.307416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0.641342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0.888519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1.7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0.949426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1.010162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0.460603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0.678176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0.230699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0.681536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0.299708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0.483382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1.9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0.230699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0.5103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0.335132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0.53076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0.230699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0.376983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0.175524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0.325956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0.230699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0.274989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0.11376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0.242212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  <a:tr h="21976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2.2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0.044946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X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0.178771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>
                          <a:effectLst/>
                        </a:rPr>
                        <a:t>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>
                          <a:effectLst/>
                        </a:rPr>
                        <a:t>0.072156</a:t>
                      </a:r>
                      <a:endParaRPr lang="en-US" altLang="zh-TW" sz="13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u="none" strike="noStrike" dirty="0">
                          <a:effectLst/>
                        </a:rPr>
                        <a:t>0.180643</a:t>
                      </a:r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5384" marR="5384" marT="5384" marB="0" anchor="ctr"/>
                </a:tc>
              </a:tr>
            </a:tbl>
          </a:graphicData>
        </a:graphic>
      </p:graphicFrame>
      <p:sp>
        <p:nvSpPr>
          <p:cNvPr id="5" name="內容版面配置區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發現：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Loss</a:t>
            </a:r>
            <a:r>
              <a:rPr lang="zh-TW" altLang="en-US" dirty="0" smtClean="0"/>
              <a:t>很小時，</a:t>
            </a:r>
            <a:r>
              <a:rPr lang="en-US" altLang="zh-TW" dirty="0" err="1" smtClean="0"/>
              <a:t>newh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算出的值會錯誤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Newh</a:t>
            </a:r>
            <a:r>
              <a:rPr lang="zh-TW" altLang="en-US" dirty="0" smtClean="0"/>
              <a:t>算出的值依然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大部分在</a:t>
            </a:r>
            <a:r>
              <a:rPr lang="en-US" altLang="zh-TW" dirty="0" smtClean="0"/>
              <a:t>Monte Carlo</a:t>
            </a:r>
            <a:br>
              <a:rPr lang="en-US" altLang="zh-TW" dirty="0" smtClean="0"/>
            </a:br>
            <a:r>
              <a:rPr lang="zh-TW" altLang="en-US" dirty="0" smtClean="0"/>
              <a:t>的信賴區間外</a:t>
            </a:r>
            <a:endParaRPr lang="en-US" altLang="zh-TW" dirty="0"/>
          </a:p>
          <a:p>
            <a:r>
              <a:rPr lang="zh-TW" altLang="en-US" dirty="0" smtClean="0"/>
              <a:t>討論：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Loss</a:t>
            </a:r>
            <a:r>
              <a:rPr lang="zh-TW" altLang="en-US" dirty="0" smtClean="0"/>
              <a:t>很小視同為一般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的選擇權，不適用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CatEPut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檢討不在</a:t>
            </a:r>
            <a:r>
              <a:rPr lang="en-US" altLang="zh-TW" dirty="0" smtClean="0"/>
              <a:t>Monte Carlo</a:t>
            </a:r>
            <a:br>
              <a:rPr lang="en-US" altLang="zh-TW" dirty="0" smtClean="0"/>
            </a:br>
            <a:r>
              <a:rPr lang="zh-TW" altLang="en-US" dirty="0" smtClean="0"/>
              <a:t>信賴區間內的原因</a:t>
            </a:r>
            <a:endParaRPr lang="en-US" altLang="zh-TW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07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實驗檢討測試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先用</a:t>
            </a:r>
            <a:r>
              <a:rPr lang="en-US" altLang="zh-TW" dirty="0"/>
              <a:t>100</a:t>
            </a:r>
            <a:r>
              <a:rPr lang="zh-TW" altLang="en-US" dirty="0" smtClean="0"/>
              <a:t>期測試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1</a:t>
            </a:r>
            <a:r>
              <a:rPr lang="en-US" altLang="zh-TW" dirty="0"/>
              <a:t>. check </a:t>
            </a:r>
            <a:r>
              <a:rPr lang="zh-TW" altLang="en-US" dirty="0"/>
              <a:t>取完上高斯</a:t>
            </a:r>
            <a:r>
              <a:rPr lang="en-US" altLang="zh-TW" dirty="0"/>
              <a:t>(</a:t>
            </a:r>
            <a:r>
              <a:rPr lang="zh-TW" altLang="en-US" dirty="0"/>
              <a:t>整數</a:t>
            </a:r>
            <a:r>
              <a:rPr lang="en-US" altLang="zh-TW" dirty="0"/>
              <a:t>)</a:t>
            </a:r>
            <a:r>
              <a:rPr lang="zh-TW" altLang="en-US" dirty="0"/>
              <a:t>會不會是要</a:t>
            </a:r>
            <a:r>
              <a:rPr lang="zh-TW" altLang="en-US" dirty="0" smtClean="0"/>
              <a:t>的</a:t>
            </a:r>
            <a:endParaRPr lang="en-US" altLang="zh-TW" dirty="0"/>
          </a:p>
          <a:p>
            <a:pPr lvl="1"/>
            <a:r>
              <a:rPr lang="en-US" altLang="zh-TW" dirty="0"/>
              <a:t>2</a:t>
            </a:r>
            <a:r>
              <a:rPr lang="en-US" altLang="zh-TW" dirty="0" smtClean="0"/>
              <a:t>. </a:t>
            </a:r>
            <a:r>
              <a:rPr lang="en-US" altLang="zh-TW" dirty="0"/>
              <a:t>check </a:t>
            </a:r>
            <a:r>
              <a:rPr lang="zh-TW" altLang="en-US" b="1" dirty="0">
                <a:solidFill>
                  <a:srgbClr val="FF0000"/>
                </a:solidFill>
              </a:rPr>
              <a:t>機率是否是負</a:t>
            </a:r>
            <a:r>
              <a:rPr lang="zh-TW" altLang="en-US" b="1" dirty="0" smtClean="0">
                <a:solidFill>
                  <a:srgbClr val="FF0000"/>
                </a:solidFill>
              </a:rPr>
              <a:t>的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/>
              <a:t>3</a:t>
            </a:r>
            <a:r>
              <a:rPr lang="en-US" altLang="zh-TW" dirty="0" smtClean="0"/>
              <a:t>. </a:t>
            </a:r>
            <a:r>
              <a:rPr lang="en-US" altLang="zh-TW" dirty="0"/>
              <a:t>print loss</a:t>
            </a:r>
            <a:r>
              <a:rPr lang="zh-TW" altLang="en-US" dirty="0"/>
              <a:t>在幾格</a:t>
            </a:r>
            <a:r>
              <a:rPr lang="en-US" altLang="zh-TW" dirty="0"/>
              <a:t>h</a:t>
            </a:r>
            <a:r>
              <a:rPr lang="zh-TW" altLang="en-US" dirty="0"/>
              <a:t>的</a:t>
            </a:r>
            <a:r>
              <a:rPr lang="zh-TW" altLang="en-US" dirty="0" smtClean="0"/>
              <a:t>位子</a:t>
            </a:r>
            <a:endParaRPr lang="zh-TW" altLang="en-US" dirty="0"/>
          </a:p>
          <a:p>
            <a:pPr lvl="1"/>
            <a:r>
              <a:rPr lang="en-US" altLang="zh-TW" dirty="0"/>
              <a:t>4</a:t>
            </a:r>
            <a:r>
              <a:rPr lang="en-US" altLang="zh-TW" dirty="0" smtClean="0"/>
              <a:t>. </a:t>
            </a:r>
            <a:r>
              <a:rPr lang="zh-TW" altLang="en-US" dirty="0"/>
              <a:t>比較結果</a:t>
            </a:r>
            <a:r>
              <a:rPr lang="en-US" altLang="zh-TW" dirty="0"/>
              <a:t>Monte Carlo</a:t>
            </a:r>
            <a:r>
              <a:rPr lang="zh-TW" altLang="en-US" dirty="0"/>
              <a:t>的結果</a:t>
            </a:r>
            <a:r>
              <a:rPr lang="en-US" altLang="zh-TW" dirty="0"/>
              <a:t>,</a:t>
            </a:r>
            <a:r>
              <a:rPr lang="zh-TW" altLang="en-US" dirty="0"/>
              <a:t>原來</a:t>
            </a:r>
            <a:r>
              <a:rPr lang="en-US" altLang="zh-TW" dirty="0"/>
              <a:t>h</a:t>
            </a:r>
            <a:r>
              <a:rPr lang="zh-TW" altLang="en-US" dirty="0"/>
              <a:t>的結果</a:t>
            </a:r>
            <a:r>
              <a:rPr lang="en-US" altLang="zh-TW" dirty="0"/>
              <a:t>,</a:t>
            </a:r>
            <a:r>
              <a:rPr lang="zh-TW" altLang="en-US" dirty="0"/>
              <a:t>新</a:t>
            </a:r>
            <a:r>
              <a:rPr lang="en-US" altLang="zh-TW" dirty="0"/>
              <a:t>h</a:t>
            </a:r>
            <a:r>
              <a:rPr lang="zh-TW" altLang="en-US" dirty="0"/>
              <a:t>的結果</a:t>
            </a:r>
            <a:r>
              <a:rPr lang="en-US" altLang="zh-TW" dirty="0"/>
              <a:t>,</a:t>
            </a:r>
            <a:r>
              <a:rPr lang="zh-TW" altLang="en-US" dirty="0"/>
              <a:t>把很大的</a:t>
            </a:r>
            <a:r>
              <a:rPr lang="en-US" altLang="zh-TW" dirty="0"/>
              <a:t>loss</a:t>
            </a:r>
            <a:r>
              <a:rPr lang="zh-TW" altLang="en-US" dirty="0"/>
              <a:t>降到小</a:t>
            </a:r>
            <a:r>
              <a:rPr lang="en-US" altLang="zh-TW" dirty="0"/>
              <a:t>loss,</a:t>
            </a:r>
            <a:r>
              <a:rPr lang="zh-TW" altLang="en-US" dirty="0"/>
              <a:t>每隔</a:t>
            </a:r>
            <a:r>
              <a:rPr lang="en-US" altLang="zh-TW" dirty="0"/>
              <a:t>0.1</a:t>
            </a:r>
            <a:r>
              <a:rPr lang="zh-TW" altLang="en-US" dirty="0"/>
              <a:t>跳</a:t>
            </a:r>
            <a:r>
              <a:rPr lang="zh-TW" altLang="en-US" dirty="0" smtClean="0"/>
              <a:t>一次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497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測試數據結果</a:t>
            </a:r>
            <a:r>
              <a:rPr lang="en-US" altLang="zh-TW" dirty="0" smtClean="0"/>
              <a:t>—</a:t>
            </a:r>
            <a:r>
              <a:rPr lang="zh-TW" altLang="en-US" dirty="0" smtClean="0"/>
              <a:t>機率出現負值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226565"/>
              </p:ext>
            </p:extLst>
          </p:nvPr>
        </p:nvGraphicFramePr>
        <p:xfrm>
          <a:off x="1043608" y="1417638"/>
          <a:ext cx="6421140" cy="5303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  <a:gridCol w="583740"/>
              </a:tblGrid>
              <a:tr h="1495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Style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X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Sigma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Year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Lamda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CMean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CSigma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Tree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100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80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0.0001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0.02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5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-0.4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0.16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100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543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0.430813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loss/h=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0.232119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ceil(loss/jh)=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newh=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loss/</a:t>
                      </a:r>
                      <a:r>
                        <a:rPr lang="en-US" sz="1000" u="none" strike="noStrike" dirty="0" err="1">
                          <a:effectLst/>
                        </a:rPr>
                        <a:t>newh</a:t>
                      </a:r>
                      <a:r>
                        <a:rPr lang="en-US" sz="1000" u="none" strike="noStrike" dirty="0" smtClean="0">
                          <a:effectLst/>
                        </a:rPr>
                        <a:t>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effectLst/>
                        </a:rPr>
                        <a:t>1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triDeltaT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pJ.q[5]=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-1.39618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pJ.q</a:t>
                      </a:r>
                      <a:r>
                        <a:rPr lang="en-US" sz="1000" u="none" strike="noStrike" dirty="0">
                          <a:effectLst/>
                        </a:rPr>
                        <a:t>[3]=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-2.62198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pJ.q</a:t>
                      </a:r>
                      <a:r>
                        <a:rPr lang="en-US" sz="1000" u="none" strike="noStrike" dirty="0">
                          <a:effectLst/>
                        </a:rPr>
                        <a:t>[1]=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-1.01043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pJ.q[5]=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-1.33854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pJ.q[3]=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-2.47245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pJ.q</a:t>
                      </a:r>
                      <a:r>
                        <a:rPr lang="en-US" sz="1000" u="none" strike="noStrike" dirty="0">
                          <a:effectLst/>
                        </a:rPr>
                        <a:t>[1]=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-0.96872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-4E+100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543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0.430813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loss/h=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0.464238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ceil(loss/jh)=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newh=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u="none" strike="noStrike" dirty="0" smtClean="0">
                          <a:effectLst/>
                        </a:rPr>
                        <a:t>loss/</a:t>
                      </a:r>
                      <a:r>
                        <a:rPr lang="en-US" altLang="zh-TW" sz="1000" u="none" strike="noStrike" dirty="0" err="1" smtClean="0">
                          <a:effectLst/>
                        </a:rPr>
                        <a:t>newh</a:t>
                      </a:r>
                      <a:r>
                        <a:rPr lang="en-US" altLang="zh-TW" sz="1000" u="none" strike="noStrike" dirty="0" smtClean="0">
                          <a:effectLst/>
                        </a:rPr>
                        <a:t>=</a:t>
                      </a:r>
                      <a:endParaRPr lang="en-US" altLang="zh-TW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triDeltaT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-0.00744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-0.00713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0.2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8.917544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543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0.430813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loss/h=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0.696358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ceil(loss/jh)=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newh=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u="none" strike="noStrike" dirty="0" smtClean="0">
                          <a:effectLst/>
                        </a:rPr>
                        <a:t>loss/</a:t>
                      </a:r>
                      <a:r>
                        <a:rPr lang="en-US" altLang="zh-TW" sz="1000" u="none" strike="noStrike" dirty="0" err="1" smtClean="0">
                          <a:effectLst/>
                        </a:rPr>
                        <a:t>newh</a:t>
                      </a:r>
                      <a:r>
                        <a:rPr lang="en-US" altLang="zh-TW" sz="1000" u="none" strike="noStrike" dirty="0" smtClean="0">
                          <a:effectLst/>
                        </a:rPr>
                        <a:t>=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triDeltaT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pJ.q[6]=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-0.00014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-0.00084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pJ.q[6]=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-0.00013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-0.0008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8.75297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149535"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5435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0.430813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loss/h=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0.928477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ceil(loss/jh)=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newh=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000" u="none" strike="noStrike" dirty="0" smtClean="0">
                          <a:effectLst/>
                        </a:rPr>
                        <a:t>loss/</a:t>
                      </a:r>
                      <a:r>
                        <a:rPr lang="en-US" altLang="zh-TW" sz="1000" u="none" strike="noStrike" dirty="0" err="1" smtClean="0">
                          <a:effectLst/>
                        </a:rPr>
                        <a:t>newh</a:t>
                      </a:r>
                      <a:r>
                        <a:rPr lang="en-US" altLang="zh-TW" sz="1000" u="none" strike="noStrike" dirty="0" smtClean="0">
                          <a:effectLst/>
                        </a:rPr>
                        <a:t>=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1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triDeltaT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probJump: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pJ.q[6]=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-7.5E-05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pJ.q[1]=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-0.0002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loss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  <a:tr h="2739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probJump</a:t>
                      </a:r>
                      <a:r>
                        <a:rPr lang="en-US" sz="1000" u="none" strike="noStrike" dirty="0">
                          <a:effectLst/>
                        </a:rPr>
                        <a:t>: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pJ.q[6]=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-7.2E-05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err="1">
                          <a:effectLst/>
                        </a:rPr>
                        <a:t>pJ.q</a:t>
                      </a:r>
                      <a:r>
                        <a:rPr lang="en-US" sz="1000" u="none" strike="noStrike" dirty="0">
                          <a:effectLst/>
                        </a:rPr>
                        <a:t>[1]=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-0.0002</a:t>
                      </a:r>
                      <a:endParaRPr lang="en-US" altLang="zh-TW" sz="10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>
                          <a:effectLst/>
                        </a:rPr>
                        <a:t>0.4</a:t>
                      </a:r>
                      <a:endParaRPr lang="en-US" altLang="zh-TW" sz="10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000" u="none" strike="noStrike" dirty="0">
                          <a:effectLst/>
                        </a:rPr>
                        <a:t>8.70496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3979" marR="3979" marT="397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1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問題討論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67537"/>
            <a:ext cx="8229600" cy="4391288"/>
          </a:xfrm>
        </p:spPr>
      </p:pic>
    </p:spTree>
    <p:extLst>
      <p:ext uri="{BB962C8B-B14F-4D97-AF65-F5344CB8AC3E}">
        <p14:creationId xmlns:p14="http://schemas.microsoft.com/office/powerpoint/2010/main" val="382045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0" y="600831"/>
            <a:ext cx="8136904" cy="6075312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44" y="3638487"/>
            <a:ext cx="1561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Jump diffusion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0" y="537321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Jump</a:t>
            </a:r>
            <a:r>
              <a:rPr lang="zh-TW" altLang="en-US" dirty="0" smtClean="0"/>
              <a:t> </a:t>
            </a:r>
            <a:r>
              <a:rPr lang="en-US" altLang="zh-TW" dirty="0" smtClean="0"/>
              <a:t>branch</a:t>
            </a:r>
            <a:r>
              <a:rPr lang="zh-TW" altLang="en-US" dirty="0" smtClean="0"/>
              <a:t>包覆範圍微調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50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目前調整方式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調整上下</a:t>
            </a:r>
            <a:r>
              <a:rPr lang="en-US" altLang="zh-TW" dirty="0" smtClean="0"/>
              <a:t>jump</a:t>
            </a:r>
            <a:r>
              <a:rPr lang="zh-TW" altLang="en-US" dirty="0" smtClean="0"/>
              <a:t>的個數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0</a:t>
            </a:r>
            <a:r>
              <a:rPr lang="zh-TW" altLang="en-US" dirty="0" smtClean="0"/>
              <a:t>為不</a:t>
            </a:r>
            <a:r>
              <a:rPr lang="en-US" altLang="zh-TW" dirty="0" smtClean="0"/>
              <a:t>jump,</a:t>
            </a:r>
            <a:r>
              <a:rPr lang="zh-TW" altLang="en-US" dirty="0" smtClean="0"/>
              <a:t>一定要有</a:t>
            </a:r>
            <a:endParaRPr lang="en-US" altLang="zh-TW" dirty="0" smtClean="0"/>
          </a:p>
          <a:p>
            <a:pPr lvl="1"/>
            <a:r>
              <a:rPr lang="zh-TW" altLang="en-US" dirty="0"/>
              <a:t>往</a:t>
            </a:r>
            <a:r>
              <a:rPr lang="zh-TW" altLang="en-US" dirty="0" smtClean="0"/>
              <a:t>下</a:t>
            </a:r>
            <a:r>
              <a:rPr lang="en-US" altLang="zh-TW" dirty="0" smtClean="0"/>
              <a:t>jump</a:t>
            </a:r>
            <a:r>
              <a:rPr lang="zh-TW" altLang="en-US" dirty="0" smtClean="0"/>
              <a:t>的範圍一定要包到</a:t>
            </a:r>
            <a:r>
              <a:rPr lang="en-US" altLang="zh-TW" dirty="0" smtClean="0"/>
              <a:t>Mean</a:t>
            </a:r>
            <a:r>
              <a:rPr lang="zh-TW" altLang="en-US" dirty="0" smtClean="0"/>
              <a:t>、甚至包到一個變異數內的範圍</a:t>
            </a:r>
            <a:endParaRPr lang="en-US" altLang="zh-TW" dirty="0" smtClean="0"/>
          </a:p>
          <a:p>
            <a:r>
              <a:rPr lang="zh-TW" altLang="en-US" dirty="0" smtClean="0"/>
              <a:t>調整機率計算的矩陣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以往上</a:t>
            </a:r>
            <a:r>
              <a:rPr lang="en-US" altLang="zh-TW" dirty="0" smtClean="0"/>
              <a:t>jump 0,</a:t>
            </a:r>
            <a:r>
              <a:rPr lang="zh-TW" altLang="en-US" dirty="0" smtClean="0"/>
              <a:t>往下</a:t>
            </a:r>
            <a:r>
              <a:rPr lang="en-US" altLang="zh-TW" dirty="0" smtClean="0"/>
              <a:t>jump4</a:t>
            </a:r>
            <a:r>
              <a:rPr lang="zh-TW" altLang="en-US" dirty="0" smtClean="0"/>
              <a:t>為例</a:t>
            </a:r>
            <a:r>
              <a:rPr lang="en-US" altLang="zh-TW" dirty="0" smtClean="0"/>
              <a:t>,</a:t>
            </a:r>
            <a:r>
              <a:rPr lang="zh-TW" altLang="en-US" dirty="0" smtClean="0"/>
              <a:t>矩陣改為</a:t>
            </a: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 smtClean="0"/>
              <a:t>       1,  1,  1, 1,  1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-4,-3, -2, -1, 0</a:t>
            </a:r>
          </a:p>
          <a:p>
            <a:pPr marL="457200" lvl="1" indent="0">
              <a:buNone/>
            </a:pPr>
            <a:r>
              <a:rPr lang="en-US" altLang="zh-TW" dirty="0"/>
              <a:t>	 </a:t>
            </a:r>
            <a:r>
              <a:rPr lang="en-US" altLang="zh-TW" dirty="0" smtClean="0"/>
              <a:t>16,9,  4,  1,  0</a:t>
            </a:r>
          </a:p>
          <a:p>
            <a:pPr marL="457200" lvl="1" indent="0">
              <a:buNone/>
            </a:pPr>
            <a:r>
              <a:rPr lang="en-US" altLang="zh-TW" dirty="0" smtClean="0"/>
              <a:t>     -64,-27, -8, -1, 0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256,81, 16,  1, 0</a:t>
            </a:r>
          </a:p>
          <a:p>
            <a:r>
              <a:rPr lang="zh-TW" altLang="en-US" dirty="0" smtClean="0"/>
              <a:t>程式</a:t>
            </a:r>
            <a:r>
              <a:rPr lang="en-US" altLang="zh-TW" dirty="0" smtClean="0"/>
              <a:t>Backward</a:t>
            </a:r>
            <a:r>
              <a:rPr lang="zh-TW" altLang="en-US" dirty="0" smtClean="0"/>
              <a:t>部份的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調整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737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實驗結果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實驗方式：</a:t>
            </a:r>
            <a:endParaRPr lang="en-US" altLang="zh-TW" sz="2400" dirty="0" smtClean="0"/>
          </a:p>
          <a:p>
            <a:pPr marL="457200" lvl="1" indent="0">
              <a:buNone/>
            </a:pPr>
            <a:r>
              <a:rPr lang="zh-TW" altLang="en-US" sz="2000" dirty="0" smtClean="0"/>
              <a:t>採取</a:t>
            </a:r>
            <a:r>
              <a:rPr lang="en-US" altLang="zh-TW" sz="2000" dirty="0" smtClean="0"/>
              <a:t>JN=5,</a:t>
            </a:r>
            <a:r>
              <a:rPr lang="zh-TW" altLang="en-US" sz="2000" dirty="0" smtClean="0"/>
              <a:t>若以最接近</a:t>
            </a:r>
            <a:r>
              <a:rPr lang="en-US" altLang="zh-TW" sz="2000" dirty="0" smtClean="0"/>
              <a:t>-</a:t>
            </a:r>
            <a:r>
              <a:rPr lang="en-US" altLang="zh-TW" sz="2000" dirty="0" err="1" smtClean="0"/>
              <a:t>Jmean</a:t>
            </a:r>
            <a:r>
              <a:rPr lang="zh-TW" altLang="en-US" sz="2000" dirty="0" smtClean="0"/>
              <a:t>的</a:t>
            </a:r>
            <a:r>
              <a:rPr lang="en-US" altLang="zh-TW" sz="2000" dirty="0" err="1" smtClean="0"/>
              <a:t>newh</a:t>
            </a:r>
            <a:r>
              <a:rPr lang="zh-TW" altLang="en-US" sz="2000" dirty="0" smtClean="0"/>
              <a:t>後，</a:t>
            </a:r>
            <a:endParaRPr lang="en-US" altLang="zh-TW" sz="2000" dirty="0" smtClean="0"/>
          </a:p>
          <a:p>
            <a:pPr marL="457200" lvl="1" indent="0">
              <a:buNone/>
            </a:pPr>
            <a:r>
              <a:rPr lang="zh-TW" altLang="en-US" sz="2000" dirty="0" smtClean="0"/>
              <a:t>上下各加</a:t>
            </a:r>
            <a:r>
              <a:rPr lang="en-US" altLang="zh-TW" sz="2000" dirty="0" smtClean="0"/>
              <a:t>2</a:t>
            </a:r>
            <a:r>
              <a:rPr lang="zh-TW" altLang="en-US" sz="2000" dirty="0" smtClean="0"/>
              <a:t>個</a:t>
            </a:r>
            <a:r>
              <a:rPr lang="en-US" altLang="zh-TW" sz="2000" dirty="0" smtClean="0"/>
              <a:t>branch</a:t>
            </a:r>
            <a:r>
              <a:rPr lang="zh-TW" altLang="en-US" sz="2000" dirty="0" smtClean="0"/>
              <a:t>後，若沒有包到</a:t>
            </a:r>
            <a:r>
              <a:rPr lang="en-US" altLang="zh-TW" sz="2000" dirty="0" smtClean="0"/>
              <a:t>0</a:t>
            </a:r>
            <a:r>
              <a:rPr lang="zh-TW" altLang="en-US" sz="2000" dirty="0" smtClean="0"/>
              <a:t>，</a:t>
            </a:r>
            <a:endParaRPr lang="en-US" altLang="zh-TW" sz="2000" dirty="0" smtClean="0"/>
          </a:p>
          <a:p>
            <a:pPr marL="457200" lvl="1" indent="0">
              <a:buNone/>
            </a:pPr>
            <a:r>
              <a:rPr lang="zh-TW" altLang="en-US" sz="2000" dirty="0" smtClean="0"/>
              <a:t>則出現錯誤訊息，並建議適合的</a:t>
            </a:r>
            <a:r>
              <a:rPr lang="en-US" altLang="zh-TW" sz="2000" dirty="0" smtClean="0"/>
              <a:t>JN</a:t>
            </a:r>
            <a:r>
              <a:rPr lang="zh-TW" altLang="en-US" sz="2000" dirty="0" smtClean="0"/>
              <a:t>個數</a:t>
            </a:r>
            <a:endParaRPr lang="en-US" altLang="zh-TW" sz="2000" dirty="0" smtClean="0"/>
          </a:p>
          <a:p>
            <a:pPr marL="457200" lvl="1" indent="0">
              <a:buNone/>
            </a:pPr>
            <a:r>
              <a:rPr lang="en-US" altLang="zh-TW" sz="2000" dirty="0"/>
              <a:t>h=</a:t>
            </a:r>
            <a:r>
              <a:rPr lang="en-US" altLang="zh-TW" sz="2000" dirty="0" err="1"/>
              <a:t>sqrt</a:t>
            </a:r>
            <a:r>
              <a:rPr lang="en-US" altLang="zh-TW" sz="2000" dirty="0"/>
              <a:t>(</a:t>
            </a:r>
            <a:r>
              <a:rPr lang="en-US" altLang="zh-TW" sz="2000" dirty="0" err="1"/>
              <a:t>JMean</a:t>
            </a:r>
            <a:r>
              <a:rPr lang="en-US" altLang="zh-TW" sz="2000" dirty="0"/>
              <a:t>*</a:t>
            </a:r>
            <a:r>
              <a:rPr lang="en-US" altLang="zh-TW" sz="2000" dirty="0" err="1"/>
              <a:t>JMean+JSigma</a:t>
            </a:r>
            <a:r>
              <a:rPr lang="en-US" altLang="zh-TW" sz="2000" dirty="0"/>
              <a:t>*</a:t>
            </a:r>
            <a:r>
              <a:rPr lang="en-US" altLang="zh-TW" sz="2000" dirty="0" err="1"/>
              <a:t>JSigma</a:t>
            </a:r>
            <a:r>
              <a:rPr lang="en-US" altLang="zh-TW" sz="2000" dirty="0"/>
              <a:t>);</a:t>
            </a:r>
          </a:p>
          <a:p>
            <a:pPr marL="457200" lvl="1" indent="0">
              <a:buNone/>
            </a:pPr>
            <a:r>
              <a:rPr lang="en-US" altLang="zh-TW" sz="2000" dirty="0"/>
              <a:t>	</a:t>
            </a:r>
            <a:r>
              <a:rPr lang="en-US" altLang="zh-TW" sz="2000" dirty="0" err="1"/>
              <a:t>newh</a:t>
            </a:r>
            <a:r>
              <a:rPr lang="en-US" altLang="zh-TW" sz="2000" dirty="0"/>
              <a:t>= loss/ (ceil(loss/h));</a:t>
            </a:r>
            <a:endParaRPr lang="en-US" altLang="zh-TW" sz="2000" dirty="0" smtClean="0"/>
          </a:p>
          <a:p>
            <a:r>
              <a:rPr lang="zh-TW" altLang="en-US" sz="2400" dirty="0" smtClean="0"/>
              <a:t>實驗結果：</a:t>
            </a:r>
            <a:endParaRPr lang="en-US" altLang="zh-TW" sz="2400" dirty="0" smtClean="0"/>
          </a:p>
          <a:p>
            <a:pPr marL="457200" lvl="1" indent="0">
              <a:buNone/>
            </a:pPr>
            <a:r>
              <a:rPr lang="zh-TW" altLang="en-US" sz="2000" dirty="0" smtClean="0"/>
              <a:t>當</a:t>
            </a:r>
            <a:r>
              <a:rPr lang="en-US" altLang="zh-TW" sz="2000" dirty="0" err="1" smtClean="0"/>
              <a:t>brach</a:t>
            </a:r>
            <a:r>
              <a:rPr lang="zh-TW" altLang="en-US" sz="2000" dirty="0" smtClean="0"/>
              <a:t>包超過</a:t>
            </a:r>
            <a:r>
              <a:rPr lang="en-US" altLang="zh-TW" sz="2000" dirty="0" smtClean="0"/>
              <a:t>2</a:t>
            </a:r>
            <a:r>
              <a:rPr lang="zh-TW" altLang="en-US" sz="2000" dirty="0" smtClean="0"/>
              <a:t>個</a:t>
            </a:r>
            <a:r>
              <a:rPr lang="en-US" altLang="zh-TW" sz="2000" dirty="0" err="1" smtClean="0"/>
              <a:t>JSigma</a:t>
            </a:r>
            <a:r>
              <a:rPr lang="zh-TW" altLang="en-US" sz="2000" dirty="0" smtClean="0"/>
              <a:t>太多或太少時，</a:t>
            </a:r>
            <a:endParaRPr lang="en-US" altLang="zh-TW" sz="2000" dirty="0" smtClean="0"/>
          </a:p>
          <a:p>
            <a:pPr marL="457200" lvl="1" indent="0">
              <a:buNone/>
            </a:pPr>
            <a:r>
              <a:rPr lang="zh-TW" altLang="en-US" sz="2000" dirty="0" smtClean="0"/>
              <a:t>機率都會出現負的</a:t>
            </a:r>
            <a:endParaRPr lang="zh-TW" altLang="en-US" sz="20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832019"/>
              </p:ext>
            </p:extLst>
          </p:nvPr>
        </p:nvGraphicFramePr>
        <p:xfrm>
          <a:off x="5580112" y="1196752"/>
          <a:ext cx="3096345" cy="4968544"/>
        </p:xfrm>
        <a:graphic>
          <a:graphicData uri="http://schemas.openxmlformats.org/drawingml/2006/table">
            <a:tbl>
              <a:tblPr/>
              <a:tblGrid>
                <a:gridCol w="619269"/>
                <a:gridCol w="619269"/>
                <a:gridCol w="619269"/>
                <a:gridCol w="619269"/>
                <a:gridCol w="619269"/>
              </a:tblGrid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loss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newh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JMean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JSigma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pJ.q[0]=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0.980069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pJ.q[1]=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0.000419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-0.54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pJ.q[2]=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0.012329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pJ.q[3]=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0.007161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-0.9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pJ.q[4]=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0.000021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-1.2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-1.02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loss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newh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JMean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JSigma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0.4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0.4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pJ.q[0]=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0.97975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pJ.q[1]=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0.005377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-0.4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-0.54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pJ.q[2]=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0.015135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pJ.q[3]=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-0.00038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-1.2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pJ.q[4]=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0.000122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-1.02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0.58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loss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newh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JMean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JSigma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0.5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0.5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pJ.q[0]=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0.000266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0.5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0.88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pJ.q[1]=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0.97828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-0.54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pJ.q[2]=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0.022911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pJ.q[3]=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0.007688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-0.86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9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pJ.q[4]=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-0.00044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-1.5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-1.02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0.48</a:t>
                      </a:r>
                    </a:p>
                  </a:txBody>
                  <a:tcPr marL="7347" marR="7347" marT="7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4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00808"/>
            <a:ext cx="7784320" cy="4865200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466436"/>
              </p:ext>
            </p:extLst>
          </p:nvPr>
        </p:nvGraphicFramePr>
        <p:xfrm>
          <a:off x="0" y="31573"/>
          <a:ext cx="2880320" cy="1902112"/>
        </p:xfrm>
        <a:graphic>
          <a:graphicData uri="http://schemas.openxmlformats.org/drawingml/2006/table">
            <a:tbl>
              <a:tblPr/>
              <a:tblGrid>
                <a:gridCol w="576064"/>
                <a:gridCol w="576064"/>
                <a:gridCol w="576064"/>
                <a:gridCol w="576064"/>
                <a:gridCol w="576064"/>
              </a:tblGrid>
              <a:tr h="23776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loss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newh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JMean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JSigma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6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64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pJ.q[0]=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0.980069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pJ.q[1]=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0.000419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pJ.q[2]=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0.012329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pJ.q[3]=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0.007161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pJ.q[4]=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59094"/>
              </p:ext>
            </p:extLst>
          </p:nvPr>
        </p:nvGraphicFramePr>
        <p:xfrm>
          <a:off x="2915816" y="44623"/>
          <a:ext cx="2880318" cy="1879112"/>
        </p:xfrm>
        <a:graphic>
          <a:graphicData uri="http://schemas.openxmlformats.org/drawingml/2006/table">
            <a:tbl>
              <a:tblPr/>
              <a:tblGrid>
                <a:gridCol w="566122"/>
                <a:gridCol w="615830"/>
                <a:gridCol w="566122"/>
                <a:gridCol w="566122"/>
                <a:gridCol w="566122"/>
              </a:tblGrid>
              <a:tr h="20270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loss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newh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JMean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JSigma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33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333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3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pJ.q[0]=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0.97975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pJ.q[1]=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0.005377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3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pJ.q[2]=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0.015135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3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pJ.q[3]=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-0.00038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3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pJ.q[4]=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0.000122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188099"/>
              </p:ext>
            </p:extLst>
          </p:nvPr>
        </p:nvGraphicFramePr>
        <p:xfrm>
          <a:off x="5947750" y="0"/>
          <a:ext cx="3196250" cy="1916832"/>
        </p:xfrm>
        <a:graphic>
          <a:graphicData uri="http://schemas.openxmlformats.org/drawingml/2006/table">
            <a:tbl>
              <a:tblPr/>
              <a:tblGrid>
                <a:gridCol w="639250"/>
                <a:gridCol w="639250"/>
                <a:gridCol w="639250"/>
                <a:gridCol w="639250"/>
                <a:gridCol w="639250"/>
              </a:tblGrid>
              <a:tr h="23960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loss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newh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JMean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JSigma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0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04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pJ.q[0]=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0.000266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pJ.q[1]=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0.97828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pJ.q[2]=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0.022911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pJ.q[3]=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0.007688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6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pJ.q[4]=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</a:t>
                      </a:r>
                      <a:r>
                        <a:rPr lang="en-US" altLang="zh-TW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0.00044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-1.02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1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改善</a:t>
            </a:r>
            <a:r>
              <a:rPr lang="en-US" altLang="zh-TW" dirty="0" smtClean="0"/>
              <a:t>1</a:t>
            </a:r>
            <a:r>
              <a:rPr lang="zh-TW" altLang="en-US" dirty="0" smtClean="0"/>
              <a:t>與結果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newh</a:t>
            </a:r>
            <a:r>
              <a:rPr lang="en-US" altLang="zh-TW" dirty="0"/>
              <a:t>= loss/ (</a:t>
            </a:r>
            <a:r>
              <a:rPr lang="en-US" altLang="zh-TW" dirty="0" smtClean="0"/>
              <a:t>ceil(loss/</a:t>
            </a:r>
            <a:r>
              <a:rPr lang="en-US" altLang="zh-TW" dirty="0" err="1" smtClean="0">
                <a:solidFill>
                  <a:srgbClr val="FF0000"/>
                </a:solidFill>
              </a:rPr>
              <a:t>JSigma</a:t>
            </a:r>
            <a:r>
              <a:rPr lang="en-US" altLang="zh-TW" dirty="0" smtClean="0"/>
              <a:t>));</a:t>
            </a:r>
          </a:p>
          <a:p>
            <a:pPr lvl="1"/>
            <a:r>
              <a:rPr lang="zh-TW" altLang="en-US" dirty="0" smtClean="0"/>
              <a:t>結果：</a:t>
            </a:r>
            <a:r>
              <a:rPr lang="en-US" altLang="zh-TW" dirty="0" err="1"/>
              <a:t>JMean</a:t>
            </a:r>
            <a:r>
              <a:rPr lang="zh-TW" altLang="en-US" dirty="0"/>
              <a:t>負太多</a:t>
            </a:r>
            <a:r>
              <a:rPr lang="en-US" altLang="zh-TW" dirty="0"/>
              <a:t>(-0.3,-0.4</a:t>
            </a:r>
            <a:r>
              <a:rPr lang="zh-TW" altLang="en-US" dirty="0"/>
              <a:t>開始</a:t>
            </a:r>
            <a:r>
              <a:rPr lang="en-US" altLang="zh-TW" dirty="0"/>
              <a:t>)</a:t>
            </a:r>
            <a:r>
              <a:rPr lang="zh-TW" altLang="en-US" dirty="0"/>
              <a:t>時</a:t>
            </a:r>
            <a:r>
              <a:rPr lang="en-US" altLang="zh-TW" dirty="0"/>
              <a:t>, </a:t>
            </a:r>
            <a:r>
              <a:rPr lang="zh-TW" altLang="en-US" dirty="0"/>
              <a:t>就會出現 </a:t>
            </a:r>
            <a:r>
              <a:rPr lang="en-US" altLang="zh-TW" dirty="0"/>
              <a:t>branch</a:t>
            </a:r>
            <a:r>
              <a:rPr lang="zh-TW" altLang="en-US" dirty="0"/>
              <a:t>不夠包的</a:t>
            </a:r>
            <a:r>
              <a:rPr lang="zh-TW" altLang="en-US" dirty="0" smtClean="0"/>
              <a:t>情形，並沒有比較好</a:t>
            </a:r>
            <a:endParaRPr lang="en-US" altLang="zh-TW" dirty="0" smtClean="0"/>
          </a:p>
          <a:p>
            <a:r>
              <a:rPr lang="en-US" altLang="zh-TW" dirty="0"/>
              <a:t>jump  diffusion</a:t>
            </a:r>
            <a:r>
              <a:rPr lang="zh-TW" altLang="en-US" dirty="0"/>
              <a:t>程式中算出來的</a:t>
            </a:r>
            <a:r>
              <a:rPr lang="zh-TW" altLang="en-US" dirty="0" smtClean="0"/>
              <a:t>機率，</a:t>
            </a:r>
            <a:r>
              <a:rPr lang="zh-TW" altLang="en-US" dirty="0"/>
              <a:t>在</a:t>
            </a:r>
            <a:r>
              <a:rPr lang="en-US" altLang="zh-TW" dirty="0" err="1"/>
              <a:t>JMean</a:t>
            </a:r>
            <a:r>
              <a:rPr lang="zh-TW" altLang="en-US" dirty="0"/>
              <a:t>負太多</a:t>
            </a:r>
            <a:r>
              <a:rPr lang="en-US" altLang="zh-TW" dirty="0"/>
              <a:t>(-0.3</a:t>
            </a:r>
            <a:r>
              <a:rPr lang="zh-TW" altLang="en-US" dirty="0"/>
              <a:t>開始</a:t>
            </a:r>
            <a:r>
              <a:rPr lang="en-US" altLang="zh-TW" dirty="0"/>
              <a:t>)</a:t>
            </a:r>
            <a:r>
              <a:rPr lang="zh-TW" altLang="en-US" dirty="0"/>
              <a:t>也是會有負</a:t>
            </a:r>
            <a:r>
              <a:rPr lang="zh-TW" altLang="en-US" dirty="0" smtClean="0"/>
              <a:t>的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434370"/>
              </p:ext>
            </p:extLst>
          </p:nvPr>
        </p:nvGraphicFramePr>
        <p:xfrm>
          <a:off x="683568" y="4293096"/>
          <a:ext cx="3429000" cy="16764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685800"/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loss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JMean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JSigma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pJ.q[0]=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0.000005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pJ.q[1]=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-0.00015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pJ.q[2]=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0.983946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pJ.q[3]=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0.014889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pJ.q[4]=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0.001307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514426"/>
              </p:ext>
            </p:extLst>
          </p:nvPr>
        </p:nvGraphicFramePr>
        <p:xfrm>
          <a:off x="4644008" y="4221088"/>
          <a:ext cx="3429000" cy="16764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685800"/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loss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JMean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JSigma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/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0.430813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pJ.q[0]=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0.861626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0.941626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pJ.q[1]=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-0.00014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0.430813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pJ.q[2]=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0.982576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pJ.q[3]=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0.016712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-0.43081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pJ.q[4]=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0.000855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-0.86163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-0.72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0.141626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改善</a:t>
            </a:r>
            <a:r>
              <a:rPr lang="en-US" altLang="zh-TW" dirty="0" smtClean="0"/>
              <a:t>2</a:t>
            </a:r>
            <a:r>
              <a:rPr lang="zh-TW" altLang="en-US" dirty="0" smtClean="0"/>
              <a:t>與結果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If </a:t>
            </a:r>
            <a:r>
              <a:rPr lang="en-US" altLang="zh-TW" dirty="0" smtClean="0"/>
              <a:t>(loss&lt;</a:t>
            </a:r>
            <a:r>
              <a:rPr lang="en-US" altLang="zh-TW" dirty="0" err="1" smtClean="0"/>
              <a:t>JSigma</a:t>
            </a:r>
            <a:r>
              <a:rPr lang="en-US" altLang="zh-TW" dirty="0"/>
              <a:t>)</a:t>
            </a:r>
            <a:r>
              <a:rPr lang="en-US" altLang="zh-TW" dirty="0" smtClean="0"/>
              <a:t> </a:t>
            </a:r>
          </a:p>
          <a:p>
            <a:pPr marL="457200" lvl="1" indent="0">
              <a:buNone/>
            </a:pPr>
            <a:r>
              <a:rPr lang="en-US" altLang="zh-TW" dirty="0" smtClean="0"/>
              <a:t>	</a:t>
            </a:r>
            <a:r>
              <a:rPr lang="en-US" altLang="zh-TW" dirty="0" err="1" smtClean="0"/>
              <a:t>newh</a:t>
            </a:r>
            <a:r>
              <a:rPr lang="en-US" altLang="zh-TW" dirty="0" smtClean="0"/>
              <a:t>=</a:t>
            </a:r>
            <a:r>
              <a:rPr lang="en-US" altLang="zh-TW" dirty="0" err="1" smtClean="0"/>
              <a:t>JSigma</a:t>
            </a:r>
            <a:r>
              <a:rPr lang="en-US" altLang="zh-TW" dirty="0" smtClean="0"/>
              <a:t>;</a:t>
            </a:r>
          </a:p>
          <a:p>
            <a:pPr marL="457200" lvl="1" indent="0">
              <a:buNone/>
            </a:pPr>
            <a:r>
              <a:rPr lang="en-US" altLang="zh-TW" dirty="0" smtClean="0"/>
              <a:t>else </a:t>
            </a:r>
          </a:p>
          <a:p>
            <a:pPr marL="457200" lvl="1" indent="0">
              <a:buNone/>
            </a:pPr>
            <a:r>
              <a:rPr lang="en-US" altLang="zh-TW" dirty="0"/>
              <a:t>	</a:t>
            </a:r>
            <a:r>
              <a:rPr lang="en-US" altLang="zh-TW" dirty="0" err="1" smtClean="0"/>
              <a:t>newh</a:t>
            </a:r>
            <a:r>
              <a:rPr lang="en-US" altLang="zh-TW" dirty="0"/>
              <a:t>= loss/ </a:t>
            </a:r>
            <a:r>
              <a:rPr lang="en-US" altLang="zh-TW" dirty="0" smtClean="0"/>
              <a:t>(</a:t>
            </a:r>
            <a:r>
              <a:rPr lang="en-US" altLang="zh-TW" dirty="0" smtClean="0">
                <a:solidFill>
                  <a:srgbClr val="FF0000"/>
                </a:solidFill>
              </a:rPr>
              <a:t>floor</a:t>
            </a:r>
            <a:r>
              <a:rPr lang="en-US" altLang="zh-TW" dirty="0" smtClean="0"/>
              <a:t>(loss/</a:t>
            </a:r>
            <a:r>
              <a:rPr lang="en-US" altLang="zh-TW" dirty="0" err="1" smtClean="0">
                <a:solidFill>
                  <a:srgbClr val="FF0000"/>
                </a:solidFill>
              </a:rPr>
              <a:t>JSigma</a:t>
            </a:r>
            <a:r>
              <a:rPr lang="en-US" altLang="zh-TW" dirty="0"/>
              <a:t>));</a:t>
            </a:r>
          </a:p>
          <a:p>
            <a:pPr lvl="1"/>
            <a:r>
              <a:rPr lang="zh-TW" altLang="en-US" dirty="0"/>
              <a:t>這種算法在</a:t>
            </a:r>
            <a:r>
              <a:rPr lang="en-US" altLang="zh-TW" dirty="0" err="1"/>
              <a:t>JMean</a:t>
            </a:r>
            <a:r>
              <a:rPr lang="zh-TW" altLang="en-US" dirty="0"/>
              <a:t>負太多時都不能</a:t>
            </a:r>
            <a:r>
              <a:rPr lang="zh-TW" altLang="en-US" dirty="0" smtClean="0"/>
              <a:t>算</a:t>
            </a:r>
            <a:r>
              <a:rPr lang="en-US" altLang="zh-TW" dirty="0" smtClean="0"/>
              <a:t>,branch</a:t>
            </a:r>
            <a:r>
              <a:rPr lang="zh-TW" altLang="en-US" dirty="0"/>
              <a:t>太少</a:t>
            </a:r>
            <a:r>
              <a:rPr lang="en-US" altLang="zh-TW" dirty="0"/>
              <a:t>,</a:t>
            </a:r>
            <a:r>
              <a:rPr lang="zh-TW" altLang="en-US" dirty="0"/>
              <a:t>沒有</a:t>
            </a:r>
            <a:r>
              <a:rPr lang="en-US" altLang="zh-TW" dirty="0"/>
              <a:t>cover</a:t>
            </a:r>
            <a:r>
              <a:rPr lang="zh-TW" altLang="en-US" dirty="0"/>
              <a:t>到</a:t>
            </a:r>
            <a:r>
              <a:rPr lang="en-US" altLang="zh-TW" dirty="0"/>
              <a:t>0,</a:t>
            </a:r>
            <a:r>
              <a:rPr lang="zh-TW" altLang="en-US" dirty="0"/>
              <a:t>所以值不符合</a:t>
            </a:r>
            <a:r>
              <a:rPr lang="en-US" altLang="zh-TW" dirty="0"/>
              <a:t>,</a:t>
            </a:r>
            <a:r>
              <a:rPr lang="zh-TW" altLang="en-US" dirty="0"/>
              <a:t>會請輸入者輸入夠多的</a:t>
            </a:r>
            <a:r>
              <a:rPr lang="en-US" altLang="zh-TW" dirty="0" err="1"/>
              <a:t>brach</a:t>
            </a:r>
            <a:r>
              <a:rPr lang="zh-TW" altLang="en-US" dirty="0"/>
              <a:t>再</a:t>
            </a:r>
            <a:r>
              <a:rPr lang="zh-TW" altLang="en-US" dirty="0" smtClean="0"/>
              <a:t>算</a:t>
            </a:r>
            <a:endParaRPr lang="en-US" altLang="zh-TW" dirty="0" smtClean="0"/>
          </a:p>
          <a:p>
            <a:pPr lvl="1"/>
            <a:r>
              <a:rPr lang="zh-TW" altLang="en-US" dirty="0"/>
              <a:t>有算出來的值裡面</a:t>
            </a:r>
            <a:r>
              <a:rPr lang="en-US" altLang="zh-TW" dirty="0"/>
              <a:t>(</a:t>
            </a:r>
            <a:r>
              <a:rPr lang="en-US" altLang="zh-TW" dirty="0" err="1"/>
              <a:t>JMean</a:t>
            </a:r>
            <a:r>
              <a:rPr lang="zh-TW" altLang="en-US" dirty="0"/>
              <a:t>負比較少時</a:t>
            </a:r>
            <a:r>
              <a:rPr lang="en-US" altLang="zh-TW" dirty="0"/>
              <a:t>),</a:t>
            </a:r>
            <a:r>
              <a:rPr lang="zh-TW" altLang="en-US" dirty="0"/>
              <a:t>只有一組機率是負</a:t>
            </a:r>
            <a:r>
              <a:rPr lang="zh-TW" altLang="en-US" dirty="0" smtClean="0"/>
              <a:t>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問題</a:t>
            </a:r>
            <a:r>
              <a:rPr lang="zh-TW" altLang="en-US" dirty="0" smtClean="0"/>
              <a:t>：</a:t>
            </a:r>
            <a:r>
              <a:rPr lang="en-US" altLang="zh-TW" dirty="0"/>
              <a:t>JN=7</a:t>
            </a:r>
            <a:r>
              <a:rPr lang="zh-TW" altLang="en-US" dirty="0"/>
              <a:t>的話 </a:t>
            </a:r>
            <a:r>
              <a:rPr lang="en-US" altLang="zh-TW" dirty="0" smtClean="0"/>
              <a:t>,</a:t>
            </a:r>
            <a:r>
              <a:rPr lang="zh-TW" altLang="en-US" dirty="0" smtClean="0"/>
              <a:t>會</a:t>
            </a:r>
            <a:r>
              <a:rPr lang="zh-TW" altLang="en-US" dirty="0"/>
              <a:t>包超過</a:t>
            </a:r>
            <a:r>
              <a:rPr lang="en-US" altLang="zh-TW" dirty="0" err="1"/>
              <a:t>JSigma</a:t>
            </a:r>
            <a:r>
              <a:rPr lang="zh-TW" altLang="en-US" dirty="0"/>
              <a:t>更</a:t>
            </a:r>
            <a:r>
              <a:rPr lang="zh-TW" altLang="en-US" dirty="0" smtClean="0"/>
              <a:t>多</a:t>
            </a:r>
            <a:r>
              <a:rPr lang="en-US" altLang="zh-TW" dirty="0" smtClean="0"/>
              <a:t>,</a:t>
            </a:r>
            <a:r>
              <a:rPr lang="zh-TW" altLang="en-US" dirty="0" smtClean="0"/>
              <a:t>機率就都是負的了</a:t>
            </a:r>
            <a:r>
              <a:rPr lang="en-US" altLang="zh-TW" dirty="0" smtClean="0"/>
              <a:t>!</a:t>
            </a:r>
            <a:endParaRPr lang="zh-TW" altLang="en-US" dirty="0"/>
          </a:p>
          <a:p>
            <a:pPr lvl="1"/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22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S(t):</a:t>
            </a:r>
            <a:r>
              <a:rPr lang="zh-TW" altLang="en-US" dirty="0" smtClean="0"/>
              <a:t> 股票價格</a:t>
            </a:r>
            <a:endParaRPr lang="en-US" altLang="zh-TW" dirty="0" smtClean="0"/>
          </a:p>
          <a:p>
            <a:r>
              <a:rPr lang="en-US" altLang="zh-TW" dirty="0" smtClean="0"/>
              <a:t>L(t):</a:t>
            </a:r>
            <a:r>
              <a:rPr lang="zh-TW" altLang="en-US" dirty="0" smtClean="0"/>
              <a:t> 災難累計損失</a:t>
            </a:r>
            <a:endParaRPr lang="en-US" altLang="zh-TW" dirty="0" smtClean="0"/>
          </a:p>
          <a:p>
            <a:r>
              <a:rPr lang="en-US" altLang="zh-TW" dirty="0" smtClean="0"/>
              <a:t>K: </a:t>
            </a:r>
            <a:r>
              <a:rPr lang="zh-TW" altLang="en-US" dirty="0" smtClean="0"/>
              <a:t>預定履約價格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CatEPut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Payoff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31773"/>
            <a:ext cx="71247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9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改善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tmpH</a:t>
            </a:r>
            <a:r>
              <a:rPr lang="en-US" altLang="zh-TW" dirty="0" smtClean="0"/>
              <a:t> </a:t>
            </a:r>
            <a:r>
              <a:rPr lang="en-US" altLang="zh-TW" dirty="0"/>
              <a:t>= ceil(loss/ </a:t>
            </a:r>
            <a:r>
              <a:rPr lang="en-US" altLang="zh-TW" dirty="0" err="1"/>
              <a:t>JSigma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en-US" altLang="zh-TW" dirty="0" err="1" smtClean="0"/>
              <a:t>tmpL</a:t>
            </a:r>
            <a:r>
              <a:rPr lang="en-US" altLang="zh-TW" dirty="0" smtClean="0"/>
              <a:t> </a:t>
            </a:r>
            <a:r>
              <a:rPr lang="en-US" altLang="zh-TW" dirty="0"/>
              <a:t>= ceil(loss/ </a:t>
            </a:r>
            <a:r>
              <a:rPr lang="en-US" altLang="zh-TW" dirty="0" err="1"/>
              <a:t>JSigma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zh-TW" altLang="en-US" dirty="0" smtClean="0"/>
              <a:t>    取 </a:t>
            </a:r>
            <a:r>
              <a:rPr lang="en-US" altLang="zh-TW" dirty="0" smtClean="0"/>
              <a:t>loss/</a:t>
            </a:r>
            <a:r>
              <a:rPr lang="en-US" altLang="zh-TW" dirty="0" err="1" smtClean="0"/>
              <a:t>tmpH</a:t>
            </a:r>
            <a:r>
              <a:rPr lang="en-US" altLang="zh-TW" dirty="0" smtClean="0"/>
              <a:t> </a:t>
            </a:r>
            <a:r>
              <a:rPr lang="zh-TW" altLang="en-US" dirty="0"/>
              <a:t>和 </a:t>
            </a:r>
            <a:r>
              <a:rPr lang="en-US" altLang="zh-TW" dirty="0" smtClean="0"/>
              <a:t>loss/</a:t>
            </a:r>
            <a:r>
              <a:rPr lang="en-US" altLang="zh-TW" dirty="0" err="1" smtClean="0"/>
              <a:t>tmpL</a:t>
            </a:r>
            <a:r>
              <a:rPr lang="zh-TW" altLang="en-US" dirty="0" smtClean="0"/>
              <a:t>兩者中較</a:t>
            </a:r>
            <a:r>
              <a:rPr lang="zh-TW" altLang="en-US" dirty="0"/>
              <a:t>接近</a:t>
            </a:r>
            <a:r>
              <a:rPr lang="en-US" altLang="zh-TW" dirty="0" err="1" smtClean="0"/>
              <a:t>Jsigma</a:t>
            </a:r>
            <a:r>
              <a:rPr lang="zh-TW" altLang="en-US" dirty="0" smtClean="0"/>
              <a:t>的算法</a:t>
            </a:r>
            <a:endParaRPr lang="en-US" altLang="zh-TW" dirty="0" smtClean="0"/>
          </a:p>
          <a:p>
            <a:r>
              <a:rPr lang="zh-TW" altLang="en-US" dirty="0" smtClean="0"/>
              <a:t>結果：雖然比之前的好一些</a:t>
            </a:r>
            <a:r>
              <a:rPr lang="en-US" altLang="zh-TW" dirty="0" smtClean="0"/>
              <a:t>,</a:t>
            </a:r>
            <a:r>
              <a:rPr lang="zh-TW" altLang="en-US" dirty="0" smtClean="0"/>
              <a:t>但機率依然有負的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114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目前想法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5400600" cy="5294010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1" t="65206" r="27641" b="17397"/>
          <a:stretch/>
        </p:blipFill>
        <p:spPr>
          <a:xfrm>
            <a:off x="5508104" y="5167992"/>
            <a:ext cx="2911248" cy="121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23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目前結果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檢驗部分：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機率部分確定是正的</a:t>
            </a:r>
            <a:endParaRPr lang="en-US" altLang="zh-TW" dirty="0" smtClean="0"/>
          </a:p>
          <a:p>
            <a:r>
              <a:rPr lang="zh-TW" altLang="en-US" dirty="0" smtClean="0"/>
              <a:t>尚待解決：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程式中</a:t>
            </a:r>
            <a:r>
              <a:rPr lang="en-US" altLang="zh-TW" dirty="0" smtClean="0"/>
              <a:t>backward</a:t>
            </a:r>
            <a:r>
              <a:rPr lang="zh-TW" altLang="en-US" dirty="0" smtClean="0"/>
              <a:t>接點的</a:t>
            </a:r>
            <a:r>
              <a:rPr lang="en-US" altLang="zh-TW" dirty="0" smtClean="0"/>
              <a:t>index</a:t>
            </a:r>
            <a:r>
              <a:rPr lang="zh-TW" altLang="en-US" dirty="0" smtClean="0"/>
              <a:t>算法</a:t>
            </a:r>
            <a:endParaRPr lang="en-US" altLang="zh-TW" dirty="0" smtClean="0"/>
          </a:p>
          <a:p>
            <a:pPr lvl="2"/>
            <a:r>
              <a:rPr lang="zh-TW" altLang="en-US" dirty="0"/>
              <a:t>想法</a:t>
            </a:r>
            <a:r>
              <a:rPr lang="zh-TW" altLang="en-US" dirty="0" smtClean="0"/>
              <a:t>：</a:t>
            </a:r>
            <a:r>
              <a:rPr lang="zh-TW" altLang="en-US" dirty="0" smtClean="0"/>
              <a:t>先把原來</a:t>
            </a:r>
            <a:r>
              <a:rPr lang="en-US" altLang="zh-TW" dirty="0" smtClean="0"/>
              <a:t>backward</a:t>
            </a:r>
            <a:r>
              <a:rPr lang="zh-TW" altLang="en-US" dirty="0" smtClean="0"/>
              <a:t>時</a:t>
            </a:r>
            <a:r>
              <a:rPr lang="zh-TW" altLang="en-US" dirty="0" smtClean="0"/>
              <a:t>的程式參數、推算過程再弄清楚一點再修改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958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4114800" cy="4377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723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386128" y="366508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1021201" y="311701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1043608" y="42390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411529" y="256490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411529" y="3664735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411529" y="47971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3779912" y="206084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3779912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779912" y="4228234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3772247" y="530120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矩形 16"/>
              <p:cNvSpPr/>
              <p:nvPr/>
            </p:nvSpPr>
            <p:spPr>
              <a:xfrm>
                <a:off x="6156176" y="1821851"/>
                <a:ext cx="2880320" cy="20401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6"/>
                    </a:solidFill>
                    <a:latin typeface="Cambria Math"/>
                  </a:rPr>
                  <a:t>Binomial tree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altLang="zh-TW" i="1">
                          <a:solidFill>
                            <a:schemeClr val="accent6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altLang="zh-TW" i="1">
                                  <a:solidFill>
                                    <a:schemeClr val="accent6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solidFill>
                            <a:schemeClr val="accent6"/>
                          </a:solidFill>
                          <a:latin typeface="Cambria Math"/>
                        </a:rPr>
                        <m:t>=1−</m:t>
                      </m:r>
                      <m:sSub>
                        <m:sSubPr>
                          <m:ctrlP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6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  <a:p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17" name="矩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821851"/>
                <a:ext cx="2880320" cy="2040174"/>
              </a:xfrm>
              <a:prstGeom prst="rect">
                <a:avLst/>
              </a:prstGeom>
              <a:blipFill rotWithShape="0">
                <a:blip r:embed="rId3"/>
                <a:stretch>
                  <a:fillRect l="-1907" t="-20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橢圓 19"/>
          <p:cNvSpPr/>
          <p:nvPr/>
        </p:nvSpPr>
        <p:spPr>
          <a:xfrm>
            <a:off x="1737931" y="283141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1737931" y="315700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1737931" y="345804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1737931" y="3956640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1737931" y="428223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1737931" y="4583279"/>
            <a:ext cx="180020" cy="1620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2411529" y="1528297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2407177" y="587727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接點 29"/>
          <p:cNvCxnSpPr>
            <a:stCxn id="5" idx="7"/>
            <a:endCxn id="6" idx="3"/>
          </p:cNvCxnSpPr>
          <p:nvPr/>
        </p:nvCxnSpPr>
        <p:spPr>
          <a:xfrm flipV="1">
            <a:off x="570516" y="3301400"/>
            <a:ext cx="482321" cy="39532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endCxn id="7" idx="1"/>
          </p:cNvCxnSpPr>
          <p:nvPr/>
        </p:nvCxnSpPr>
        <p:spPr>
          <a:xfrm>
            <a:off x="554623" y="3855143"/>
            <a:ext cx="520621" cy="41552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endCxn id="8" idx="2"/>
          </p:cNvCxnSpPr>
          <p:nvPr/>
        </p:nvCxnSpPr>
        <p:spPr>
          <a:xfrm flipV="1">
            <a:off x="1259632" y="2672916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6" idx="5"/>
            <a:endCxn id="9" idx="2"/>
          </p:cNvCxnSpPr>
          <p:nvPr/>
        </p:nvCxnSpPr>
        <p:spPr>
          <a:xfrm>
            <a:off x="1205589" y="3301400"/>
            <a:ext cx="1205940" cy="47134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1268861" y="3784551"/>
            <a:ext cx="1151897" cy="5061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>
            <a:off x="1237225" y="4436991"/>
            <a:ext cx="1183533" cy="4473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直線接點 43"/>
          <p:cNvCxnSpPr>
            <a:stCxn id="8" idx="6"/>
            <a:endCxn id="11" idx="2"/>
          </p:cNvCxnSpPr>
          <p:nvPr/>
        </p:nvCxnSpPr>
        <p:spPr>
          <a:xfrm flipV="1">
            <a:off x="2627553" y="2168860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5" name="直線接點 44"/>
          <p:cNvCxnSpPr>
            <a:endCxn id="12" idx="1"/>
          </p:cNvCxnSpPr>
          <p:nvPr/>
        </p:nvCxnSpPr>
        <p:spPr>
          <a:xfrm>
            <a:off x="2627553" y="2672916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 flipV="1">
            <a:off x="2651404" y="3294478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6" name="直線接點 65"/>
          <p:cNvCxnSpPr/>
          <p:nvPr/>
        </p:nvCxnSpPr>
        <p:spPr>
          <a:xfrm>
            <a:off x="2651404" y="3798534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7" name="直線接點 66"/>
          <p:cNvCxnSpPr/>
          <p:nvPr/>
        </p:nvCxnSpPr>
        <p:spPr>
          <a:xfrm flipV="1">
            <a:off x="2625598" y="4380326"/>
            <a:ext cx="1152359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8" name="直線接點 67"/>
          <p:cNvCxnSpPr/>
          <p:nvPr/>
        </p:nvCxnSpPr>
        <p:spPr>
          <a:xfrm>
            <a:off x="2625598" y="4884382"/>
            <a:ext cx="1183995" cy="4996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6" idx="7"/>
            <a:endCxn id="20" idx="2"/>
          </p:cNvCxnSpPr>
          <p:nvPr/>
        </p:nvCxnSpPr>
        <p:spPr>
          <a:xfrm flipV="1">
            <a:off x="1205589" y="2912420"/>
            <a:ext cx="532342" cy="2362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6" idx="6"/>
            <a:endCxn id="21" idx="6"/>
          </p:cNvCxnSpPr>
          <p:nvPr/>
        </p:nvCxnSpPr>
        <p:spPr>
          <a:xfrm>
            <a:off x="1237225" y="3225024"/>
            <a:ext cx="680726" cy="1299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直線接點 74"/>
          <p:cNvCxnSpPr>
            <a:stCxn id="6" idx="5"/>
            <a:endCxn id="22" idx="3"/>
          </p:cNvCxnSpPr>
          <p:nvPr/>
        </p:nvCxnSpPr>
        <p:spPr>
          <a:xfrm>
            <a:off x="1205589" y="3301400"/>
            <a:ext cx="558705" cy="29494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直線接點 79"/>
          <p:cNvCxnSpPr/>
          <p:nvPr/>
        </p:nvCxnSpPr>
        <p:spPr>
          <a:xfrm flipV="1">
            <a:off x="1237225" y="403485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1" name="直線接點 80"/>
          <p:cNvCxnSpPr/>
          <p:nvPr/>
        </p:nvCxnSpPr>
        <p:spPr>
          <a:xfrm flipV="1">
            <a:off x="1268861" y="436044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1237225" y="444778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20" idx="7"/>
            <a:endCxn id="8" idx="2"/>
          </p:cNvCxnSpPr>
          <p:nvPr/>
        </p:nvCxnSpPr>
        <p:spPr>
          <a:xfrm flipV="1">
            <a:off x="1891588" y="2672916"/>
            <a:ext cx="519941" cy="18222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21" idx="7"/>
            <a:endCxn id="8" idx="3"/>
          </p:cNvCxnSpPr>
          <p:nvPr/>
        </p:nvCxnSpPr>
        <p:spPr>
          <a:xfrm flipV="1">
            <a:off x="1891588" y="2749292"/>
            <a:ext cx="551577" cy="43144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8" name="直線接點 87"/>
          <p:cNvCxnSpPr>
            <a:stCxn id="21" idx="5"/>
            <a:endCxn id="9" idx="1"/>
          </p:cNvCxnSpPr>
          <p:nvPr/>
        </p:nvCxnSpPr>
        <p:spPr>
          <a:xfrm>
            <a:off x="1891588" y="3295301"/>
            <a:ext cx="551577" cy="40107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5" name="直線接點 94"/>
          <p:cNvCxnSpPr>
            <a:stCxn id="25" idx="7"/>
            <a:endCxn id="9" idx="3"/>
          </p:cNvCxnSpPr>
          <p:nvPr/>
        </p:nvCxnSpPr>
        <p:spPr>
          <a:xfrm flipV="1">
            <a:off x="1891588" y="3849123"/>
            <a:ext cx="551577" cy="45684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直線接點 95"/>
          <p:cNvCxnSpPr>
            <a:stCxn id="25" idx="5"/>
            <a:endCxn id="10" idx="1"/>
          </p:cNvCxnSpPr>
          <p:nvPr/>
        </p:nvCxnSpPr>
        <p:spPr>
          <a:xfrm>
            <a:off x="1891588" y="4420531"/>
            <a:ext cx="551577" cy="40825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endCxn id="9" idx="2"/>
          </p:cNvCxnSpPr>
          <p:nvPr/>
        </p:nvCxnSpPr>
        <p:spPr>
          <a:xfrm>
            <a:off x="1887236" y="3586947"/>
            <a:ext cx="524293" cy="1858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" name="直線接點 102"/>
          <p:cNvCxnSpPr>
            <a:stCxn id="24" idx="7"/>
            <a:endCxn id="9" idx="2"/>
          </p:cNvCxnSpPr>
          <p:nvPr/>
        </p:nvCxnSpPr>
        <p:spPr>
          <a:xfrm flipV="1">
            <a:off x="1891588" y="3772747"/>
            <a:ext cx="519941" cy="207620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直線接點 105"/>
          <p:cNvCxnSpPr>
            <a:stCxn id="26" idx="6"/>
            <a:endCxn id="10" idx="2"/>
          </p:cNvCxnSpPr>
          <p:nvPr/>
        </p:nvCxnSpPr>
        <p:spPr>
          <a:xfrm>
            <a:off x="1917951" y="4664289"/>
            <a:ext cx="493578" cy="2408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直線接點 109"/>
          <p:cNvCxnSpPr>
            <a:stCxn id="20" idx="0"/>
            <a:endCxn id="27" idx="3"/>
          </p:cNvCxnSpPr>
          <p:nvPr/>
        </p:nvCxnSpPr>
        <p:spPr>
          <a:xfrm flipV="1">
            <a:off x="1827941" y="1712685"/>
            <a:ext cx="615224" cy="111872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直線接點 110"/>
          <p:cNvCxnSpPr>
            <a:stCxn id="20" idx="5"/>
            <a:endCxn id="9" idx="1"/>
          </p:cNvCxnSpPr>
          <p:nvPr/>
        </p:nvCxnSpPr>
        <p:spPr>
          <a:xfrm>
            <a:off x="1891588" y="2969702"/>
            <a:ext cx="551577" cy="7266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5" name="直線接點 114"/>
          <p:cNvCxnSpPr>
            <a:stCxn id="22" idx="7"/>
            <a:endCxn id="8" idx="3"/>
          </p:cNvCxnSpPr>
          <p:nvPr/>
        </p:nvCxnSpPr>
        <p:spPr>
          <a:xfrm flipV="1">
            <a:off x="1891588" y="2749292"/>
            <a:ext cx="551577" cy="732484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直線接點 115"/>
          <p:cNvCxnSpPr>
            <a:stCxn id="22" idx="6"/>
            <a:endCxn id="10" idx="0"/>
          </p:cNvCxnSpPr>
          <p:nvPr/>
        </p:nvCxnSpPr>
        <p:spPr>
          <a:xfrm>
            <a:off x="1917951" y="3539059"/>
            <a:ext cx="601590" cy="1258093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直線接點 121"/>
          <p:cNvCxnSpPr>
            <a:stCxn id="24" idx="7"/>
            <a:endCxn id="8" idx="3"/>
          </p:cNvCxnSpPr>
          <p:nvPr/>
        </p:nvCxnSpPr>
        <p:spPr>
          <a:xfrm flipV="1">
            <a:off x="1891588" y="2749292"/>
            <a:ext cx="551577" cy="12310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5" name="直線接點 124"/>
          <p:cNvCxnSpPr>
            <a:stCxn id="24" idx="6"/>
            <a:endCxn id="10" idx="0"/>
          </p:cNvCxnSpPr>
          <p:nvPr/>
        </p:nvCxnSpPr>
        <p:spPr>
          <a:xfrm>
            <a:off x="1917951" y="4037650"/>
            <a:ext cx="601590" cy="759502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8" name="直線接點 127"/>
          <p:cNvCxnSpPr>
            <a:stCxn id="26" idx="6"/>
            <a:endCxn id="9" idx="3"/>
          </p:cNvCxnSpPr>
          <p:nvPr/>
        </p:nvCxnSpPr>
        <p:spPr>
          <a:xfrm flipV="1">
            <a:off x="1917951" y="3849123"/>
            <a:ext cx="525214" cy="81516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1" name="直線接點 130"/>
          <p:cNvCxnSpPr>
            <a:stCxn id="26" idx="5"/>
            <a:endCxn id="28" idx="0"/>
          </p:cNvCxnSpPr>
          <p:nvPr/>
        </p:nvCxnSpPr>
        <p:spPr>
          <a:xfrm>
            <a:off x="1891588" y="4721571"/>
            <a:ext cx="623601" cy="1155701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5" name="右大括弧 134"/>
          <p:cNvSpPr/>
          <p:nvPr/>
        </p:nvSpPr>
        <p:spPr>
          <a:xfrm>
            <a:off x="4644008" y="2168860"/>
            <a:ext cx="216024" cy="1069158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文字方塊 135"/>
              <p:cNvSpPr txBox="1"/>
              <p:nvPr/>
            </p:nvSpPr>
            <p:spPr>
              <a:xfrm>
                <a:off x="5004048" y="2514635"/>
                <a:ext cx="791086" cy="40197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2</m:t>
                      </m:r>
                      <m:r>
                        <a:rPr lang="zh-TW" altLang="en-US" b="0" i="1" smtClean="0">
                          <a:latin typeface="Cambria Math"/>
                        </a:rPr>
                        <m:t>𝜎</m:t>
                      </m:r>
                      <m:rad>
                        <m:radPr>
                          <m:degHide m:val="on"/>
                          <m:ctrlPr>
                            <a:rPr lang="zh-TW" alt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zh-TW" altLang="en-US" b="0" i="1" smtClean="0">
                              <a:latin typeface="Cambria Math"/>
                            </a:rPr>
                            <m:t>∆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6" name="文字方塊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514635"/>
                <a:ext cx="791086" cy="401970"/>
              </a:xfrm>
              <a:prstGeom prst="rect">
                <a:avLst/>
              </a:prstGeom>
              <a:blipFill rotWithShape="0">
                <a:blip r:embed="rId4"/>
                <a:stretch>
                  <a:fillRect r="-74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7" name="右大括弧 136"/>
          <p:cNvSpPr/>
          <p:nvPr/>
        </p:nvSpPr>
        <p:spPr>
          <a:xfrm>
            <a:off x="4644008" y="3248980"/>
            <a:ext cx="216024" cy="337967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文字方塊 137"/>
              <p:cNvSpPr txBox="1"/>
              <p:nvPr/>
            </p:nvSpPr>
            <p:spPr>
              <a:xfrm>
                <a:off x="5004048" y="3224826"/>
                <a:ext cx="1152128" cy="42774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TW" altLang="en-US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zh-TW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i="1" smtClean="0">
                                  <a:latin typeface="Cambria Math"/>
                                </a:rPr>
                                <m:t>𝛾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𝛿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38" name="文字方塊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224826"/>
                <a:ext cx="1152128" cy="427746"/>
              </a:xfrm>
              <a:prstGeom prst="rect">
                <a:avLst/>
              </a:prstGeom>
              <a:blipFill rotWithShape="0">
                <a:blip r:embed="rId5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文字方塊 139"/>
              <p:cNvSpPr txBox="1"/>
              <p:nvPr/>
            </p:nvSpPr>
            <p:spPr>
              <a:xfrm>
                <a:off x="6156176" y="3512210"/>
                <a:ext cx="205372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3"/>
                    </a:solidFill>
                    <a:latin typeface="Cambria Math"/>
                  </a:rPr>
                  <a:t>Jump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3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3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3"/>
                              </a:solidFill>
                              <a:latin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40" name="文字方塊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512210"/>
                <a:ext cx="2053724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2671" t="-3046" b="-15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文字方塊 140"/>
              <p:cNvSpPr txBox="1"/>
              <p:nvPr/>
            </p:nvSpPr>
            <p:spPr>
              <a:xfrm>
                <a:off x="6318942" y="289581"/>
                <a:ext cx="1728192" cy="1218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/>
                        </a:rPr>
                        <m:t>𝑢</m:t>
                      </m:r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TW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zh-TW" altLang="en-US" i="1">
                              <a:latin typeface="Cambria Math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zh-TW" altLang="en-US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zh-TW" altLang="en-US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n-US" altLang="zh-TW" i="1">
                                  <a:latin typeface="Cambria Math"/>
                                </a:rPr>
                                <m:t>𝑡</m:t>
                              </m:r>
                            </m:e>
                          </m:rad>
                        </m:sup>
                      </m:sSup>
                    </m:oMath>
                  </m:oMathPara>
                </a14:m>
                <a:endParaRPr lang="en-US" altLang="zh-TW" i="1" dirty="0">
                  <a:latin typeface="Cambria Math"/>
                </a:endParaRPr>
              </a:p>
              <a:p>
                <a:endParaRPr lang="en-US" altLang="zh-TW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/>
                        </a:rPr>
                        <m:t>𝑑</m:t>
                      </m:r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1" name="文字方塊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8942" y="289581"/>
                <a:ext cx="1728192" cy="121828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文字方塊 141"/>
              <p:cNvSpPr txBox="1"/>
              <p:nvPr/>
            </p:nvSpPr>
            <p:spPr>
              <a:xfrm>
                <a:off x="6156176" y="4905164"/>
                <a:ext cx="28803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i="1" dirty="0" smtClean="0">
                    <a:solidFill>
                      <a:schemeClr val="accent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Trinomial tree probability: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𝑢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altLang="zh-TW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zh-TW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42" name="文字方塊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905164"/>
                <a:ext cx="2880320" cy="1200329"/>
              </a:xfrm>
              <a:prstGeom prst="rect">
                <a:avLst/>
              </a:prstGeom>
              <a:blipFill rotWithShape="0">
                <a:blip r:embed="rId8"/>
                <a:stretch>
                  <a:fillRect l="-1907" t="-355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32284"/>
          </a:xfrm>
        </p:spPr>
        <p:txBody>
          <a:bodyPr/>
          <a:lstStyle/>
          <a:p>
            <a:r>
              <a:rPr lang="en-US" altLang="zh-TW" dirty="0" smtClean="0"/>
              <a:t>Jump –Diffusion Tree</a:t>
            </a:r>
            <a:endParaRPr lang="zh-TW" altLang="en-US" dirty="0"/>
          </a:p>
        </p:txBody>
      </p:sp>
      <p:cxnSp>
        <p:nvCxnSpPr>
          <p:cNvPr id="144" name="直線接點 143"/>
          <p:cNvCxnSpPr/>
          <p:nvPr/>
        </p:nvCxnSpPr>
        <p:spPr>
          <a:xfrm flipV="1">
            <a:off x="2627553" y="2351090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5" name="直線接點 144"/>
          <p:cNvCxnSpPr/>
          <p:nvPr/>
        </p:nvCxnSpPr>
        <p:spPr>
          <a:xfrm flipV="1">
            <a:off x="2659189" y="2676689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6" name="直線接點 145"/>
          <p:cNvCxnSpPr/>
          <p:nvPr/>
        </p:nvCxnSpPr>
        <p:spPr>
          <a:xfrm>
            <a:off x="2627553" y="2764026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0" name="直線接點 149"/>
          <p:cNvCxnSpPr/>
          <p:nvPr/>
        </p:nvCxnSpPr>
        <p:spPr>
          <a:xfrm flipV="1">
            <a:off x="2626296" y="3441667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1" name="直線接點 150"/>
          <p:cNvCxnSpPr/>
          <p:nvPr/>
        </p:nvCxnSpPr>
        <p:spPr>
          <a:xfrm flipV="1">
            <a:off x="2657932" y="3767266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>
            <a:off x="2626296" y="3854603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3" name="直線接點 152"/>
          <p:cNvCxnSpPr/>
          <p:nvPr/>
        </p:nvCxnSpPr>
        <p:spPr>
          <a:xfrm flipV="1">
            <a:off x="2626295" y="4547822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 flipV="1">
            <a:off x="2657931" y="4873421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2626295" y="4960758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6" name="橢圓 155"/>
          <p:cNvSpPr/>
          <p:nvPr/>
        </p:nvSpPr>
        <p:spPr>
          <a:xfrm>
            <a:off x="3136230" y="2272047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7" name="橢圓 156"/>
          <p:cNvSpPr/>
          <p:nvPr/>
        </p:nvSpPr>
        <p:spPr>
          <a:xfrm>
            <a:off x="3098951" y="260774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8" name="橢圓 157"/>
          <p:cNvSpPr/>
          <p:nvPr/>
        </p:nvSpPr>
        <p:spPr>
          <a:xfrm>
            <a:off x="3129540" y="2960590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9" name="橢圓 158"/>
          <p:cNvSpPr/>
          <p:nvPr/>
        </p:nvSpPr>
        <p:spPr>
          <a:xfrm>
            <a:off x="3108430" y="338362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0" name="橢圓 159"/>
          <p:cNvSpPr/>
          <p:nvPr/>
        </p:nvSpPr>
        <p:spPr>
          <a:xfrm>
            <a:off x="3105222" y="372771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1" name="橢圓 160"/>
          <p:cNvSpPr/>
          <p:nvPr/>
        </p:nvSpPr>
        <p:spPr>
          <a:xfrm>
            <a:off x="3105222" y="407418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2" name="橢圓 161"/>
          <p:cNvSpPr/>
          <p:nvPr/>
        </p:nvSpPr>
        <p:spPr>
          <a:xfrm>
            <a:off x="3106826" y="449508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3" name="橢圓 162"/>
          <p:cNvSpPr/>
          <p:nvPr/>
        </p:nvSpPr>
        <p:spPr>
          <a:xfrm>
            <a:off x="3111767" y="4828788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4" name="橢圓 163"/>
          <p:cNvSpPr/>
          <p:nvPr/>
        </p:nvSpPr>
        <p:spPr>
          <a:xfrm>
            <a:off x="3111767" y="5156191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5" name="直線接點 164"/>
          <p:cNvCxnSpPr/>
          <p:nvPr/>
        </p:nvCxnSpPr>
        <p:spPr>
          <a:xfrm flipV="1">
            <a:off x="2618908" y="1296966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6" name="直線接點 165"/>
          <p:cNvCxnSpPr/>
          <p:nvPr/>
        </p:nvCxnSpPr>
        <p:spPr>
          <a:xfrm flipV="1">
            <a:off x="2650544" y="1622565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7" name="直線接點 166"/>
          <p:cNvCxnSpPr/>
          <p:nvPr/>
        </p:nvCxnSpPr>
        <p:spPr>
          <a:xfrm>
            <a:off x="2618908" y="1709902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8" name="橢圓 167"/>
          <p:cNvSpPr/>
          <p:nvPr/>
        </p:nvSpPr>
        <p:spPr>
          <a:xfrm>
            <a:off x="3127585" y="121792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9" name="橢圓 168"/>
          <p:cNvSpPr/>
          <p:nvPr/>
        </p:nvSpPr>
        <p:spPr>
          <a:xfrm>
            <a:off x="3090306" y="1553624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0" name="橢圓 169"/>
          <p:cNvSpPr/>
          <p:nvPr/>
        </p:nvSpPr>
        <p:spPr>
          <a:xfrm>
            <a:off x="3120895" y="1906466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71" name="直線接點 170"/>
          <p:cNvCxnSpPr/>
          <p:nvPr/>
        </p:nvCxnSpPr>
        <p:spPr>
          <a:xfrm flipV="1">
            <a:off x="2601186" y="5654205"/>
            <a:ext cx="509935" cy="2601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2" name="直線接點 171"/>
          <p:cNvCxnSpPr/>
          <p:nvPr/>
        </p:nvCxnSpPr>
        <p:spPr>
          <a:xfrm flipV="1">
            <a:off x="2632822" y="5979804"/>
            <a:ext cx="658319" cy="1096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3" name="直線接點 172"/>
          <p:cNvCxnSpPr/>
          <p:nvPr/>
        </p:nvCxnSpPr>
        <p:spPr>
          <a:xfrm>
            <a:off x="2601186" y="6067141"/>
            <a:ext cx="536298" cy="2709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" name="橢圓 173"/>
          <p:cNvSpPr/>
          <p:nvPr/>
        </p:nvSpPr>
        <p:spPr>
          <a:xfrm>
            <a:off x="3109863" y="5575162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5" name="橢圓 174"/>
          <p:cNvSpPr/>
          <p:nvPr/>
        </p:nvSpPr>
        <p:spPr>
          <a:xfrm>
            <a:off x="3072584" y="5910863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6" name="橢圓 175"/>
          <p:cNvSpPr/>
          <p:nvPr/>
        </p:nvSpPr>
        <p:spPr>
          <a:xfrm>
            <a:off x="3103173" y="6263705"/>
            <a:ext cx="180020" cy="14884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33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137" grpId="0" animBg="1"/>
      <p:bldP spid="138" grpId="0" animBg="1"/>
      <p:bldP spid="140" grpId="0" animBg="1"/>
      <p:bldP spid="142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8" grpId="0" animBg="1"/>
      <p:bldP spid="169" grpId="0" animBg="1"/>
      <p:bldP spid="170" grpId="0" animBg="1"/>
      <p:bldP spid="174" grpId="0" animBg="1"/>
      <p:bldP spid="175" grpId="0" animBg="1"/>
      <p:bldP spid="1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0601" y="300273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Jump-diffusion model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07288" cy="1828799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d>
                            <m:dPr>
                              <m:ctrlPr>
                                <a:rPr lang="en-US" altLang="zh-TW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𝜇</m:t>
                              </m:r>
                              <m:r>
                                <a:rPr lang="en-US" altLang="zh-TW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zh-TW" altLang="en-US" b="0" i="1" smtClean="0">
                                  <a:latin typeface="Cambria Math"/>
                                </a:rPr>
                                <m:t>𝜆</m:t>
                              </m:r>
                              <m:acc>
                                <m:accPr>
                                  <m:chr m:val="̅"/>
                                  <m:ctrlPr>
                                    <a:rPr lang="zh-TW" alt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</m:acc>
                              <m:r>
                                <a:rPr lang="en-US" altLang="zh-TW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altLang="zh-TW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+</m:t>
                          </m:r>
                          <m:r>
                            <a:rPr lang="zh-TW" altLang="en-US" b="0" i="1" smtClean="0">
                              <a:latin typeface="Cambria Math"/>
                            </a:rPr>
                            <m:t>𝜎</m:t>
                          </m:r>
                          <m:sSup>
                            <m:sSupPr>
                              <m:ctrlPr>
                                <a:rPr lang="en-US" altLang="zh-TW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p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𝑠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  <m:r>
                        <a:rPr lang="en-US" altLang="zh-TW" b="0" i="1" smtClean="0">
                          <a:latin typeface="Cambria Math"/>
                        </a:rPr>
                        <m:t>𝑌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altLang="zh-TW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/>
                        </a:rPr>
                        <m:t>𝑌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altLang="zh-TW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altLang="zh-TW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/>
                            </a:rPr>
                            <m:t>)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/>
                            </a:rPr>
                            <m:t>(1+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altLang="zh-TW" dirty="0" smtClean="0"/>
              </a:p>
              <a:p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07288" cy="1828799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6390031" y="1772816"/>
            <a:ext cx="27539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Dai et. al. 2009</a:t>
            </a:r>
            <a:r>
              <a:rPr lang="zh-TW" altLang="en-US" sz="1600" dirty="0" smtClean="0"/>
              <a:t>的</a:t>
            </a:r>
            <a:r>
              <a:rPr lang="en-US" altLang="zh-TW" sz="1600" dirty="0"/>
              <a:t/>
            </a:r>
            <a:br>
              <a:rPr lang="en-US" altLang="zh-TW" sz="1600" dirty="0"/>
            </a:br>
            <a:r>
              <a:rPr lang="en-US" altLang="zh-TW" sz="1600" dirty="0"/>
              <a:t>An efficient and accurate lattice for pricing derivatives under a jump-diffusion process</a:t>
            </a:r>
            <a:endParaRPr lang="zh-TW" altLang="en-US" sz="16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7200" y="329789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Catastrophe model</a:t>
            </a:r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71"/>
          <a:stretch/>
        </p:blipFill>
        <p:spPr bwMode="auto">
          <a:xfrm>
            <a:off x="323528" y="4221088"/>
            <a:ext cx="6156684" cy="273630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6390031" y="4407765"/>
            <a:ext cx="29613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Wang et. al. 2005</a:t>
            </a:r>
            <a:r>
              <a:rPr lang="zh-TW" altLang="en-US" sz="1600" dirty="0" smtClean="0"/>
              <a:t>的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Catastrophe options with stochastic interest rates and compound Poisson losses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332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3752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Comparison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107807" y="808861"/>
                <a:ext cx="5345111" cy="2512996"/>
              </a:xfrm>
              <a:prstGeom prst="rect">
                <a:avLst/>
              </a:prstGeom>
              <a:ln w="38100">
                <a:solidFill>
                  <a:schemeClr val="accent3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(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𝑡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)=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altLang="zh-TW" sz="1400" b="0" i="0" smtClean="0">
                          <a:latin typeface="Cambria Math"/>
                          <a:ea typeface="Cambria Math"/>
                        </a:rPr>
                        <m:t>exp</m:t>
                      </m:r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⁡(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  <m:r>
                            <a:rPr lang="en-US" altLang="zh-TW" sz="14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zh-TW" altLang="en-US" sz="1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𝜆</m:t>
                          </m:r>
                          <m:acc>
                            <m:accPr>
                              <m:chr m:val="̅"/>
                              <m:ctrlPr>
                                <a:rPr lang="zh-TW" altLang="en-US" sz="1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TW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e>
                          </m:acc>
                          <m:r>
                            <a:rPr lang="en-US" altLang="zh-TW" sz="1400" b="0" i="1" smtClean="0">
                              <a:latin typeface="Cambria Math"/>
                            </a:rPr>
                            <m:t>−0.5</m:t>
                          </m:r>
                          <m:sSup>
                            <m:sSupPr>
                              <m:ctrlPr>
                                <a:rPr lang="en-US" altLang="zh-TW" sz="1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zh-TW" altLang="en-US" sz="1400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altLang="zh-TW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+</m:t>
                      </m:r>
                      <m:r>
                        <a:rPr lang="zh-TW" altLang="en-US" sz="1400" b="0" i="1" smtClean="0">
                          <a:latin typeface="Cambria Math"/>
                        </a:rPr>
                        <m:t>𝜎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𝑧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)</m:t>
                      </m:r>
                      <m:r>
                        <a:rPr lang="en-US" altLang="zh-TW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𝑌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altLang="zh-TW" sz="1400" b="0" i="1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zh-TW" sz="1400" dirty="0" smtClean="0"/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𝑟𝑡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i="1">
                        <a:latin typeface="Cambria Math"/>
                      </a:rPr>
                      <m:t>−0.5</m:t>
                    </m:r>
                    <m:sSup>
                      <m:sSupPr>
                        <m:ctrlPr>
                          <a:rPr lang="en-US" altLang="zh-TW" sz="1400" i="1"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sz="1400" i="1"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sz="1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zh-TW" sz="1400" i="1" smtClean="0">
                        <a:solidFill>
                          <a:schemeClr val="tx1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latin typeface="Cambria Math"/>
                      </a:rPr>
                      <m:t>𝜎</m:t>
                    </m:r>
                    <m:r>
                      <a:rPr lang="en-US" altLang="zh-TW" sz="1400" i="1">
                        <a:latin typeface="Cambria Math"/>
                      </a:rPr>
                      <m:t>𝑧</m:t>
                    </m:r>
                    <m:d>
                      <m:dPr>
                        <m:ctrlPr>
                          <a:rPr lang="en-US" altLang="zh-TW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𝑌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TW" sz="1400" dirty="0"/>
              </a:p>
              <a:p>
                <a:r>
                  <a:rPr lang="en-US" altLang="zh-TW" sz="1400" i="1" dirty="0">
                    <a:latin typeface="Cambria Math"/>
                    <a:ea typeface="Cambria Math"/>
                  </a:rPr>
                  <a:t> </a:t>
                </a:r>
                <a:r>
                  <a:rPr lang="en-US" altLang="zh-TW" sz="1400" i="1" dirty="0" smtClean="0">
                    <a:latin typeface="Cambria Math"/>
                    <a:ea typeface="Cambria Math"/>
                  </a:rPr>
                  <a:t>        </a:t>
                </a:r>
                <a:r>
                  <a:rPr lang="en-US" altLang="zh-TW" sz="1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)−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𝑌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  <a:ea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d>
                      <m:dPr>
                        <m:ctrlPr>
                          <a:rPr lang="en-US" altLang="zh-TW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1400" i="1">
                        <a:latin typeface="Cambria Math"/>
                        <a:ea typeface="Cambria Math"/>
                      </a:rPr>
                      <m:t>∙</m:t>
                    </m:r>
                    <m:func>
                      <m:funcPr>
                        <m:ctrlPr>
                          <a:rPr lang="en-US" altLang="zh-TW" sz="1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400">
                            <a:latin typeface="Cambria Math"/>
                            <a:ea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altLang="zh-TW" sz="14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ctrlP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altLang="zh-TW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d>
                                  <m:dPr>
                                    <m:ctrlP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d>
                              </m:sup>
                              <m:e>
                                <m:func>
                                  <m:funcPr>
                                    <m:ctrlPr>
                                      <a:rPr lang="en-US" altLang="zh-TW" sz="1400" i="1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TW" sz="1400">
                                        <a:solidFill>
                                          <a:schemeClr val="accent2"/>
                                        </a:solidFill>
                                        <a:latin typeface="Cambria Math"/>
                                      </a:rPr>
                                      <m:t>ln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altLang="zh-TW" sz="1400" i="1">
                                            <a:solidFill>
                                              <a:schemeClr val="accent2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400" i="1">
                                            <a:solidFill>
                                              <a:schemeClr val="accent2"/>
                                            </a:solidFill>
                                            <a:latin typeface="Cambria Math"/>
                                          </a:rPr>
                                          <m:t>1+</m:t>
                                        </m:r>
                                        <m:sSub>
                                          <m:sSubPr>
                                            <m:ctrlP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altLang="zh-TW" sz="1400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e>
                            </m:nary>
                            <m:r>
                              <a:rPr lang="en-US" altLang="zh-TW" sz="140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zh-TW" altLang="en-US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𝜆</m:t>
                            </m:r>
                            <m:acc>
                              <m:accPr>
                                <m:chr m:val="̅"/>
                                <m:ctrlPr>
                                  <a:rPr lang="zh-TW" altLang="en-US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1400" i="1">
                                    <a:solidFill>
                                      <a:schemeClr val="accent2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e>
                            </m:acc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altLang="zh-TW" sz="14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  <m:d>
                              <m:dPr>
                                <m:ctrlPr>
                                  <a:rPr lang="en-US" altLang="zh-TW" sz="1400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1400" i="1"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400" i="1" dirty="0" smtClean="0">
                  <a:solidFill>
                    <a:schemeClr val="accent2"/>
                  </a:solidFill>
                  <a:latin typeface="Cambria Math"/>
                  <a:ea typeface="Cambria Math"/>
                </a:endParaRPr>
              </a:p>
              <a:p>
                <a:endParaRPr lang="en-US" altLang="zh-TW" sz="1400" i="1" dirty="0" smtClean="0">
                  <a:solidFill>
                    <a:schemeClr val="accent2"/>
                  </a:solidFill>
                  <a:latin typeface="Cambria Math"/>
                  <a:ea typeface="Cambria Math"/>
                </a:endParaRPr>
              </a:p>
              <a:p>
                <a:r>
                  <a:rPr lang="zh-TW" altLang="en-US" sz="1400" dirty="0" smtClean="0">
                    <a:ea typeface="Cambria Math"/>
                  </a:rPr>
                  <a:t>其中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  <a:ea typeface="Cambria Math"/>
                      </a:rPr>
                      <m:t>𝑌</m:t>
                    </m:r>
                    <m:d>
                      <m:dPr>
                        <m:ctrlPr>
                          <a:rPr lang="en-US" altLang="zh-TW" sz="1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d>
                    <m:r>
                      <a:rPr lang="en-US" altLang="zh-TW" sz="1400" b="0" i="1" smtClean="0"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chr m:val="∏"/>
                        <m:ctrlP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sup>
                      <m:e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(1+</m:t>
                        </m:r>
                        <m:sSub>
                          <m:sSubPr>
                            <m:ctrlPr>
                              <a:rPr lang="en-US" altLang="zh-TW" sz="14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1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b="0" i="1" smtClean="0"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1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TW" sz="1400" dirty="0" smtClean="0"/>
                  <a:t>      ,</a:t>
                </a:r>
                <a:r>
                  <a:rPr lang="en-US" altLang="zh-TW" sz="14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1400">
                        <a:solidFill>
                          <a:schemeClr val="accent6"/>
                        </a:solidFill>
                        <a:latin typeface="Cambria Math"/>
                      </a:rPr>
                      <m:t>ln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>
                            <a:solidFill>
                              <a:schemeClr val="accent6"/>
                            </a:solidFill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𝛾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,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𝛿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altLang="zh-TW" sz="1400" dirty="0" smtClean="0"/>
              </a:p>
              <a:p>
                <a:endParaRPr lang="en-US" altLang="zh-TW" sz="1400" dirty="0" smtClean="0"/>
              </a:p>
              <a:p>
                <a:r>
                  <a:rPr lang="en-US" altLang="zh-TW" sz="1400" dirty="0" smtClean="0"/>
                  <a:t>Jump event: </a:t>
                </a:r>
                <a14:m>
                  <m:oMath xmlns:m="http://schemas.openxmlformats.org/officeDocument/2006/math">
                    <m:r>
                      <a:rPr lang="en-US" altLang="zh-TW" sz="1400" b="0" i="1" smtClean="0">
                        <a:latin typeface="Cambria Math"/>
                      </a:rPr>
                      <m:t>𝑛</m:t>
                    </m:r>
                    <m:d>
                      <m:dPr>
                        <m:ctrlPr>
                          <a:rPr lang="en-US" altLang="zh-TW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b="0" i="1" smtClean="0">
                        <a:latin typeface="Cambria Math"/>
                      </a:rPr>
                      <m:t>~</m:t>
                    </m:r>
                    <m:r>
                      <a:rPr lang="en-US" altLang="zh-TW" sz="1400" b="0" i="1" smtClean="0">
                        <a:latin typeface="Cambria Math"/>
                      </a:rPr>
                      <m:t>𝑃𝑜𝑖𝑠𝑠𝑜𝑛</m:t>
                    </m:r>
                    <m:r>
                      <a:rPr lang="en-US" altLang="zh-TW" sz="1400" b="0" i="1" smtClean="0">
                        <a:latin typeface="Cambria Math"/>
                      </a:rPr>
                      <m:t>(</m:t>
                    </m:r>
                    <m:r>
                      <a:rPr lang="zh-TW" altLang="en-US" sz="1400" i="1">
                        <a:latin typeface="Cambria Math"/>
                      </a:rPr>
                      <m:t>𝜆</m:t>
                    </m:r>
                  </m:oMath>
                </a14:m>
                <a:r>
                  <a:rPr lang="en-US" altLang="zh-TW" sz="1400" dirty="0" smtClean="0"/>
                  <a:t>)</a:t>
                </a:r>
              </a:p>
              <a:p>
                <a:r>
                  <a:rPr lang="en-US" altLang="zh-TW" sz="1400" dirty="0" smtClean="0"/>
                  <a:t>Jump magnitude: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1400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altLang="zh-TW" sz="1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sz="1400" dirty="0" smtClean="0"/>
                  <a:t>   ,</a:t>
                </a:r>
                <a:r>
                  <a:rPr lang="en-US" altLang="zh-TW" sz="14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𝐸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altLang="zh-TW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400">
                            <a:solidFill>
                              <a:schemeClr val="tx1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zh-TW" altLang="en-US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𝛾</m:t>
                            </m:r>
                            <m:r>
                              <a:rPr lang="en-US" altLang="zh-TW" sz="1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+0.5</m:t>
                            </m:r>
                            <m:sSup>
                              <m:sSupPr>
                                <m:ctrlPr>
                                  <a:rPr lang="en-US" altLang="zh-TW" sz="1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zh-TW" altLang="en-US" sz="1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𝛿</m:t>
                                </m:r>
                              </m:e>
                              <m:sup>
                                <m:r>
                                  <a:rPr lang="en-US" altLang="zh-TW" sz="14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altLang="zh-TW" sz="1400" i="1">
                        <a:solidFill>
                          <a:schemeClr val="tx1"/>
                        </a:solidFill>
                        <a:latin typeface="Cambria Math"/>
                      </a:rPr>
                      <m:t>−1</m:t>
                    </m:r>
                  </m:oMath>
                </a14:m>
                <a:endParaRPr lang="en-US" altLang="zh-TW" sz="1400" dirty="0" smtClean="0"/>
              </a:p>
              <a:p>
                <a:r>
                  <a:rPr lang="en-US" altLang="zh-TW" sz="1400" b="0" dirty="0" smtClean="0"/>
                  <a:t>		</a:t>
                </a:r>
                <a:endParaRPr lang="en-US" altLang="zh-TW" sz="1400" dirty="0" smtClean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07" y="808861"/>
                <a:ext cx="5345111" cy="25129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38100"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113436" y="3501008"/>
                <a:ext cx="5339481" cy="1796069"/>
              </a:xfrm>
              <a:prstGeom prst="rect">
                <a:avLst/>
              </a:prstGeom>
              <a:noFill/>
              <a:ln w="38100">
                <a:solidFill>
                  <a:schemeClr val="accent3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=</m:t>
                      </m:r>
                      <m:r>
                        <a:rPr lang="en-US" altLang="zh-TW" sz="1400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altLang="zh-TW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altLang="zh-TW" sz="1400" b="0" i="1" smtClean="0">
                          <a:latin typeface="Cambria Math"/>
                        </a:rPr>
                        <m:t>∙</m:t>
                      </m:r>
                      <m:func>
                        <m:funcPr>
                          <m:ctrlPr>
                            <a:rPr lang="en-US" altLang="zh-TW" sz="14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TW" sz="1400" b="0" i="0" smtClean="0">
                              <a:latin typeface="Cambria Math"/>
                              <a:ea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altLang="zh-TW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zh-TW" altLang="en-US" sz="1400" b="0" i="1" smtClean="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  <m:d>
                                    <m:dPr>
                                      <m:ctrlPr>
                                        <a:rPr lang="en-US" altLang="zh-TW" sz="1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40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</m:d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altLang="zh-TW" sz="1400" b="0" i="1" smtClean="0">
                                      <a:solidFill>
                                        <a:schemeClr val="accent2"/>
                                      </a:solidFill>
                                      <a:latin typeface="Cambria Math"/>
                                    </a:rPr>
                                    <m:t>𝑘𝑡</m:t>
                                  </m:r>
                                </m:e>
                              </m:d>
                              <m:r>
                                <a:rPr lang="en-US" altLang="zh-TW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altLang="zh-TW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𝑋</m:t>
                              </m:r>
                              <m:d>
                                <m:dPr>
                                  <m:ctrlPr>
                                    <a:rPr lang="en-US" altLang="zh-TW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altLang="zh-TW" sz="1400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 smtClean="0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r>
                      <a:rPr lang="en-US" altLang="zh-TW" sz="1400" i="1" smtClean="0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nary>
                      <m:naryPr>
                        <m:chr m:val="∑"/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 smtClean="0">
                  <a:latin typeface="Cambria Math"/>
                </a:endParaRPr>
              </a:p>
              <a:p>
                <a:r>
                  <a:rPr lang="en-US" altLang="zh-TW" sz="1400" dirty="0" smtClean="0"/>
                  <a:t>         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latin typeface="Cambria Math"/>
                      </a:rPr>
                      <m:t>=</m:t>
                    </m:r>
                    <m:r>
                      <a:rPr lang="en-US" altLang="zh-TW" sz="1400" i="1">
                        <a:latin typeface="Cambria Math"/>
                      </a:rPr>
                      <m:t>𝑆</m:t>
                    </m:r>
                    <m:r>
                      <a:rPr lang="en-US" altLang="zh-TW" sz="1400" i="1">
                        <a:latin typeface="Cambria Math"/>
                      </a:rPr>
                      <m:t>(0)∙</m:t>
                    </m:r>
                    <m:r>
                      <m:rPr>
                        <m:sty m:val="p"/>
                      </m:rPr>
                      <a:rPr lang="en-US" altLang="zh-TW" sz="1400">
                        <a:latin typeface="Cambria Math"/>
                        <a:ea typeface="Cambria Math"/>
                      </a:rPr>
                      <m:t>exp</m:t>
                    </m:r>
                    <m:r>
                      <a:rPr lang="en-US" altLang="zh-TW" sz="1400" i="1">
                        <a:latin typeface="Cambria Math"/>
                        <a:ea typeface="Cambria Math"/>
                      </a:rPr>
                      <m:t>⁡(</m:t>
                    </m:r>
                    <m:nary>
                      <m:naryPr>
                        <m:chr m:val="∑"/>
                        <m:ctrl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  <m:r>
                      <a:rPr lang="en-US" altLang="zh-TW" sz="1400" i="1">
                        <a:latin typeface="Cambria Math"/>
                      </a:rPr>
                      <m:t>+</m:t>
                    </m:r>
                    <m:r>
                      <a:rPr lang="en-US" altLang="zh-TW" sz="1400" i="1">
                        <a:latin typeface="Cambria Math"/>
                      </a:rPr>
                      <m:t>𝑋</m:t>
                    </m:r>
                    <m:d>
                      <m:dPr>
                        <m:ctrlPr>
                          <a:rPr lang="en-US" altLang="zh-TW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14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1400" i="1">
                        <a:latin typeface="Cambria Math"/>
                      </a:rPr>
                      <m:t>)</m:t>
                    </m:r>
                  </m:oMath>
                </a14:m>
                <a:endParaRPr lang="en-US" altLang="zh-TW" sz="1400" i="1" dirty="0">
                  <a:latin typeface="Cambria Math"/>
                </a:endParaRPr>
              </a:p>
              <a:p>
                <a:endParaRPr lang="en-US" altLang="zh-TW" sz="14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sz="1400" i="1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sz="1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sz="1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sz="1400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sz="1400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</m:oMath>
                </a14:m>
                <a:r>
                  <a:rPr lang="en-US" altLang="zh-TW" sz="1400" dirty="0" smtClean="0"/>
                  <a:t>   ,</a:t>
                </a:r>
                <a:r>
                  <a:rPr lang="en-US" altLang="zh-TW" sz="140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𝛼</m:t>
                    </m:r>
                    <m:sSub>
                      <m:sSub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(−</m:t>
                    </m:r>
                    <m:r>
                      <a:rPr lang="zh-TW" altLang="en-US" sz="1400" i="1">
                        <a:solidFill>
                          <a:schemeClr val="accent6"/>
                        </a:solidFill>
                        <a:latin typeface="Cambria Math"/>
                      </a:rPr>
                      <m:t>𝛼𝜇</m:t>
                    </m:r>
                    <m:r>
                      <a:rPr lang="en-US" altLang="zh-TW" sz="1400" i="1">
                        <a:solidFill>
                          <a:schemeClr val="accent6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𝛼</m:t>
                        </m:r>
                      </m:e>
                      <m:sup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sz="14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zh-TW" sz="1400" dirty="0">
                        <a:solidFill>
                          <a:schemeClr val="accent6"/>
                        </a:solidFill>
                      </a:rPr>
                      <m:t>)</m:t>
                    </m:r>
                  </m:oMath>
                </a14:m>
                <a:endParaRPr lang="en-US" altLang="zh-TW" sz="1400" dirty="0"/>
              </a:p>
              <a:p>
                <a:endParaRPr lang="zh-TW" altLang="en-US" sz="14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36" y="3501008"/>
                <a:ext cx="5339481" cy="1796069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3968" b="-12957"/>
                </a:stretch>
              </a:blipFill>
              <a:ln w="38100">
                <a:solidFill>
                  <a:schemeClr val="accent3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866228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6" imgW="114102" imgH="177492" progId="">
                  <p:embed/>
                </p:oleObj>
              </mc:Choice>
              <mc:Fallback>
                <p:oleObj name="Equation" r:id="rId6" imgW="114102" imgH="177492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6084168" y="5661248"/>
                <a:ext cx="1368152" cy="646331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𝛾</m:t>
                      </m:r>
                      <m:r>
                        <m:rPr>
                          <m:nor/>
                        </m:rPr>
                        <a:rPr lang="en-US" altLang="zh-TW" dirty="0">
                          <a:solidFill>
                            <a:schemeClr val="tx2"/>
                          </a:solidFill>
                        </a:rPr>
                        <m:t>=</m:t>
                      </m:r>
                      <m:r>
                        <a:rPr lang="en-US" altLang="zh-TW" i="1">
                          <a:solidFill>
                            <a:schemeClr val="tx2"/>
                          </a:solidFill>
                          <a:latin typeface="Cambria Math"/>
                        </a:rPr>
                        <m:t>−</m:t>
                      </m:r>
                      <m:r>
                        <a:rPr lang="zh-TW" altLang="en-US" i="1">
                          <a:solidFill>
                            <a:schemeClr val="tx2"/>
                          </a:solidFill>
                          <a:latin typeface="Cambria Math"/>
                        </a:rPr>
                        <m:t>𝛼𝜇</m:t>
                      </m:r>
                    </m:oMath>
                  </m:oMathPara>
                </a14:m>
                <a:endParaRPr lang="en-US" altLang="zh-TW" i="1" dirty="0" smtClean="0">
                  <a:solidFill>
                    <a:schemeClr val="tx2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𝛿</m:t>
                      </m:r>
                      <m:r>
                        <a:rPr lang="en-US" altLang="zh-TW" i="1">
                          <a:solidFill>
                            <a:schemeClr val="tx2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𝛼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5661248"/>
                <a:ext cx="1368152" cy="646331"/>
              </a:xfrm>
              <a:prstGeom prst="rect">
                <a:avLst/>
              </a:prstGeom>
              <a:blipFill rotWithShape="1">
                <a:blip r:embed="rId8" cstate="print"/>
                <a:stretch>
                  <a:fillRect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5579132" y="2599736"/>
                <a:ext cx="2880320" cy="722121"/>
              </a:xfrm>
              <a:prstGeom prst="rect">
                <a:avLst/>
              </a:prstGeom>
              <a:noFill/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US" altLang="zh-TW">
                            <a:solidFill>
                              <a:schemeClr val="accent2"/>
                            </a:solidFill>
                            <a:latin typeface="Cambria Math"/>
                          </a:rPr>
                          <m:t>ln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⁡(1+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i="1">
                        <a:solidFill>
                          <a:schemeClr val="accent2"/>
                        </a:solidFill>
                        <a:latin typeface="Cambria Math"/>
                      </a:rPr>
                      <m:t>𝜆</m:t>
                    </m:r>
                    <m:acc>
                      <m:accPr>
                        <m:chr m:val="̅"/>
                        <m:ctrlPr>
                          <a:rPr lang="zh-TW" altLang="en-US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𝑘</m:t>
                        </m:r>
                      </m:e>
                    </m:acc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altLang="zh-TW" dirty="0" smtClean="0"/>
                  <a:t>,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</a:t>
                </a:r>
              </a:p>
              <a:p>
                <a:r>
                  <a:rPr lang="en-US" altLang="zh-TW" dirty="0">
                    <a:solidFill>
                      <a:schemeClr val="accent6"/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>
                        <a:solidFill>
                          <a:schemeClr val="accent6"/>
                        </a:solidFill>
                        <a:latin typeface="Cambria Math"/>
                      </a:rPr>
                      <m:t>ln</m:t>
                    </m:r>
                    <m:d>
                      <m:d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>
                            <a:solidFill>
                              <a:schemeClr val="accent6"/>
                            </a:solidFill>
                            <a:latin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zh-TW" altLang="en-US" i="1" smtClean="0">
                        <a:solidFill>
                          <a:schemeClr val="tx2"/>
                        </a:solidFill>
                        <a:latin typeface="Cambria Math"/>
                      </a:rPr>
                      <m:t>𝛾</m:t>
                    </m:r>
                    <m:r>
                      <a:rPr lang="en-US" altLang="zh-TW" i="1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r>
                      <a:rPr lang="zh-TW" altLang="en-US" i="1">
                        <a:solidFill>
                          <a:schemeClr val="tx2"/>
                        </a:solidFill>
                        <a:latin typeface="Cambria Math"/>
                      </a:rPr>
                      <m:t>𝛿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132" y="2599736"/>
                <a:ext cx="2880320" cy="722121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11088" t="-49194" b="-49194"/>
                </a:stretch>
              </a:blip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5579132" y="4574955"/>
                <a:ext cx="2880320" cy="718402"/>
              </a:xfrm>
              <a:prstGeom prst="rect">
                <a:avLst/>
              </a:prstGeom>
              <a:noFill/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𝑁</m:t>
                        </m:r>
                        <m:d>
                          <m:d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sup>
                      <m:e>
                        <m:r>
                          <a:rPr lang="en-US" altLang="zh-TW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zh-TW" altLang="en-US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𝛼</m:t>
                        </m:r>
                        <m:sSub>
                          <m:sSubPr>
                            <m:ctrlP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altLang="zh-TW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r>
                      <a:rPr lang="zh-TW" altLang="en-US" i="1">
                        <a:solidFill>
                          <a:schemeClr val="accent2"/>
                        </a:solidFill>
                        <a:latin typeface="Cambria Math"/>
                      </a:rPr>
                      <m:t>𝛼</m:t>
                    </m:r>
                    <m:r>
                      <a:rPr lang="en-US" altLang="zh-TW" i="1">
                        <a:solidFill>
                          <a:schemeClr val="accent2"/>
                        </a:solidFill>
                        <a:latin typeface="Cambria Math"/>
                      </a:rPr>
                      <m:t>𝑘𝑡</m:t>
                    </m:r>
                  </m:oMath>
                </a14:m>
                <a:r>
                  <a:rPr lang="en-US" altLang="zh-TW" dirty="0"/>
                  <a:t>   </a:t>
                </a:r>
                <a:r>
                  <a:rPr lang="en-US" altLang="zh-TW" dirty="0" smtClean="0"/>
                  <a:t>,</a:t>
                </a:r>
              </a:p>
              <a:p>
                <a:r>
                  <a:rPr lang="en-US" altLang="zh-TW" dirty="0">
                    <a:solidFill>
                      <a:schemeClr val="accent6"/>
                    </a:solidFill>
                  </a:rPr>
                  <a:t> </a:t>
                </a:r>
                <a:r>
                  <a:rPr lang="en-US" altLang="zh-TW" dirty="0" smtClean="0">
                    <a:solidFill>
                      <a:schemeClr val="accent6"/>
                    </a:solidFill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−</m:t>
                    </m:r>
                    <m:r>
                      <a:rPr lang="zh-TW" altLang="en-US" i="1">
                        <a:solidFill>
                          <a:schemeClr val="accent6"/>
                        </a:solidFill>
                        <a:latin typeface="Cambria Math"/>
                      </a:rPr>
                      <m:t>𝛼</m:t>
                    </m:r>
                    <m:sSub>
                      <m:sSubPr>
                        <m:ctrlPr>
                          <a:rPr lang="en-US" altLang="zh-TW" i="1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altLang="zh-TW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~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𝑁</m:t>
                    </m:r>
                    <m:r>
                      <a:rPr lang="en-US" altLang="zh-TW" i="1">
                        <a:solidFill>
                          <a:schemeClr val="accent6"/>
                        </a:solidFill>
                        <a:latin typeface="Cambria Math"/>
                      </a:rPr>
                      <m:t>(−</m:t>
                    </m:r>
                    <m:r>
                      <a:rPr lang="zh-TW" altLang="en-US" i="1">
                        <a:solidFill>
                          <a:schemeClr val="tx2"/>
                        </a:solidFill>
                        <a:latin typeface="Cambria Math"/>
                      </a:rPr>
                      <m:t>𝛼𝜇</m:t>
                    </m:r>
                    <m:r>
                      <a:rPr lang="en-US" altLang="zh-TW" i="1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𝛼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𝜎</m:t>
                        </m:r>
                      </m:e>
                      <m:sup>
                        <m: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altLang="zh-TW" dirty="0">
                        <a:solidFill>
                          <a:schemeClr val="accent6"/>
                        </a:solidFill>
                      </a:rPr>
                      <m:t>)</m:t>
                    </m:r>
                  </m:oMath>
                </a14:m>
                <a:endParaRPr lang="en-US" altLang="zh-TW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9132" y="4574955"/>
                <a:ext cx="2880320" cy="718402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1088" t="-49593" b="-50407"/>
                </a:stretch>
              </a:blipFill>
              <a:ln w="28575">
                <a:solidFill>
                  <a:schemeClr val="accent3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6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19" y="188640"/>
            <a:ext cx="4536504" cy="285467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46" y="4833074"/>
            <a:ext cx="11525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群組 5"/>
          <p:cNvGrpSpPr/>
          <p:nvPr/>
        </p:nvGrpSpPr>
        <p:grpSpPr>
          <a:xfrm>
            <a:off x="387296" y="3321668"/>
            <a:ext cx="8534400" cy="3232362"/>
            <a:chOff x="352046" y="3753232"/>
            <a:chExt cx="8534400" cy="323236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3753232"/>
              <a:ext cx="83439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116525"/>
              <a:ext cx="8534400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476353"/>
              <a:ext cx="4905375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4797152"/>
              <a:ext cx="1028700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5050958"/>
              <a:ext cx="743902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5266760"/>
              <a:ext cx="436245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0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917" y="5876360"/>
              <a:ext cx="4324350" cy="247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1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046" y="6309320"/>
              <a:ext cx="34290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1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1046" y="6261694"/>
              <a:ext cx="4495800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917" y="6499819"/>
              <a:ext cx="1790700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文字方塊 2"/>
          <p:cNvSpPr txBox="1"/>
          <p:nvPr/>
        </p:nvSpPr>
        <p:spPr>
          <a:xfrm>
            <a:off x="4974609" y="188640"/>
            <a:ext cx="35278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 smtClean="0"/>
              <a:t>根據</a:t>
            </a:r>
            <a:r>
              <a:rPr lang="en-US" altLang="zh-TW" sz="1600" dirty="0" smtClean="0"/>
              <a:t>Wang et. al. 2005</a:t>
            </a:r>
            <a:r>
              <a:rPr lang="zh-TW" altLang="en-US" sz="1600" dirty="0" smtClean="0"/>
              <a:t>的</a:t>
            </a:r>
            <a:r>
              <a:rPr lang="en-US" altLang="zh-TW" sz="1600" dirty="0" smtClean="0"/>
              <a:t/>
            </a:r>
            <a:br>
              <a:rPr lang="en-US" altLang="zh-TW" sz="1600" dirty="0" smtClean="0"/>
            </a:br>
            <a:r>
              <a:rPr lang="en-US" altLang="zh-TW" sz="1600" dirty="0" smtClean="0"/>
              <a:t>Catastrophe options with stochastic interest rates and compound Poisson losses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2899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952130"/>
              </p:ext>
            </p:extLst>
          </p:nvPr>
        </p:nvGraphicFramePr>
        <p:xfrm>
          <a:off x="584200" y="-3175"/>
          <a:ext cx="6753225" cy="672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方程式" r:id="rId3" imgW="3085920" imgH="3073320" progId="Equation.3">
                  <p:embed/>
                </p:oleObj>
              </mc:Choice>
              <mc:Fallback>
                <p:oleObj name="方程式" r:id="rId3" imgW="3085920" imgH="3073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-3175"/>
                        <a:ext cx="6753225" cy="6726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631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720878"/>
              </p:ext>
            </p:extLst>
          </p:nvPr>
        </p:nvGraphicFramePr>
        <p:xfrm>
          <a:off x="2771921" y="750165"/>
          <a:ext cx="3312368" cy="6087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"/>
                <a:gridCol w="828092"/>
                <a:gridCol w="828092"/>
                <a:gridCol w="828092"/>
              </a:tblGrid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0879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橢圓 18"/>
          <p:cNvSpPr/>
          <p:nvPr/>
        </p:nvSpPr>
        <p:spPr>
          <a:xfrm>
            <a:off x="395536" y="3933056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2739416" y="49411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725402" y="24928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2725402" y="371703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4369990" y="314096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4355976" y="69269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4355976" y="191683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4369990" y="6749988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4355976" y="4301716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4355976" y="5525852"/>
            <a:ext cx="216024" cy="21602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8" name="群組 47"/>
          <p:cNvGrpSpPr/>
          <p:nvPr/>
        </p:nvGrpSpPr>
        <p:grpSpPr>
          <a:xfrm>
            <a:off x="2941426" y="2238456"/>
            <a:ext cx="802482" cy="691313"/>
            <a:chOff x="2941426" y="2238456"/>
            <a:chExt cx="802482" cy="691313"/>
          </a:xfrm>
        </p:grpSpPr>
        <p:cxnSp>
          <p:nvCxnSpPr>
            <p:cNvPr id="35" name="直線接點 34"/>
            <p:cNvCxnSpPr>
              <a:stCxn id="21" idx="6"/>
            </p:cNvCxnSpPr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橢圓 3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0" name="直線接點 39"/>
            <p:cNvCxnSpPr>
              <a:stCxn id="21" idx="6"/>
            </p:cNvCxnSpPr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1" name="橢圓 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4" name="直線接點 43"/>
            <p:cNvCxnSpPr>
              <a:stCxn id="21" idx="6"/>
            </p:cNvCxnSpPr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5" name="橢圓 4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2955440" y="3457767"/>
            <a:ext cx="802482" cy="691313"/>
            <a:chOff x="2941426" y="2238456"/>
            <a:chExt cx="802482" cy="691313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1" name="橢圓 5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2" name="直線接點 5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3" name="橢圓 5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4" name="直線接點 5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5" name="橢圓 5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6" name="群組 55"/>
          <p:cNvGrpSpPr/>
          <p:nvPr/>
        </p:nvGrpSpPr>
        <p:grpSpPr>
          <a:xfrm>
            <a:off x="2955440" y="4677078"/>
            <a:ext cx="802482" cy="691313"/>
            <a:chOff x="2941426" y="2238456"/>
            <a:chExt cx="802482" cy="691313"/>
          </a:xfrm>
        </p:grpSpPr>
        <p:cxnSp>
          <p:nvCxnSpPr>
            <p:cNvPr id="57" name="直線接點 5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58" name="橢圓 5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9" name="直線接點 5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0" name="橢圓 5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1" name="直線接點 6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2" name="橢圓 6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3" name="直線接點 62"/>
          <p:cNvCxnSpPr>
            <a:stCxn id="41" idx="7"/>
            <a:endCxn id="25" idx="2"/>
          </p:cNvCxnSpPr>
          <p:nvPr/>
        </p:nvCxnSpPr>
        <p:spPr>
          <a:xfrm flipV="1">
            <a:off x="3717545" y="2024844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 flipV="1">
            <a:off x="3731559" y="3251170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 flipV="1">
            <a:off x="3731559" y="4451802"/>
            <a:ext cx="638431" cy="235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endCxn id="24" idx="3"/>
          </p:cNvCxnSpPr>
          <p:nvPr/>
        </p:nvCxnSpPr>
        <p:spPr>
          <a:xfrm flipV="1">
            <a:off x="3727939" y="877084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 flipV="1">
            <a:off x="3727939" y="2067543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直線接點 74"/>
          <p:cNvCxnSpPr/>
          <p:nvPr/>
        </p:nvCxnSpPr>
        <p:spPr>
          <a:xfrm flipV="1">
            <a:off x="3736750" y="3278395"/>
            <a:ext cx="659673" cy="1393199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直線接點 75"/>
          <p:cNvCxnSpPr>
            <a:stCxn id="41" idx="7"/>
            <a:endCxn id="23" idx="2"/>
          </p:cNvCxnSpPr>
          <p:nvPr/>
        </p:nvCxnSpPr>
        <p:spPr>
          <a:xfrm>
            <a:off x="3717545" y="2260253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直線接點 81"/>
          <p:cNvCxnSpPr/>
          <p:nvPr/>
        </p:nvCxnSpPr>
        <p:spPr>
          <a:xfrm>
            <a:off x="3743978" y="3487637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直線接點 82"/>
          <p:cNvCxnSpPr/>
          <p:nvPr/>
        </p:nvCxnSpPr>
        <p:spPr>
          <a:xfrm>
            <a:off x="3743978" y="4698489"/>
            <a:ext cx="652445" cy="988727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直線接點 83"/>
          <p:cNvCxnSpPr>
            <a:stCxn id="36" idx="6"/>
            <a:endCxn id="25" idx="2"/>
          </p:cNvCxnSpPr>
          <p:nvPr/>
        </p:nvCxnSpPr>
        <p:spPr>
          <a:xfrm flipV="1">
            <a:off x="3743908" y="2024844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直線接點 86"/>
          <p:cNvCxnSpPr>
            <a:stCxn id="36" idx="5"/>
            <a:endCxn id="23" idx="2"/>
          </p:cNvCxnSpPr>
          <p:nvPr/>
        </p:nvCxnSpPr>
        <p:spPr>
          <a:xfrm>
            <a:off x="3717545" y="2907972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0" name="直線接點 89"/>
          <p:cNvCxnSpPr>
            <a:stCxn id="36" idx="5"/>
            <a:endCxn id="27" idx="2"/>
          </p:cNvCxnSpPr>
          <p:nvPr/>
        </p:nvCxnSpPr>
        <p:spPr>
          <a:xfrm>
            <a:off x="3717545" y="2907972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9" name="直線接點 98"/>
          <p:cNvCxnSpPr/>
          <p:nvPr/>
        </p:nvCxnSpPr>
        <p:spPr>
          <a:xfrm>
            <a:off x="3751856" y="2598141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1" name="直線接點 100"/>
          <p:cNvCxnSpPr>
            <a:stCxn id="45" idx="6"/>
            <a:endCxn id="25" idx="2"/>
          </p:cNvCxnSpPr>
          <p:nvPr/>
        </p:nvCxnSpPr>
        <p:spPr>
          <a:xfrm flipV="1">
            <a:off x="3743908" y="2024844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>
            <a:off x="3760736" y="3798055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6" name="直線接點 105"/>
          <p:cNvCxnSpPr/>
          <p:nvPr/>
        </p:nvCxnSpPr>
        <p:spPr>
          <a:xfrm flipV="1">
            <a:off x="3752788" y="3224758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>
            <a:off x="3770396" y="5027305"/>
            <a:ext cx="604120" cy="63389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8" name="直線接點 107"/>
          <p:cNvCxnSpPr/>
          <p:nvPr/>
        </p:nvCxnSpPr>
        <p:spPr>
          <a:xfrm flipV="1">
            <a:off x="3762448" y="4454008"/>
            <a:ext cx="612068" cy="55926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3" name="直線接點 92"/>
          <p:cNvCxnSpPr/>
          <p:nvPr/>
        </p:nvCxnSpPr>
        <p:spPr>
          <a:xfrm flipV="1">
            <a:off x="3781753" y="3205872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4" name="直線接點 93"/>
          <p:cNvCxnSpPr/>
          <p:nvPr/>
        </p:nvCxnSpPr>
        <p:spPr>
          <a:xfrm>
            <a:off x="3755390" y="4089000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直線接點 94"/>
          <p:cNvCxnSpPr/>
          <p:nvPr/>
        </p:nvCxnSpPr>
        <p:spPr>
          <a:xfrm>
            <a:off x="3755390" y="4089000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直線接點 95"/>
          <p:cNvCxnSpPr/>
          <p:nvPr/>
        </p:nvCxnSpPr>
        <p:spPr>
          <a:xfrm flipV="1">
            <a:off x="3752961" y="4436436"/>
            <a:ext cx="612068" cy="830505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直線接點 96"/>
          <p:cNvCxnSpPr/>
          <p:nvPr/>
        </p:nvCxnSpPr>
        <p:spPr>
          <a:xfrm>
            <a:off x="3726598" y="5319564"/>
            <a:ext cx="652445" cy="341008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直線接點 97"/>
          <p:cNvCxnSpPr/>
          <p:nvPr/>
        </p:nvCxnSpPr>
        <p:spPr>
          <a:xfrm>
            <a:off x="3726598" y="5319564"/>
            <a:ext cx="638431" cy="1501756"/>
          </a:xfrm>
          <a:prstGeom prst="line">
            <a:avLst/>
          </a:prstGeom>
          <a:ln>
            <a:prstDash val="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09" name="群組 108"/>
          <p:cNvGrpSpPr/>
          <p:nvPr/>
        </p:nvGrpSpPr>
        <p:grpSpPr>
          <a:xfrm>
            <a:off x="4596786" y="1621563"/>
            <a:ext cx="802482" cy="691313"/>
            <a:chOff x="2941426" y="2238456"/>
            <a:chExt cx="802482" cy="691313"/>
          </a:xfrm>
        </p:grpSpPr>
        <p:cxnSp>
          <p:nvCxnSpPr>
            <p:cNvPr id="110" name="直線接點 109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1" name="橢圓 110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2" name="直線接點 111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3" name="橢圓 112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4" name="直線接點 113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5" name="橢圓 114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6" name="群組 115"/>
          <p:cNvGrpSpPr/>
          <p:nvPr/>
        </p:nvGrpSpPr>
        <p:grpSpPr>
          <a:xfrm>
            <a:off x="4620744" y="2840874"/>
            <a:ext cx="802482" cy="691313"/>
            <a:chOff x="2941426" y="2238456"/>
            <a:chExt cx="802482" cy="691313"/>
          </a:xfrm>
        </p:grpSpPr>
        <p:cxnSp>
          <p:nvCxnSpPr>
            <p:cNvPr id="117" name="直線接點 116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8" name="橢圓 117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9" name="直線接點 118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0" name="橢圓 119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接點 120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2" name="橢圓 121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23" name="群組 122"/>
          <p:cNvGrpSpPr/>
          <p:nvPr/>
        </p:nvGrpSpPr>
        <p:grpSpPr>
          <a:xfrm>
            <a:off x="4596786" y="4060185"/>
            <a:ext cx="802482" cy="691313"/>
            <a:chOff x="2941426" y="2238456"/>
            <a:chExt cx="802482" cy="691313"/>
          </a:xfrm>
        </p:grpSpPr>
        <p:cxnSp>
          <p:nvCxnSpPr>
            <p:cNvPr id="124" name="直線接點 123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5" name="橢圓 124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6" name="直線接點 125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7" name="橢圓 126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8" name="直線接點 127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9" name="橢圓 128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4596786" y="5266941"/>
            <a:ext cx="802482" cy="691313"/>
            <a:chOff x="2941426" y="2238456"/>
            <a:chExt cx="802482" cy="691313"/>
          </a:xfrm>
        </p:grpSpPr>
        <p:cxnSp>
          <p:nvCxnSpPr>
            <p:cNvPr id="131" name="直線接點 130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2" name="橢圓 131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3" name="直線接點 132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4" name="橢圓 133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5" name="直線接點 134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6" name="橢圓 135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7" name="群組 136"/>
          <p:cNvGrpSpPr/>
          <p:nvPr/>
        </p:nvGrpSpPr>
        <p:grpSpPr>
          <a:xfrm>
            <a:off x="4596786" y="6475663"/>
            <a:ext cx="802482" cy="691313"/>
            <a:chOff x="2941426" y="2238456"/>
            <a:chExt cx="802482" cy="691313"/>
          </a:xfrm>
        </p:grpSpPr>
        <p:cxnSp>
          <p:nvCxnSpPr>
            <p:cNvPr id="138" name="直線接點 137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39" name="橢圓 138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0" name="直線接點 139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1" name="橢圓 140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2" name="直線接點 141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3" name="橢圓 142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4" name="群組 143"/>
          <p:cNvGrpSpPr/>
          <p:nvPr/>
        </p:nvGrpSpPr>
        <p:grpSpPr>
          <a:xfrm>
            <a:off x="4586014" y="392496"/>
            <a:ext cx="802482" cy="691313"/>
            <a:chOff x="2941426" y="2238456"/>
            <a:chExt cx="802482" cy="691313"/>
          </a:xfrm>
        </p:grpSpPr>
        <p:cxnSp>
          <p:nvCxnSpPr>
            <p:cNvPr id="145" name="直線接點 144"/>
            <p:cNvCxnSpPr/>
            <p:nvPr/>
          </p:nvCxnSpPr>
          <p:spPr>
            <a:xfrm>
              <a:off x="2941426" y="2600908"/>
              <a:ext cx="656773" cy="254441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6" name="橢圓 145"/>
            <p:cNvSpPr/>
            <p:nvPr/>
          </p:nvSpPr>
          <p:spPr>
            <a:xfrm>
              <a:off x="3563888" y="2780928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7" name="直線接點 146"/>
            <p:cNvCxnSpPr/>
            <p:nvPr/>
          </p:nvCxnSpPr>
          <p:spPr>
            <a:xfrm flipV="1">
              <a:off x="2941426" y="2312878"/>
              <a:ext cx="656773" cy="28803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8" name="橢圓 147"/>
            <p:cNvSpPr/>
            <p:nvPr/>
          </p:nvSpPr>
          <p:spPr>
            <a:xfrm>
              <a:off x="3563888" y="2238456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9" name="直線接點 148"/>
            <p:cNvCxnSpPr/>
            <p:nvPr/>
          </p:nvCxnSpPr>
          <p:spPr>
            <a:xfrm flipV="1">
              <a:off x="2941426" y="2584114"/>
              <a:ext cx="656773" cy="16794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0" name="橢圓 149"/>
            <p:cNvSpPr/>
            <p:nvPr/>
          </p:nvSpPr>
          <p:spPr>
            <a:xfrm>
              <a:off x="3563888" y="2509692"/>
              <a:ext cx="180020" cy="14884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152" name="直線接點 151"/>
          <p:cNvCxnSpPr>
            <a:stCxn id="19" idx="6"/>
            <a:endCxn id="22" idx="2"/>
          </p:cNvCxnSpPr>
          <p:nvPr/>
        </p:nvCxnSpPr>
        <p:spPr>
          <a:xfrm flipV="1">
            <a:off x="611560" y="3825044"/>
            <a:ext cx="2113842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>
            <a:stCxn id="19" idx="6"/>
            <a:endCxn id="21" idx="3"/>
          </p:cNvCxnSpPr>
          <p:nvPr/>
        </p:nvCxnSpPr>
        <p:spPr>
          <a:xfrm flipV="1">
            <a:off x="611560" y="2677284"/>
            <a:ext cx="2145478" cy="136378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>
            <a:stCxn id="19" idx="6"/>
            <a:endCxn id="20" idx="2"/>
          </p:cNvCxnSpPr>
          <p:nvPr/>
        </p:nvCxnSpPr>
        <p:spPr>
          <a:xfrm>
            <a:off x="611560" y="4041068"/>
            <a:ext cx="2127856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群組 169"/>
          <p:cNvGrpSpPr/>
          <p:nvPr/>
        </p:nvGrpSpPr>
        <p:grpSpPr>
          <a:xfrm>
            <a:off x="1108843" y="108617"/>
            <a:ext cx="4975325" cy="582766"/>
            <a:chOff x="1108843" y="108617"/>
            <a:chExt cx="4975325" cy="582766"/>
          </a:xfrm>
        </p:grpSpPr>
        <p:cxnSp>
          <p:nvCxnSpPr>
            <p:cNvPr id="161" name="直線接點 160"/>
            <p:cNvCxnSpPr/>
            <p:nvPr/>
          </p:nvCxnSpPr>
          <p:spPr>
            <a:xfrm>
              <a:off x="2739416" y="260648"/>
              <a:ext cx="334475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>
              <a:off x="2739416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>
              <a:off x="4407835" y="116632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直線接點 165"/>
            <p:cNvCxnSpPr/>
            <p:nvPr/>
          </p:nvCxnSpPr>
          <p:spPr>
            <a:xfrm>
              <a:off x="6084168" y="122716"/>
              <a:ext cx="0" cy="27586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7" name="文字方塊 166"/>
            <p:cNvSpPr txBox="1"/>
            <p:nvPr/>
          </p:nvSpPr>
          <p:spPr>
            <a:xfrm>
              <a:off x="1108843" y="108617"/>
              <a:ext cx="14848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Time Step</a:t>
              </a:r>
              <a:endParaRPr lang="zh-TW" altLang="en-US" dirty="0"/>
            </a:p>
          </p:txBody>
        </p:sp>
        <p:sp>
          <p:nvSpPr>
            <p:cNvPr id="168" name="文字方塊 167"/>
            <p:cNvSpPr txBox="1"/>
            <p:nvPr/>
          </p:nvSpPr>
          <p:spPr>
            <a:xfrm>
              <a:off x="2481987" y="312536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/>
                <a:t>n</a:t>
              </a:r>
              <a:r>
                <a:rPr lang="en-US" altLang="zh-TW" dirty="0" smtClean="0"/>
                <a:t>=0</a:t>
              </a:r>
              <a:endParaRPr lang="zh-TW" altLang="en-US" dirty="0"/>
            </a:p>
          </p:txBody>
        </p:sp>
        <p:sp>
          <p:nvSpPr>
            <p:cNvPr id="169" name="文字方塊 168"/>
            <p:cNvSpPr txBox="1"/>
            <p:nvPr/>
          </p:nvSpPr>
          <p:spPr>
            <a:xfrm>
              <a:off x="4151382" y="322051"/>
              <a:ext cx="577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 smtClean="0"/>
                <a:t>n=1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0696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8641</TotalTime>
  <Words>2687</Words>
  <Application>Microsoft Office PowerPoint</Application>
  <PresentationFormat>如螢幕大小 (4:3)</PresentationFormat>
  <Paragraphs>1177</Paragraphs>
  <Slides>32</Slides>
  <Notes>10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32</vt:i4>
      </vt:variant>
    </vt:vector>
  </HeadingPairs>
  <TitlesOfParts>
    <vt:vector size="35" baseType="lpstr">
      <vt:lpstr>Office 佈景主題</vt:lpstr>
      <vt:lpstr>Equation</vt:lpstr>
      <vt:lpstr>方程式</vt:lpstr>
      <vt:lpstr>Catastrophe Equity Put(CatEPut) (巨災股權賣權)</vt:lpstr>
      <vt:lpstr>CatEPut (Catastrophe Equity Put) (巨災股權賣權)</vt:lpstr>
      <vt:lpstr>CatEPut 的Payoff</vt:lpstr>
      <vt:lpstr>Jump –Diffusion Tree</vt:lpstr>
      <vt:lpstr>Jump-diffusion model</vt:lpstr>
      <vt:lpstr>Comparison</vt:lpstr>
      <vt:lpstr>PowerPoint 簡報</vt:lpstr>
      <vt:lpstr>PowerPoint 簡報</vt:lpstr>
      <vt:lpstr>PowerPoint 簡報</vt:lpstr>
      <vt:lpstr>PowerPoint 簡報</vt:lpstr>
      <vt:lpstr>PowerPoint 簡報</vt:lpstr>
      <vt:lpstr>State的個數</vt:lpstr>
      <vt:lpstr>程式檢驗</vt:lpstr>
      <vt:lpstr>測試數據結果</vt:lpstr>
      <vt:lpstr>程式修改為美式</vt:lpstr>
      <vt:lpstr>代入不同數據再次檢驗歐式</vt:lpstr>
      <vt:lpstr>PowerPoint 簡報</vt:lpstr>
      <vt:lpstr>Jump –Diffusion Tree</vt:lpstr>
      <vt:lpstr>改善方法</vt:lpstr>
      <vt:lpstr>測試數據比較</vt:lpstr>
      <vt:lpstr>實驗檢討測試</vt:lpstr>
      <vt:lpstr>測試數據結果—機率出現負值</vt:lpstr>
      <vt:lpstr>問題討論</vt:lpstr>
      <vt:lpstr>PowerPoint 簡報</vt:lpstr>
      <vt:lpstr>目前調整方式</vt:lpstr>
      <vt:lpstr>實驗結果</vt:lpstr>
      <vt:lpstr>PowerPoint 簡報</vt:lpstr>
      <vt:lpstr>改善1與結果</vt:lpstr>
      <vt:lpstr>改善2與結果</vt:lpstr>
      <vt:lpstr>改善3</vt:lpstr>
      <vt:lpstr>目前想法</vt:lpstr>
      <vt:lpstr>目前結果</vt:lpstr>
    </vt:vector>
  </TitlesOfParts>
  <Company>NCTU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Yaya</dc:creator>
  <cp:lastModifiedBy>Yaya</cp:lastModifiedBy>
  <cp:revision>276</cp:revision>
  <dcterms:created xsi:type="dcterms:W3CDTF">2013-09-12T12:49:17Z</dcterms:created>
  <dcterms:modified xsi:type="dcterms:W3CDTF">2014-12-29T10:24:00Z</dcterms:modified>
</cp:coreProperties>
</file>