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96" r:id="rId5"/>
    <p:sldId id="297" r:id="rId6"/>
    <p:sldId id="271" r:id="rId7"/>
    <p:sldId id="300" r:id="rId8"/>
    <p:sldId id="299" r:id="rId9"/>
    <p:sldId id="287" r:id="rId10"/>
    <p:sldId id="293" r:id="rId11"/>
    <p:sldId id="298" r:id="rId12"/>
    <p:sldId id="316" r:id="rId13"/>
    <p:sldId id="315" r:id="rId14"/>
    <p:sldId id="311" r:id="rId15"/>
    <p:sldId id="312" r:id="rId16"/>
    <p:sldId id="313" r:id="rId17"/>
    <p:sldId id="262" r:id="rId1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31" autoAdjust="0"/>
    <p:restoredTop sz="95578" autoAdjust="0"/>
  </p:normalViewPr>
  <p:slideViewPr>
    <p:cSldViewPr>
      <p:cViewPr varScale="1">
        <p:scale>
          <a:sx n="64" d="100"/>
          <a:sy n="64" d="100"/>
        </p:scale>
        <p:origin x="137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A0FE3C-70CF-4F43-B6C9-7FB1961080B2}" type="datetimeFigureOut">
              <a:rPr lang="zh-TW" altLang="en-US" smtClean="0"/>
              <a:pPr/>
              <a:t>2014/6/21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14D442-CA67-45AC-8188-EED9460C4E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671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D442-CA67-45AC-8188-EED9460C4EF5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15114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D442-CA67-45AC-8188-EED9460C4EF5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8760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D442-CA67-45AC-8188-EED9460C4EF5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30892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D442-CA67-45AC-8188-EED9460C4EF5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12688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D442-CA67-45AC-8188-EED9460C4EF5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84226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D442-CA67-45AC-8188-EED9460C4EF5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22393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D442-CA67-45AC-8188-EED9460C4EF5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00535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加入調整項：股價</a:t>
            </a:r>
            <a:r>
              <a:rPr lang="zh-TW" altLang="en-US" dirty="0" smtClean="0"/>
              <a:t>的報酬率才會是無風險利率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D442-CA67-45AC-8188-EED9460C4EF5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6937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D442-CA67-45AC-8188-EED9460C4EF5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96540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D442-CA67-45AC-8188-EED9460C4EF5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2435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4C71-A3BD-4D64-B460-5E72BF043D59}" type="datetimeFigureOut">
              <a:rPr lang="zh-TW" altLang="en-US" smtClean="0"/>
              <a:pPr/>
              <a:t>2014/6/21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A91A-8E4F-4BB7-8F83-A60BE298CB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2196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4C71-A3BD-4D64-B460-5E72BF043D59}" type="datetimeFigureOut">
              <a:rPr lang="zh-TW" altLang="en-US" smtClean="0"/>
              <a:pPr/>
              <a:t>2014/6/21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A91A-8E4F-4BB7-8F83-A60BE298CB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8150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4C71-A3BD-4D64-B460-5E72BF043D59}" type="datetimeFigureOut">
              <a:rPr lang="zh-TW" altLang="en-US" smtClean="0"/>
              <a:pPr/>
              <a:t>2014/6/21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A91A-8E4F-4BB7-8F83-A60BE298CB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1561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4C71-A3BD-4D64-B460-5E72BF043D59}" type="datetimeFigureOut">
              <a:rPr lang="zh-TW" altLang="en-US" smtClean="0"/>
              <a:pPr/>
              <a:t>2014/6/21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A91A-8E4F-4BB7-8F83-A60BE298CB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684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4C71-A3BD-4D64-B460-5E72BF043D59}" type="datetimeFigureOut">
              <a:rPr lang="zh-TW" altLang="en-US" smtClean="0"/>
              <a:pPr/>
              <a:t>2014/6/21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A91A-8E4F-4BB7-8F83-A60BE298CB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5334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4C71-A3BD-4D64-B460-5E72BF043D59}" type="datetimeFigureOut">
              <a:rPr lang="zh-TW" altLang="en-US" smtClean="0"/>
              <a:pPr/>
              <a:t>2014/6/21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A91A-8E4F-4BB7-8F83-A60BE298CB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5264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4C71-A3BD-4D64-B460-5E72BF043D59}" type="datetimeFigureOut">
              <a:rPr lang="zh-TW" altLang="en-US" smtClean="0"/>
              <a:pPr/>
              <a:t>2014/6/21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A91A-8E4F-4BB7-8F83-A60BE298CB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6136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4C71-A3BD-4D64-B460-5E72BF043D59}" type="datetimeFigureOut">
              <a:rPr lang="zh-TW" altLang="en-US" smtClean="0"/>
              <a:pPr/>
              <a:t>2014/6/21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A91A-8E4F-4BB7-8F83-A60BE298CB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9594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4C71-A3BD-4D64-B460-5E72BF043D59}" type="datetimeFigureOut">
              <a:rPr lang="zh-TW" altLang="en-US" smtClean="0"/>
              <a:pPr/>
              <a:t>2014/6/21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A91A-8E4F-4BB7-8F83-A60BE298CB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4965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4C71-A3BD-4D64-B460-5E72BF043D59}" type="datetimeFigureOut">
              <a:rPr lang="zh-TW" altLang="en-US" smtClean="0"/>
              <a:pPr/>
              <a:t>2014/6/21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A91A-8E4F-4BB7-8F83-A60BE298CB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0591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4C71-A3BD-4D64-B460-5E72BF043D59}" type="datetimeFigureOut">
              <a:rPr lang="zh-TW" altLang="en-US" smtClean="0"/>
              <a:pPr/>
              <a:t>2014/6/21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A91A-8E4F-4BB7-8F83-A60BE298CB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3077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84C71-A3BD-4D64-B460-5E72BF043D59}" type="datetimeFigureOut">
              <a:rPr lang="zh-TW" altLang="en-US" smtClean="0"/>
              <a:pPr/>
              <a:t>2014/6/21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FA91A-8E4F-4BB7-8F83-A60BE298CB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7636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0.png"/><Relationship Id="rId7" Type="http://schemas.openxmlformats.org/officeDocument/2006/relationships/image" Target="../media/image320.png"/><Relationship Id="rId2" Type="http://schemas.openxmlformats.org/officeDocument/2006/relationships/image" Target="../media/image2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0.png"/><Relationship Id="rId5" Type="http://schemas.openxmlformats.org/officeDocument/2006/relationships/image" Target="../media/image300.png"/><Relationship Id="rId4" Type="http://schemas.openxmlformats.org/officeDocument/2006/relationships/image" Target="../media/image29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23.png"/><Relationship Id="rId10" Type="http://schemas.openxmlformats.org/officeDocument/2006/relationships/image" Target="../media/image26.png"/><Relationship Id="rId4" Type="http://schemas.openxmlformats.org/officeDocument/2006/relationships/image" Target="../media/image11.png"/><Relationship Id="rId9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9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Catastrophe Equity Put(</a:t>
            </a:r>
            <a:r>
              <a:rPr lang="en-US" altLang="zh-TW" dirty="0" err="1" smtClean="0"/>
              <a:t>CatEPut</a:t>
            </a:r>
            <a:r>
              <a:rPr lang="en-US" altLang="zh-TW" dirty="0" smtClean="0"/>
              <a:t>)</a:t>
            </a:r>
            <a:br>
              <a:rPr lang="en-US" altLang="zh-TW" dirty="0" smtClean="0"/>
            </a:br>
            <a:r>
              <a:rPr lang="en-US" altLang="zh-TW" dirty="0" smtClean="0"/>
              <a:t>(</a:t>
            </a:r>
            <a:r>
              <a:rPr lang="zh-TW" altLang="en-US" dirty="0" smtClean="0"/>
              <a:t>巨災股權賣權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指導教授</a:t>
            </a:r>
            <a:r>
              <a:rPr lang="en-US" altLang="zh-TW" dirty="0" smtClean="0"/>
              <a:t>:</a:t>
            </a:r>
            <a:r>
              <a:rPr lang="zh-TW" altLang="en-US" dirty="0" smtClean="0"/>
              <a:t>戴天時教授</a:t>
            </a:r>
            <a:endParaRPr lang="en-US" altLang="zh-TW" dirty="0" smtClean="0"/>
          </a:p>
          <a:p>
            <a:r>
              <a:rPr lang="zh-TW" altLang="en-US" dirty="0" smtClean="0"/>
              <a:t>報告者</a:t>
            </a:r>
            <a:r>
              <a:rPr lang="en-US" altLang="zh-TW" dirty="0" smtClean="0"/>
              <a:t>:</a:t>
            </a:r>
            <a:r>
              <a:rPr lang="zh-TW" altLang="en-US" dirty="0" smtClean="0"/>
              <a:t>  王靖雅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1190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State</a:t>
            </a:r>
            <a:r>
              <a:rPr lang="zh-TW" altLang="en-US" dirty="0" smtClean="0"/>
              <a:t>的個數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dirty="0" smtClean="0"/>
              <a:t>n=0</a:t>
            </a:r>
            <a:br>
              <a:rPr lang="en-US" altLang="zh-TW" dirty="0" smtClean="0"/>
            </a:br>
            <a:r>
              <a:rPr lang="en-US" altLang="zh-TW" dirty="0" smtClean="0"/>
              <a:t>state# of each diffusion node: 1</a:t>
            </a:r>
          </a:p>
          <a:p>
            <a:pPr>
              <a:buNone/>
            </a:pPr>
            <a:r>
              <a:rPr lang="en-US" altLang="zh-TW" dirty="0" smtClean="0"/>
              <a:t>    state# of each jump node: JN+(JN-1)*n=JN</a:t>
            </a:r>
            <a:br>
              <a:rPr lang="en-US" altLang="zh-TW" dirty="0" smtClean="0"/>
            </a:br>
            <a:endParaRPr lang="en-US" altLang="zh-TW" dirty="0" smtClean="0"/>
          </a:p>
          <a:p>
            <a:r>
              <a:rPr lang="en-US" altLang="zh-TW" dirty="0" smtClean="0"/>
              <a:t>n=1 </a:t>
            </a:r>
            <a:br>
              <a:rPr lang="en-US" altLang="zh-TW" dirty="0" smtClean="0"/>
            </a:br>
            <a:r>
              <a:rPr lang="en-US" altLang="zh-TW" dirty="0" smtClean="0"/>
              <a:t>state# of each diffusion node: JN+(JN-1)*(n-1)=JN</a:t>
            </a:r>
          </a:p>
          <a:p>
            <a:pPr>
              <a:buNone/>
            </a:pPr>
            <a:r>
              <a:rPr lang="en-US" altLang="zh-TW" dirty="0" smtClean="0"/>
              <a:t>    state# of each jump node: JN+(JN-1)*n=JN+(JN-1)</a:t>
            </a:r>
            <a:br>
              <a:rPr lang="en-US" altLang="zh-TW" dirty="0" smtClean="0"/>
            </a:br>
            <a:endParaRPr lang="en-US" altLang="zh-TW" dirty="0" smtClean="0"/>
          </a:p>
          <a:p>
            <a:r>
              <a:rPr lang="zh-TW" altLang="en-US" dirty="0" smtClean="0"/>
              <a:t>如果</a:t>
            </a:r>
            <a:r>
              <a:rPr lang="en-US" altLang="zh-TW" dirty="0" smtClean="0"/>
              <a:t>JN=3</a:t>
            </a:r>
            <a:r>
              <a:rPr lang="zh-TW" altLang="en-US" dirty="0" smtClean="0"/>
              <a:t>，</a:t>
            </a:r>
            <a:r>
              <a:rPr lang="en-US" altLang="zh-TW" dirty="0" smtClean="0"/>
              <a:t>jump </a:t>
            </a:r>
            <a:r>
              <a:rPr lang="zh-TW" altLang="en-US" dirty="0" smtClean="0"/>
              <a:t>和 </a:t>
            </a:r>
            <a:r>
              <a:rPr lang="en-US" altLang="zh-TW" dirty="0" smtClean="0"/>
              <a:t>diffusion </a:t>
            </a:r>
            <a:r>
              <a:rPr lang="zh-TW" altLang="en-US" dirty="0" smtClean="0"/>
              <a:t>才是差</a:t>
            </a:r>
            <a:r>
              <a:rPr lang="en-US" altLang="zh-TW" dirty="0" smtClean="0"/>
              <a:t>2</a:t>
            </a:r>
            <a:r>
              <a:rPr lang="zh-TW" altLang="en-US" dirty="0" smtClean="0"/>
              <a:t>，如果 </a:t>
            </a:r>
            <a:r>
              <a:rPr lang="en-US" altLang="zh-TW" dirty="0" smtClean="0"/>
              <a:t>JN=5</a:t>
            </a:r>
            <a:r>
              <a:rPr lang="zh-TW" altLang="en-US" dirty="0" smtClean="0"/>
              <a:t>，會差 </a:t>
            </a:r>
            <a:r>
              <a:rPr lang="en-US" altLang="zh-TW" dirty="0" smtClean="0"/>
              <a:t>4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9427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程式檢驗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歐式的</a:t>
            </a:r>
            <a:r>
              <a:rPr lang="en-US" altLang="zh-TW" dirty="0" err="1" smtClean="0"/>
              <a:t>CatEPut</a:t>
            </a:r>
            <a:r>
              <a:rPr lang="zh-TW" altLang="en-US" dirty="0" smtClean="0"/>
              <a:t>檢驗數據</a:t>
            </a:r>
            <a:endParaRPr lang="en-US" altLang="zh-TW" dirty="0"/>
          </a:p>
          <a:p>
            <a:pPr lvl="1"/>
            <a:r>
              <a:rPr lang="en-US" altLang="zh-TW" dirty="0" smtClean="0"/>
              <a:t>Monte Carlo Simulation</a:t>
            </a:r>
          </a:p>
          <a:p>
            <a:pPr marL="457200" lvl="1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10000</a:t>
            </a:r>
            <a:r>
              <a:rPr lang="zh-TW" altLang="en-US" dirty="0" smtClean="0"/>
              <a:t>筆資料</a:t>
            </a:r>
            <a:r>
              <a:rPr lang="en-US" altLang="zh-TW" dirty="0" smtClean="0"/>
              <a:t>,95%</a:t>
            </a:r>
            <a:r>
              <a:rPr lang="zh-TW" altLang="en-US" dirty="0" smtClean="0"/>
              <a:t>信賴區間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Tree</a:t>
            </a:r>
            <a:r>
              <a:rPr lang="zh-TW" altLang="en-US" dirty="0" smtClean="0"/>
              <a:t>的</a:t>
            </a:r>
            <a:r>
              <a:rPr lang="en-US" altLang="zh-TW" dirty="0" smtClean="0"/>
              <a:t>input data</a:t>
            </a:r>
            <a:r>
              <a:rPr lang="zh-TW" altLang="en-US" dirty="0" smtClean="0"/>
              <a:t>要讓</a:t>
            </a:r>
            <a:r>
              <a:rPr lang="en-US" altLang="zh-TW" dirty="0" err="1" smtClean="0"/>
              <a:t>Lamda</a:t>
            </a:r>
            <a:r>
              <a:rPr lang="en-US" altLang="zh-TW" dirty="0" smtClean="0"/>
              <a:t>*T/n</a:t>
            </a:r>
            <a:r>
              <a:rPr lang="zh-TW" altLang="en-US" dirty="0" smtClean="0"/>
              <a:t> 夠小</a:t>
            </a:r>
            <a:r>
              <a:rPr lang="en-US" altLang="zh-TW" dirty="0" smtClean="0"/>
              <a:t>,</a:t>
            </a:r>
            <a:r>
              <a:rPr lang="zh-TW" altLang="en-US" dirty="0" smtClean="0"/>
              <a:t>才符合</a:t>
            </a:r>
            <a:r>
              <a:rPr lang="en-US" altLang="zh-TW" dirty="0" smtClean="0"/>
              <a:t>rare event</a:t>
            </a:r>
          </a:p>
          <a:p>
            <a:r>
              <a:rPr lang="zh-TW" altLang="en-US" dirty="0" smtClean="0"/>
              <a:t>改為美式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將原本</a:t>
            </a:r>
            <a:r>
              <a:rPr lang="en-US" altLang="zh-TW" dirty="0" smtClean="0"/>
              <a:t>Jump diffusion</a:t>
            </a:r>
            <a:r>
              <a:rPr lang="zh-TW" altLang="en-US" dirty="0" smtClean="0"/>
              <a:t>改為美式做比較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上呂育道老師的網頁查如何更改</a:t>
            </a:r>
            <a:r>
              <a:rPr lang="en-US" altLang="zh-TW" dirty="0" smtClean="0"/>
              <a:t>input data</a:t>
            </a:r>
            <a:r>
              <a:rPr lang="zh-TW" altLang="en-US" smtClean="0"/>
              <a:t>讓結果差異變大</a:t>
            </a: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52282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</a:t>
            </a:r>
            <a:r>
              <a:rPr lang="zh-TW" altLang="en-US" dirty="0" smtClean="0"/>
              <a:t>數據</a:t>
            </a:r>
            <a:r>
              <a:rPr lang="en-US" altLang="zh-TW" dirty="0" smtClean="0"/>
              <a:t>-Year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altLang="zh-TW" dirty="0"/>
              <a:t>S=100.000000,X=90.000000,B=0.000100,I=0.200000,Sigma=0.500000,Year=1.900000,Lamda=0.010000,CMean=4.000000,CSigma=1.046000,N=50,Put=1,loss=0.300000,alpha=0.800000,ANS=1.030954</a:t>
            </a:r>
          </a:p>
          <a:p>
            <a:r>
              <a:rPr lang="en-US" altLang="zh-TW" dirty="0"/>
              <a:t>S=100.000000,X=90.000000,B=0.000100,I=0.200000,Sigma=0.500000,Year=1.800000,Lamda=0.010000,CMean=4.000000,CSigma=1.046000,N=50,Put=1,loss=0.300000,alpha=0.800000,ANS=0.998169</a:t>
            </a:r>
          </a:p>
          <a:p>
            <a:r>
              <a:rPr lang="en-US" altLang="zh-TW" dirty="0"/>
              <a:t>S=100.000000,X=90.000000,B=0.000100,I=0.200000,Sigma=0.500000,Year=1.700000,Lamda=0.010000,CMean=4.000000,CSigma=1.046000,N=50,Put=1,loss=0.300000,alpha=0.800000,ANS=0.963438</a:t>
            </a:r>
          </a:p>
          <a:p>
            <a:r>
              <a:rPr lang="en-US" altLang="zh-TW" dirty="0"/>
              <a:t>S=100.000000,X=90.000000,B=0.000100,I=0.200000,Sigma=0.500000,Year=1.600000,Lamda=0.010000,CMean=4.000000,CSigma=1.046000,N=50,Put=1,loss=0.300000,alpha=0.800000,ANS=0.926655</a:t>
            </a:r>
          </a:p>
          <a:p>
            <a:r>
              <a:rPr lang="en-US" altLang="zh-TW" dirty="0"/>
              <a:t>S=100.000000,X=90.000000,B=0.000100,I=0.200000,Sigma=0.500000,Year=1.500000,Lamda=0.010000,CMean=4.000000,CSigma=1.046000,N=50,Put=1,loss=0.300000,alpha=0.800000,ANS=0.887776</a:t>
            </a:r>
          </a:p>
          <a:p>
            <a:r>
              <a:rPr lang="en-US" altLang="zh-TW" dirty="0"/>
              <a:t>S=100.000000,X=90.000000,B=0.000100,I=0.200000,Sigma=0.500000,Year=1.400000,Lamda=0.010000,CMean=4.000000,CSigma=1.046000,N=50,Put=1,loss=0.300000,alpha=0.800000,ANS=0.846731</a:t>
            </a:r>
          </a:p>
          <a:p>
            <a:r>
              <a:rPr lang="en-US" altLang="zh-TW" dirty="0"/>
              <a:t>S=100.000000,X=90.000000,B=0.000100,I=0.200000,Sigma=0.500000,Year=1.300000,Lamda=0.010000,CMean=4.000000,CSigma=1.046000,N=50,Put=1,loss=0.300000,alpha=0.800000,ANS=0.803439</a:t>
            </a:r>
          </a:p>
          <a:p>
            <a:r>
              <a:rPr lang="en-US" altLang="zh-TW" dirty="0"/>
              <a:t>S=100.000000,X=90.000000,B=0.000100,I=0.200000,Sigma=0.500000,Year=1.200000,Lamda=0.010000,CMean=4.000000,CSigma=1.046000,N=50,Put=1,loss=0.300000,alpha=0.800000,ANS=0.757834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89171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</a:t>
            </a:r>
            <a:r>
              <a:rPr lang="zh-TW" altLang="en-US" dirty="0" smtClean="0"/>
              <a:t>數據</a:t>
            </a:r>
            <a:r>
              <a:rPr lang="en-US" altLang="zh-TW" dirty="0" smtClean="0"/>
              <a:t>-Year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altLang="zh-TW" dirty="0"/>
              <a:t>S=100.000000,X=90.000000,B=0.000100,I=0.200000,Sigma=0.500000,Year=1.900000,Lamda=0.010000,CMean=4.000000,CSigma=1.046000,N=50,Put=1,loss=0.300000,alpha=0.800000,ANS=1.030964</a:t>
            </a:r>
          </a:p>
          <a:p>
            <a:r>
              <a:rPr lang="en-US" altLang="zh-TW" dirty="0"/>
              <a:t>S=100.000000,X=90.000000,B=0.000100,I=0.200000,Sigma=0.500000,Year=1.800000,Lamda=0.010000,CMean=4.000000,CSigma=1.046000,N=50,Put=1,loss=0.300000,alpha=0.800000,ANS=0.998177</a:t>
            </a:r>
          </a:p>
          <a:p>
            <a:r>
              <a:rPr lang="en-US" altLang="zh-TW" dirty="0"/>
              <a:t>S=100.000000,X=90.000000,B=0.000100,I=0.200000,Sigma=0.500000,Year=1.700000,Lamda=0.010000,CMean=4.000000,CSigma=1.046000,N=50,Put=1,loss=0.300000,alpha=0.800000,ANS=0.963445</a:t>
            </a:r>
          </a:p>
          <a:p>
            <a:r>
              <a:rPr lang="en-US" altLang="zh-TW" dirty="0"/>
              <a:t>S=100.000000,X=90.000000,B=0.000100,I=0.200000,Sigma=0.500000,Year=1.600000,Lamda=0.010000,CMean=4.000000,CSigma=1.046000,N=50,Put=1,loss=0.300000,alpha=0.800000,ANS=0.926661</a:t>
            </a:r>
          </a:p>
          <a:p>
            <a:r>
              <a:rPr lang="en-US" altLang="zh-TW" dirty="0"/>
              <a:t>S=100.000000,X=90.000000,B=0.000100,I=0.200000,Sigma=0.500000,Year=1.500000,Lamda=0.010000,CMean=4.000000,CSigma=1.046000,N=50,Put=1,loss=0.300000,alpha=0.800000,ANS=0.887781</a:t>
            </a:r>
          </a:p>
          <a:p>
            <a:r>
              <a:rPr lang="en-US" altLang="zh-TW" dirty="0"/>
              <a:t>S=100.000000,X=90.000000,B=0.000100,I=0.200000,Sigma=0.500000,Year=1.400000,Lamda=0.010000,CMean=4.000000,CSigma=1.046000,N=50,Put=1,loss=0.300000,alpha=0.800000,ANS=0.846735</a:t>
            </a:r>
          </a:p>
          <a:p>
            <a:r>
              <a:rPr lang="en-US" altLang="zh-TW" dirty="0"/>
              <a:t>S=100.000000,X=90.000000,B=0.000100,I=0.200000,Sigma=0.500000,Year=1.300000,Lamda=0.010000,CMean=4.000000,CSigma=1.046000,N=50,Put=1,loss=0.300000,alpha=0.800000,ANS=0.803443</a:t>
            </a:r>
          </a:p>
          <a:p>
            <a:r>
              <a:rPr lang="en-US" altLang="zh-TW" dirty="0"/>
              <a:t>S=100.000000,X=90.000000,B=0.000100,I=0.200000,Sigma=0.500000,Year=1.200000,Lamda=0.010000,CMean=4.000000,CSigma=1.046000,N=50,Put=1,loss=0.300000,alpha=0.800000,ANS=0.757837</a:t>
            </a:r>
          </a:p>
        </p:txBody>
      </p:sp>
    </p:spTree>
    <p:extLst>
      <p:ext uri="{BB962C8B-B14F-4D97-AF65-F5344CB8AC3E}">
        <p14:creationId xmlns:p14="http://schemas.microsoft.com/office/powerpoint/2010/main" val="37325112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</a:t>
            </a:r>
            <a:r>
              <a:rPr lang="zh-TW" altLang="en-US" dirty="0" smtClean="0"/>
              <a:t>數據</a:t>
            </a:r>
            <a:r>
              <a:rPr lang="en-US" altLang="zh-TW" dirty="0" smtClean="0"/>
              <a:t>-</a:t>
            </a:r>
            <a:r>
              <a:rPr lang="en-US" altLang="zh-TW" dirty="0" err="1" smtClean="0"/>
              <a:t>CMean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altLang="zh-TW" dirty="0"/>
              <a:t>S=100.000000,X=90.000000,B=0.000100,I=0.200000,Sigma=0.500000,Year=2.000000,Lamda=0.010000,CMean=4.000000,CSigma=1.046000,N=50,Put=1,ACC=0.300000,alpha=0.800000,ANS=1.061817</a:t>
            </a:r>
          </a:p>
          <a:p>
            <a:r>
              <a:rPr lang="en-US" altLang="zh-TW" dirty="0"/>
              <a:t>S=100.000000,X=90.000000,B=0.000100,I=0.200000,Sigma=0.500000,Year=2.000000,Lamda=0.010000,CMean=4.100000,CSigma=1.046000,N=50,Put=1,ACC=0.300000,alpha=0.800000,ANS=1.069256</a:t>
            </a:r>
          </a:p>
          <a:p>
            <a:r>
              <a:rPr lang="en-US" altLang="zh-TW" dirty="0"/>
              <a:t>S=100.000000,X=90.000000,B=0.000100,I=0.200000,Sigma=0.500000,Year=2.000000,Lamda=0.010000,CMean=4.300000,CSigma=1.046000,N=50,Put=1,ACC=0.300000,alpha=0.800000,ANS=1.082648</a:t>
            </a:r>
          </a:p>
          <a:p>
            <a:r>
              <a:rPr lang="en-US" altLang="zh-TW" dirty="0"/>
              <a:t>S=100.000000,X=90.000000,B=0.000100,I=0.200000,Sigma=0.500000,Year=2.000000,Lamda=0.010000,CMean=4.600000,CSigma=1.046000,N=50,Put=1,ACC=0.300000,alpha=0.800000,ANS=1.099536</a:t>
            </a:r>
          </a:p>
          <a:p>
            <a:r>
              <a:rPr lang="en-US" altLang="zh-TW" dirty="0"/>
              <a:t>S=100.000000,X=90.000000,B=0.000100,I=0.200000,Sigma=0.500000,Year=2.000000,Lamda=0.010000,CMean=5.000000,CSigma=1.046000,N=50,Put=1,ACC=0.300000,alpha=0.800000,ANS=1.117214</a:t>
            </a:r>
          </a:p>
          <a:p>
            <a:r>
              <a:rPr lang="en-US" altLang="zh-TW" dirty="0"/>
              <a:t>S=100.000000,X=90.000000,B=0.000100,I=0.200000,Sigma=0.500000,Year=2.000000,Lamda=0.010000,CMean=5.500000,CSigma=1.046000,N=50,Put=1,ACC=0.300000,alpha=0.800000,ANS=1.133476</a:t>
            </a:r>
          </a:p>
          <a:p>
            <a:r>
              <a:rPr lang="en-US" altLang="zh-TW" dirty="0"/>
              <a:t>S=100.000000,X=90.000000,B=0.000100,I=0.200000,Sigma=0.500000,Year=2.000000,Lamda=0.010000,CMean=6.100000,CSigma=1.046000,N=50,Put=1,ACC=0.300000,alpha=0.800000,ANS=1.146998</a:t>
            </a:r>
          </a:p>
          <a:p>
            <a:r>
              <a:rPr lang="en-US" altLang="zh-TW" dirty="0"/>
              <a:t>S=100.000000,X=90.000000,B=0.000100,I=0.200000,Sigma=0.500000,Year=2.000000,Lamda=0.010000,CMean=6.800000,CSigma=1.046000,N=50,Put=1,ACC=0.300000,alpha=0.800000,ANS=1.157379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45735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</a:t>
            </a:r>
            <a:r>
              <a:rPr lang="zh-TW" altLang="en-US" dirty="0" smtClean="0"/>
              <a:t>數據</a:t>
            </a:r>
            <a:r>
              <a:rPr lang="en-US" altLang="zh-TW" dirty="0" smtClean="0"/>
              <a:t>-alpha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altLang="zh-TW" dirty="0"/>
              <a:t>S=100.000000,X=90.000000,B=0.000100,I=0.200000,Sigma=0.500000,Year=2.000000,Lamda=0.010000,CMean=4.000000,CSigma=1.046000,N=50,Put=1,ACC=0.300000,alpha=0.750000,ANS=1.050701</a:t>
            </a:r>
          </a:p>
          <a:p>
            <a:r>
              <a:rPr lang="en-US" altLang="zh-TW" dirty="0"/>
              <a:t>S=100.000000,X=90.000000,B=0.000100,I=0.200000,Sigma=0.500000,Year=2.000000,Lamda=0.010000,CMean=4.000000,CSigma=1.046000,N=50,Put=1,ACC=0.300000,alpha=0.700000,ANS=1.035281</a:t>
            </a:r>
          </a:p>
          <a:p>
            <a:r>
              <a:rPr lang="en-US" altLang="zh-TW" dirty="0"/>
              <a:t>S=100.000000,X=90.000000,B=0.000100,I=0.200000,Sigma=0.500000,Year=2.000000,Lamda=0.010000,CMean=4.000000,CSigma=1.046000,N=50,Put=1,ACC=0.300000,alpha=0.650000,ANS=1.014664</a:t>
            </a:r>
          </a:p>
          <a:p>
            <a:r>
              <a:rPr lang="en-US" altLang="zh-TW" dirty="0"/>
              <a:t>S=100.000000,X=90.000000,B=0.000100,I=0.200000,Sigma=0.500000,Year=2.000000,Lamda=0.010000,CMean=4.000000,CSigma=1.046000,N=50,Put=1,ACC=0.300000,alpha=0.600000,ANS=0.987812</a:t>
            </a:r>
          </a:p>
          <a:p>
            <a:r>
              <a:rPr lang="en-US" altLang="zh-TW" dirty="0"/>
              <a:t>S=100.000000,X=90.000000,B=0.000100,I=0.200000,Sigma=0.500000,Year=2.000000,Lamda=0.010000,CMean=4.000000,CSigma=1.046000,N=50,Put=1,ACC=0.300000,alpha=0.550000,ANS=0.953570</a:t>
            </a:r>
          </a:p>
          <a:p>
            <a:r>
              <a:rPr lang="en-US" altLang="zh-TW" dirty="0"/>
              <a:t>S=100.000000,X=90.000000,B=0.000100,I=0.200000,Sigma=0.500000,Year=2.000000,Lamda=0.010000,CMean=4.000000,CSigma=1.046000,N=50,Put=1,ACC=0.300000,alpha=0.500000,ANS=0.910749</a:t>
            </a:r>
          </a:p>
          <a:p>
            <a:r>
              <a:rPr lang="en-US" altLang="zh-TW" dirty="0"/>
              <a:t>S=100.000000,X=90.000000,B=0.000100,I=0.200000,Sigma=0.500000,Year=2.000000,Lamda=0.010000,CMean=4.000000,CSigma=1.046000,N=50,Put=1,ACC=0.300000,alpha=0.450000,ANS=0.858295</a:t>
            </a:r>
          </a:p>
          <a:p>
            <a:r>
              <a:rPr lang="en-US" altLang="zh-TW" dirty="0"/>
              <a:t>S=100.000000,X=90.000000,B=0.000100,I=0.200000,Sigma=0.500000,Year=2.000000,Lamda=0.010000,CMean=4.000000,CSigma=1.046000,N=50,Put=1,ACC=0.300000,alpha=0.400000,ANS=0.795545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863886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</a:t>
            </a:r>
            <a:r>
              <a:rPr lang="zh-TW" altLang="en-US" dirty="0" smtClean="0"/>
              <a:t>數據</a:t>
            </a:r>
            <a:r>
              <a:rPr lang="en-US" altLang="zh-TW" dirty="0" smtClean="0"/>
              <a:t>-strike price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altLang="zh-TW" dirty="0"/>
              <a:t>S=100.000000,X=91.000000,B=0.000100,I=0.200000,Sigma=0.500000,Year=2.000000,Lamda=0.010000,CMean=4.000000,CSigma=1.046000,N=50,Put=1,loss=0.300000,alpha=0.800000,ANS=1.074385</a:t>
            </a:r>
          </a:p>
          <a:p>
            <a:r>
              <a:rPr lang="en-US" altLang="zh-TW" dirty="0" smtClean="0"/>
              <a:t>S=100.000000,X=92.000000,B=0.000100,I=0.200000,Sigma=0.500000,Year=2.000000,Lamda=0.010000,CMean=4.000000,CSigma=1.046000,N=50,Put=1,loss=0.300000,alpha=0.800000,ANS=1.086953</a:t>
            </a:r>
            <a:endParaRPr lang="en-US" altLang="zh-TW" dirty="0"/>
          </a:p>
          <a:p>
            <a:r>
              <a:rPr lang="en-US" altLang="zh-TW" dirty="0"/>
              <a:t>S=100.000000,X=93.000000,B=0.000100,I=0.200000,Sigma=0.500000,Year=2.000000,Lamda=0.010000,CMean=4.000000,CSigma=1.046000,N=50,Put=1,loss=0.300000,alpha=0.800000,ANS=1.099523</a:t>
            </a:r>
          </a:p>
          <a:p>
            <a:r>
              <a:rPr lang="en-US" altLang="zh-TW" dirty="0"/>
              <a:t>S=100.000000,X=94.000000,B=0.000100,I=0.200000,Sigma=0.500000,Year=2.000000,Lamda=0.010000,CMean=4.000000,CSigma=1.046000,N=50,Put=1,loss=0.300000,alpha=0.800000,ANS=1.112092</a:t>
            </a:r>
          </a:p>
          <a:p>
            <a:r>
              <a:rPr lang="en-US" altLang="zh-TW" dirty="0"/>
              <a:t>S=100.000000,X=95.000000,B=0.000100,I=0.200000,Sigma=0.500000,Year=2.000000,Lamda=0.010000,CMean=4.000000,CSigma=1.046000,N=50,Put=1,loss=0.300000,alpha=0.800000,ANS=1.124662</a:t>
            </a:r>
          </a:p>
          <a:p>
            <a:r>
              <a:rPr lang="en-US" altLang="zh-TW" dirty="0" smtClean="0"/>
              <a:t>S=100.000000,X=96.000000,B=0.000100,I=0.200000,Sigma=0.500000,Year=2.000000,Lamda=0.010000,CMean=4.000000,CSigma=1.046000,N=50,Put=1,loss=0.300000,alpha=0.800000,ANS=1.137232</a:t>
            </a:r>
            <a:endParaRPr lang="en-US" altLang="zh-TW" dirty="0"/>
          </a:p>
          <a:p>
            <a:r>
              <a:rPr lang="en-US" altLang="zh-TW" dirty="0"/>
              <a:t>S=100.000000,X=97.000000,B=0.000100,I=0.200000,Sigma=0.500000,Year=2.000000,Lamda=0.010000,CMean=4.000000,CSigma=1.046000,N=50,Put=1,loss=0.300000,alpha=0.800000,ANS=1.149803</a:t>
            </a:r>
          </a:p>
          <a:p>
            <a:r>
              <a:rPr lang="en-US" altLang="zh-TW" dirty="0"/>
              <a:t>S=100.000000,X=98.000000,B=0.000100,I=0.200000,Sigma=0.500000,Year=2.000000,Lamda=0.010000,CMean=4.000000,CSigma=1.046000,N=50,Put=1,loss=0.300000,alpha=0.800000,ANS=1.162373</a:t>
            </a:r>
          </a:p>
        </p:txBody>
      </p:sp>
    </p:spTree>
    <p:extLst>
      <p:ext uri="{BB962C8B-B14F-4D97-AF65-F5344CB8AC3E}">
        <p14:creationId xmlns:p14="http://schemas.microsoft.com/office/powerpoint/2010/main" val="41168129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2944673"/>
              </p:ext>
            </p:extLst>
          </p:nvPr>
        </p:nvGraphicFramePr>
        <p:xfrm>
          <a:off x="457200" y="1600200"/>
          <a:ext cx="4114800" cy="4377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547238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橢圓 4"/>
          <p:cNvSpPr/>
          <p:nvPr/>
        </p:nvSpPr>
        <p:spPr>
          <a:xfrm>
            <a:off x="386128" y="3665086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橢圓 5"/>
          <p:cNvSpPr/>
          <p:nvPr/>
        </p:nvSpPr>
        <p:spPr>
          <a:xfrm>
            <a:off x="1043608" y="3140968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1043608" y="4239034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2411529" y="2564904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/>
          <p:cNvSpPr/>
          <p:nvPr/>
        </p:nvSpPr>
        <p:spPr>
          <a:xfrm>
            <a:off x="2411529" y="3664735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2411529" y="4797152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橢圓 10"/>
          <p:cNvSpPr/>
          <p:nvPr/>
        </p:nvSpPr>
        <p:spPr>
          <a:xfrm>
            <a:off x="3779912" y="2060848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/>
          <p:cNvSpPr/>
          <p:nvPr/>
        </p:nvSpPr>
        <p:spPr>
          <a:xfrm>
            <a:off x="3779912" y="3140968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3779912" y="4228234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橢圓 13"/>
          <p:cNvSpPr/>
          <p:nvPr/>
        </p:nvSpPr>
        <p:spPr>
          <a:xfrm>
            <a:off x="3772247" y="5301208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矩形 16"/>
              <p:cNvSpPr/>
              <p:nvPr/>
            </p:nvSpPr>
            <p:spPr>
              <a:xfrm>
                <a:off x="6156176" y="1821851"/>
                <a:ext cx="2880320" cy="20401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TW" i="1" dirty="0" smtClean="0">
                    <a:solidFill>
                      <a:schemeClr val="accent6"/>
                    </a:solidFill>
                    <a:latin typeface="Cambria Math"/>
                  </a:rPr>
                  <a:t>Binomial tree probability: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  <m:t>𝑢</m:t>
                          </m:r>
                        </m:sub>
                      </m:sSub>
                      <m:r>
                        <a:rPr lang="en-US" altLang="zh-TW" i="1">
                          <a:solidFill>
                            <a:schemeClr val="accent6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zh-TW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TW" i="1">
                                  <a:solidFill>
                                    <a:schemeClr val="accent6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altLang="zh-TW" i="1">
                                  <a:solidFill>
                                    <a:schemeClr val="accent6"/>
                                  </a:solidFill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altLang="zh-TW" i="1">
                                  <a:solidFill>
                                    <a:schemeClr val="accent6"/>
                                  </a:solidFill>
                                  <a:latin typeface="Cambria Math"/>
                                  <a:ea typeface="Cambria Math"/>
                                </a:rPr>
                                <m:t>∆</m:t>
                              </m:r>
                              <m:r>
                                <a:rPr lang="en-US" altLang="zh-TW" i="1">
                                  <a:solidFill>
                                    <a:schemeClr val="accent6"/>
                                  </a:solidFill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sup>
                          </m:sSup>
                          <m: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  <m:t>𝑢</m:t>
                          </m:r>
                          <m: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altLang="zh-TW" dirty="0" smtClean="0"/>
              </a:p>
              <a:p>
                <a:endParaRPr lang="en-US" altLang="zh-TW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  <m:t>𝑑</m:t>
                          </m:r>
                        </m:sub>
                      </m:sSub>
                      <m:r>
                        <a:rPr lang="en-US" altLang="zh-TW" i="1">
                          <a:solidFill>
                            <a:schemeClr val="accent6"/>
                          </a:solidFill>
                          <a:latin typeface="Cambria Math"/>
                        </a:rPr>
                        <m:t>=1−</m:t>
                      </m:r>
                      <m:sSub>
                        <m:sSubPr>
                          <m:ctrlP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  <m:t>𝑢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  <a:p>
                <a:endParaRPr lang="zh-TW" altLang="en-US" dirty="0"/>
              </a:p>
              <a:p>
                <a:endParaRPr lang="zh-TW" altLang="en-US" dirty="0"/>
              </a:p>
            </p:txBody>
          </p:sp>
        </mc:Choice>
        <mc:Fallback xmlns="">
          <p:sp>
            <p:nvSpPr>
              <p:cNvPr id="17" name="矩形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1821851"/>
                <a:ext cx="2880320" cy="2040174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l="-1907" t="-179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橢圓 19"/>
          <p:cNvSpPr/>
          <p:nvPr/>
        </p:nvSpPr>
        <p:spPr>
          <a:xfrm>
            <a:off x="1737931" y="2831410"/>
            <a:ext cx="180020" cy="16201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橢圓 20"/>
          <p:cNvSpPr/>
          <p:nvPr/>
        </p:nvSpPr>
        <p:spPr>
          <a:xfrm>
            <a:off x="1737931" y="3157009"/>
            <a:ext cx="180020" cy="16201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橢圓 21"/>
          <p:cNvSpPr/>
          <p:nvPr/>
        </p:nvSpPr>
        <p:spPr>
          <a:xfrm>
            <a:off x="1737931" y="3458049"/>
            <a:ext cx="180020" cy="16201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橢圓 23"/>
          <p:cNvSpPr/>
          <p:nvPr/>
        </p:nvSpPr>
        <p:spPr>
          <a:xfrm>
            <a:off x="1737931" y="3956640"/>
            <a:ext cx="180020" cy="16201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橢圓 24"/>
          <p:cNvSpPr/>
          <p:nvPr/>
        </p:nvSpPr>
        <p:spPr>
          <a:xfrm>
            <a:off x="1737931" y="4282239"/>
            <a:ext cx="180020" cy="16201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橢圓 25"/>
          <p:cNvSpPr/>
          <p:nvPr/>
        </p:nvSpPr>
        <p:spPr>
          <a:xfrm>
            <a:off x="1737931" y="4583279"/>
            <a:ext cx="180020" cy="16201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橢圓 26"/>
          <p:cNvSpPr/>
          <p:nvPr/>
        </p:nvSpPr>
        <p:spPr>
          <a:xfrm>
            <a:off x="2411529" y="1528297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橢圓 27"/>
          <p:cNvSpPr/>
          <p:nvPr/>
        </p:nvSpPr>
        <p:spPr>
          <a:xfrm>
            <a:off x="2407177" y="5877272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0" name="直線接點 29"/>
          <p:cNvCxnSpPr>
            <a:stCxn id="5" idx="7"/>
            <a:endCxn id="6" idx="3"/>
          </p:cNvCxnSpPr>
          <p:nvPr/>
        </p:nvCxnSpPr>
        <p:spPr>
          <a:xfrm flipV="1">
            <a:off x="570516" y="3325356"/>
            <a:ext cx="504728" cy="37136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3" name="直線接點 32"/>
          <p:cNvCxnSpPr>
            <a:endCxn id="7" idx="1"/>
          </p:cNvCxnSpPr>
          <p:nvPr/>
        </p:nvCxnSpPr>
        <p:spPr>
          <a:xfrm>
            <a:off x="554623" y="3855143"/>
            <a:ext cx="520621" cy="415527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6" name="直線接點 35"/>
          <p:cNvCxnSpPr>
            <a:endCxn id="8" idx="2"/>
          </p:cNvCxnSpPr>
          <p:nvPr/>
        </p:nvCxnSpPr>
        <p:spPr>
          <a:xfrm flipV="1">
            <a:off x="1259632" y="2672916"/>
            <a:ext cx="1151897" cy="50619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8" name="直線接點 37"/>
          <p:cNvCxnSpPr>
            <a:stCxn id="6" idx="5"/>
            <a:endCxn id="9" idx="2"/>
          </p:cNvCxnSpPr>
          <p:nvPr/>
        </p:nvCxnSpPr>
        <p:spPr>
          <a:xfrm>
            <a:off x="1227996" y="3325356"/>
            <a:ext cx="1183533" cy="447391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2" name="直線接點 41"/>
          <p:cNvCxnSpPr/>
          <p:nvPr/>
        </p:nvCxnSpPr>
        <p:spPr>
          <a:xfrm flipV="1">
            <a:off x="1268861" y="3784551"/>
            <a:ext cx="1151897" cy="50619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3" name="直線接點 42"/>
          <p:cNvCxnSpPr/>
          <p:nvPr/>
        </p:nvCxnSpPr>
        <p:spPr>
          <a:xfrm>
            <a:off x="1237225" y="4436991"/>
            <a:ext cx="1183533" cy="447391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4" name="直線接點 43"/>
          <p:cNvCxnSpPr>
            <a:stCxn id="8" idx="6"/>
            <a:endCxn id="11" idx="2"/>
          </p:cNvCxnSpPr>
          <p:nvPr/>
        </p:nvCxnSpPr>
        <p:spPr>
          <a:xfrm flipV="1">
            <a:off x="2627553" y="2168860"/>
            <a:ext cx="1152359" cy="50405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5" name="直線接點 44"/>
          <p:cNvCxnSpPr>
            <a:endCxn id="12" idx="1"/>
          </p:cNvCxnSpPr>
          <p:nvPr/>
        </p:nvCxnSpPr>
        <p:spPr>
          <a:xfrm>
            <a:off x="2627553" y="2672916"/>
            <a:ext cx="1183995" cy="4996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5" name="直線接點 64"/>
          <p:cNvCxnSpPr/>
          <p:nvPr/>
        </p:nvCxnSpPr>
        <p:spPr>
          <a:xfrm flipV="1">
            <a:off x="2651404" y="3294478"/>
            <a:ext cx="1152359" cy="50405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6" name="直線接點 65"/>
          <p:cNvCxnSpPr/>
          <p:nvPr/>
        </p:nvCxnSpPr>
        <p:spPr>
          <a:xfrm>
            <a:off x="2651404" y="3798534"/>
            <a:ext cx="1183995" cy="4996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7" name="直線接點 66"/>
          <p:cNvCxnSpPr/>
          <p:nvPr/>
        </p:nvCxnSpPr>
        <p:spPr>
          <a:xfrm flipV="1">
            <a:off x="2625598" y="4380326"/>
            <a:ext cx="1152359" cy="50405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8" name="直線接點 67"/>
          <p:cNvCxnSpPr/>
          <p:nvPr/>
        </p:nvCxnSpPr>
        <p:spPr>
          <a:xfrm>
            <a:off x="2625598" y="4884382"/>
            <a:ext cx="1183995" cy="4996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0" name="直線接點 69"/>
          <p:cNvCxnSpPr>
            <a:stCxn id="6" idx="7"/>
            <a:endCxn id="20" idx="2"/>
          </p:cNvCxnSpPr>
          <p:nvPr/>
        </p:nvCxnSpPr>
        <p:spPr>
          <a:xfrm flipV="1">
            <a:off x="1227996" y="2912420"/>
            <a:ext cx="509935" cy="26018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2" name="直線接點 71"/>
          <p:cNvCxnSpPr>
            <a:stCxn id="6" idx="6"/>
            <a:endCxn id="21" idx="6"/>
          </p:cNvCxnSpPr>
          <p:nvPr/>
        </p:nvCxnSpPr>
        <p:spPr>
          <a:xfrm flipV="1">
            <a:off x="1259632" y="3238019"/>
            <a:ext cx="658319" cy="1096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5" name="直線接點 74"/>
          <p:cNvCxnSpPr>
            <a:stCxn id="6" idx="5"/>
            <a:endCxn id="22" idx="3"/>
          </p:cNvCxnSpPr>
          <p:nvPr/>
        </p:nvCxnSpPr>
        <p:spPr>
          <a:xfrm>
            <a:off x="1227996" y="3325356"/>
            <a:ext cx="536298" cy="2709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0" name="直線接點 79"/>
          <p:cNvCxnSpPr/>
          <p:nvPr/>
        </p:nvCxnSpPr>
        <p:spPr>
          <a:xfrm flipV="1">
            <a:off x="1237225" y="4034850"/>
            <a:ext cx="509935" cy="26018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1" name="直線接點 80"/>
          <p:cNvCxnSpPr/>
          <p:nvPr/>
        </p:nvCxnSpPr>
        <p:spPr>
          <a:xfrm flipV="1">
            <a:off x="1268861" y="4360449"/>
            <a:ext cx="658319" cy="1096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2" name="直線接點 81"/>
          <p:cNvCxnSpPr/>
          <p:nvPr/>
        </p:nvCxnSpPr>
        <p:spPr>
          <a:xfrm>
            <a:off x="1237225" y="4447786"/>
            <a:ext cx="536298" cy="2709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4" name="直線接點 83"/>
          <p:cNvCxnSpPr>
            <a:stCxn id="20" idx="7"/>
            <a:endCxn id="8" idx="2"/>
          </p:cNvCxnSpPr>
          <p:nvPr/>
        </p:nvCxnSpPr>
        <p:spPr>
          <a:xfrm flipV="1">
            <a:off x="1891588" y="2672916"/>
            <a:ext cx="519941" cy="182221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7" name="直線接點 86"/>
          <p:cNvCxnSpPr>
            <a:stCxn id="21" idx="7"/>
            <a:endCxn id="8" idx="3"/>
          </p:cNvCxnSpPr>
          <p:nvPr/>
        </p:nvCxnSpPr>
        <p:spPr>
          <a:xfrm flipV="1">
            <a:off x="1891588" y="2749292"/>
            <a:ext cx="551577" cy="431444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8" name="直線接點 87"/>
          <p:cNvCxnSpPr>
            <a:stCxn id="21" idx="5"/>
            <a:endCxn id="9" idx="1"/>
          </p:cNvCxnSpPr>
          <p:nvPr/>
        </p:nvCxnSpPr>
        <p:spPr>
          <a:xfrm>
            <a:off x="1891588" y="3295301"/>
            <a:ext cx="551577" cy="40107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5" name="直線接點 94"/>
          <p:cNvCxnSpPr>
            <a:stCxn id="25" idx="7"/>
            <a:endCxn id="9" idx="3"/>
          </p:cNvCxnSpPr>
          <p:nvPr/>
        </p:nvCxnSpPr>
        <p:spPr>
          <a:xfrm flipV="1">
            <a:off x="1891588" y="3849123"/>
            <a:ext cx="551577" cy="456843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6" name="直線接點 95"/>
          <p:cNvCxnSpPr>
            <a:stCxn id="25" idx="5"/>
            <a:endCxn id="10" idx="1"/>
          </p:cNvCxnSpPr>
          <p:nvPr/>
        </p:nvCxnSpPr>
        <p:spPr>
          <a:xfrm>
            <a:off x="1891588" y="4420531"/>
            <a:ext cx="551577" cy="408257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1" name="直線接點 100"/>
          <p:cNvCxnSpPr>
            <a:endCxn id="9" idx="2"/>
          </p:cNvCxnSpPr>
          <p:nvPr/>
        </p:nvCxnSpPr>
        <p:spPr>
          <a:xfrm>
            <a:off x="1887236" y="3586947"/>
            <a:ext cx="524293" cy="185800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3" name="直線接點 102"/>
          <p:cNvCxnSpPr>
            <a:stCxn id="24" idx="7"/>
            <a:endCxn id="9" idx="2"/>
          </p:cNvCxnSpPr>
          <p:nvPr/>
        </p:nvCxnSpPr>
        <p:spPr>
          <a:xfrm flipV="1">
            <a:off x="1891588" y="3772747"/>
            <a:ext cx="519941" cy="207620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6" name="直線接點 105"/>
          <p:cNvCxnSpPr>
            <a:stCxn id="26" idx="6"/>
            <a:endCxn id="10" idx="2"/>
          </p:cNvCxnSpPr>
          <p:nvPr/>
        </p:nvCxnSpPr>
        <p:spPr>
          <a:xfrm>
            <a:off x="1917951" y="4664289"/>
            <a:ext cx="493578" cy="240875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0" name="直線接點 109"/>
          <p:cNvCxnSpPr>
            <a:stCxn id="20" idx="0"/>
            <a:endCxn id="27" idx="3"/>
          </p:cNvCxnSpPr>
          <p:nvPr/>
        </p:nvCxnSpPr>
        <p:spPr>
          <a:xfrm flipV="1">
            <a:off x="1827941" y="1712685"/>
            <a:ext cx="615224" cy="1118725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1" name="直線接點 110"/>
          <p:cNvCxnSpPr>
            <a:stCxn id="20" idx="5"/>
            <a:endCxn id="9" idx="1"/>
          </p:cNvCxnSpPr>
          <p:nvPr/>
        </p:nvCxnSpPr>
        <p:spPr>
          <a:xfrm>
            <a:off x="1891588" y="2969702"/>
            <a:ext cx="551577" cy="726669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5" name="直線接點 114"/>
          <p:cNvCxnSpPr>
            <a:stCxn id="22" idx="7"/>
            <a:endCxn id="8" idx="3"/>
          </p:cNvCxnSpPr>
          <p:nvPr/>
        </p:nvCxnSpPr>
        <p:spPr>
          <a:xfrm flipV="1">
            <a:off x="1891588" y="2749292"/>
            <a:ext cx="551577" cy="732484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6" name="直線接點 115"/>
          <p:cNvCxnSpPr>
            <a:stCxn id="22" idx="6"/>
            <a:endCxn id="10" idx="0"/>
          </p:cNvCxnSpPr>
          <p:nvPr/>
        </p:nvCxnSpPr>
        <p:spPr>
          <a:xfrm>
            <a:off x="1917951" y="3539059"/>
            <a:ext cx="601590" cy="1258093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2" name="直線接點 121"/>
          <p:cNvCxnSpPr>
            <a:stCxn id="24" idx="7"/>
            <a:endCxn id="8" idx="3"/>
          </p:cNvCxnSpPr>
          <p:nvPr/>
        </p:nvCxnSpPr>
        <p:spPr>
          <a:xfrm flipV="1">
            <a:off x="1891588" y="2749292"/>
            <a:ext cx="551577" cy="1231075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5" name="直線接點 124"/>
          <p:cNvCxnSpPr>
            <a:stCxn id="24" idx="6"/>
            <a:endCxn id="10" idx="0"/>
          </p:cNvCxnSpPr>
          <p:nvPr/>
        </p:nvCxnSpPr>
        <p:spPr>
          <a:xfrm>
            <a:off x="1917951" y="4037650"/>
            <a:ext cx="601590" cy="759502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8" name="直線接點 127"/>
          <p:cNvCxnSpPr>
            <a:stCxn id="26" idx="6"/>
            <a:endCxn id="9" idx="3"/>
          </p:cNvCxnSpPr>
          <p:nvPr/>
        </p:nvCxnSpPr>
        <p:spPr>
          <a:xfrm flipV="1">
            <a:off x="1917951" y="3849123"/>
            <a:ext cx="525214" cy="815166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1" name="直線接點 130"/>
          <p:cNvCxnSpPr>
            <a:stCxn id="26" idx="5"/>
            <a:endCxn id="28" idx="0"/>
          </p:cNvCxnSpPr>
          <p:nvPr/>
        </p:nvCxnSpPr>
        <p:spPr>
          <a:xfrm>
            <a:off x="1891588" y="4721571"/>
            <a:ext cx="623601" cy="1155701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5" name="右大括弧 134"/>
          <p:cNvSpPr/>
          <p:nvPr/>
        </p:nvSpPr>
        <p:spPr>
          <a:xfrm>
            <a:off x="4644008" y="2168860"/>
            <a:ext cx="216024" cy="1069158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6" name="文字方塊 135"/>
              <p:cNvSpPr txBox="1"/>
              <p:nvPr/>
            </p:nvSpPr>
            <p:spPr>
              <a:xfrm>
                <a:off x="5004048" y="2514635"/>
                <a:ext cx="791086" cy="40197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/>
                        </a:rPr>
                        <m:t>2</m:t>
                      </m:r>
                      <m:r>
                        <a:rPr lang="zh-TW" altLang="en-US" b="0" i="1" smtClean="0">
                          <a:latin typeface="Cambria Math"/>
                        </a:rPr>
                        <m:t>𝜎</m:t>
                      </m:r>
                      <m:rad>
                        <m:radPr>
                          <m:degHide m:val="on"/>
                          <m:ctrlPr>
                            <a:rPr lang="zh-TW" alt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zh-TW" altLang="en-US" b="0" i="1" smtClean="0">
                              <a:latin typeface="Cambria Math"/>
                            </a:rPr>
                            <m:t>∆</m:t>
                          </m:r>
                          <m:r>
                            <a:rPr lang="en-US" altLang="zh-TW" b="0" i="1" smtClean="0">
                              <a:latin typeface="Cambria Math"/>
                            </a:rPr>
                            <m:t>𝑡</m:t>
                          </m:r>
                        </m:e>
                      </m:rad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36" name="文字方塊 1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2514635"/>
                <a:ext cx="791086" cy="401970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r="-74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7" name="右大括弧 136"/>
          <p:cNvSpPr/>
          <p:nvPr/>
        </p:nvSpPr>
        <p:spPr>
          <a:xfrm>
            <a:off x="4644008" y="3248980"/>
            <a:ext cx="216024" cy="337967"/>
          </a:xfrm>
          <a:prstGeom prst="righ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8" name="文字方塊 137"/>
              <p:cNvSpPr txBox="1"/>
              <p:nvPr/>
            </p:nvSpPr>
            <p:spPr>
              <a:xfrm>
                <a:off x="5004048" y="3224826"/>
                <a:ext cx="1152128" cy="42774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zh-TW" altLang="en-US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altLang="zh-TW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TW" altLang="en-US" i="1" smtClean="0">
                                  <a:latin typeface="Cambria Math"/>
                                </a:rPr>
                                <m:t>𝛾</m:t>
                              </m:r>
                            </m:e>
                            <m:sup>
                              <m:r>
                                <a:rPr lang="en-US" altLang="zh-TW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zh-TW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TW" altLang="en-US" b="0" i="1" smtClean="0">
                                  <a:latin typeface="Cambria Math"/>
                                </a:rPr>
                                <m:t>𝛿</m:t>
                              </m:r>
                            </m:e>
                            <m:sup>
                              <m:r>
                                <a:rPr lang="en-US" altLang="zh-TW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38" name="文字方塊 1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3224826"/>
                <a:ext cx="1152128" cy="427746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0" name="文字方塊 139"/>
              <p:cNvSpPr txBox="1"/>
              <p:nvPr/>
            </p:nvSpPr>
            <p:spPr>
              <a:xfrm>
                <a:off x="6156176" y="3512210"/>
                <a:ext cx="2053724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i="1" dirty="0" smtClean="0">
                    <a:solidFill>
                      <a:schemeClr val="accent3"/>
                    </a:solidFill>
                    <a:latin typeface="Cambria Math"/>
                  </a:rPr>
                  <a:t>Jump probability: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𝑞</m:t>
                          </m:r>
                        </m:e>
                        <m:sub>
                          <m:r>
                            <a:rPr lang="en-US" altLang="zh-TW" b="0" i="1" smtClean="0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altLang="zh-TW" dirty="0" smtClean="0">
                  <a:solidFill>
                    <a:schemeClr val="accent3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𝑞</m:t>
                          </m:r>
                        </m:e>
                        <m:sub>
                          <m:r>
                            <a:rPr lang="en-US" altLang="zh-TW" b="0" i="1" smtClean="0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altLang="zh-TW" dirty="0" smtClean="0">
                  <a:solidFill>
                    <a:schemeClr val="accent3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𝑞</m:t>
                          </m:r>
                        </m:e>
                        <m:sub>
                          <m:r>
                            <a:rPr lang="en-US" altLang="zh-TW" b="0" i="1" smtClean="0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zh-TW" altLang="en-US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140" name="文字方塊 1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3512210"/>
                <a:ext cx="2053724" cy="1200329"/>
              </a:xfrm>
              <a:prstGeom prst="rect">
                <a:avLst/>
              </a:prstGeom>
              <a:blipFill rotWithShape="1">
                <a:blip r:embed="rId5" cstate="print"/>
                <a:stretch>
                  <a:fillRect l="-2671" t="-3046" b="-101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1" name="文字方塊 140"/>
              <p:cNvSpPr txBox="1"/>
              <p:nvPr/>
            </p:nvSpPr>
            <p:spPr>
              <a:xfrm>
                <a:off x="6318942" y="289581"/>
                <a:ext cx="1728192" cy="1218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i="1">
                          <a:latin typeface="Cambria Math"/>
                        </a:rPr>
                        <m:t>𝑢</m:t>
                      </m:r>
                      <m:r>
                        <a:rPr lang="en-US" altLang="zh-TW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zh-TW" altLang="en-US" i="1">
                              <a:latin typeface="Cambria Math"/>
                            </a:rPr>
                            <m:t>𝜎</m:t>
                          </m:r>
                          <m:rad>
                            <m:radPr>
                              <m:degHide m:val="on"/>
                              <m:ctrlPr>
                                <a:rPr lang="zh-TW" altLang="en-U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TW" altLang="en-US" i="1">
                                  <a:latin typeface="Cambria Math"/>
                                </a:rPr>
                                <m:t>∆</m:t>
                              </m:r>
                              <m:r>
                                <a:rPr lang="en-US" altLang="zh-TW" i="1">
                                  <a:latin typeface="Cambria Math"/>
                                </a:rPr>
                                <m:t>𝑡</m:t>
                              </m:r>
                            </m:e>
                          </m:rad>
                        </m:sup>
                      </m:sSup>
                    </m:oMath>
                  </m:oMathPara>
                </a14:m>
                <a:endParaRPr lang="en-US" altLang="zh-TW" i="1" dirty="0">
                  <a:latin typeface="Cambria Math"/>
                </a:endParaRPr>
              </a:p>
              <a:p>
                <a:endParaRPr lang="en-US" altLang="zh-TW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i="1">
                          <a:latin typeface="Cambria Math"/>
                        </a:rPr>
                        <m:t>𝑑</m:t>
                      </m:r>
                      <m:r>
                        <a:rPr lang="en-US" altLang="zh-TW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altLang="zh-TW" i="1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41" name="文字方塊 1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8942" y="289581"/>
                <a:ext cx="1728192" cy="1218282"/>
              </a:xfrm>
              <a:prstGeom prst="rect">
                <a:avLst/>
              </a:prstGeom>
              <a:blipFill rotWithShape="1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文字方塊 141"/>
              <p:cNvSpPr txBox="1"/>
              <p:nvPr/>
            </p:nvSpPr>
            <p:spPr>
              <a:xfrm>
                <a:off x="6156176" y="4905164"/>
                <a:ext cx="288032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i="1" dirty="0" smtClean="0">
                    <a:solidFill>
                      <a:schemeClr val="accent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Trinomial tree probability: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altLang="zh-TW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𝑢</m:t>
                          </m:r>
                        </m:sub>
                      </m:sSub>
                    </m:oMath>
                  </m:oMathPara>
                </a14:m>
                <a:endParaRPr lang="en-US" altLang="zh-TW" dirty="0" smtClean="0">
                  <a:solidFill>
                    <a:schemeClr val="accent2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altLang="zh-TW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altLang="zh-TW" dirty="0" smtClean="0">
                  <a:solidFill>
                    <a:schemeClr val="accent2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altLang="zh-TW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zh-TW" altLang="en-US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142" name="文字方塊 1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4905164"/>
                <a:ext cx="2880320" cy="1200329"/>
              </a:xfrm>
              <a:prstGeom prst="rect">
                <a:avLst/>
              </a:prstGeom>
              <a:blipFill rotWithShape="1">
                <a:blip r:embed="rId7" cstate="print"/>
                <a:stretch>
                  <a:fillRect l="-1907" t="-304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3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98976" cy="1132284"/>
          </a:xfrm>
        </p:spPr>
        <p:txBody>
          <a:bodyPr/>
          <a:lstStyle/>
          <a:p>
            <a:r>
              <a:rPr lang="en-US" altLang="zh-TW" dirty="0" smtClean="0"/>
              <a:t>Jump –Diffusion Tree</a:t>
            </a:r>
            <a:endParaRPr lang="zh-TW" altLang="en-US" dirty="0"/>
          </a:p>
        </p:txBody>
      </p:sp>
      <p:cxnSp>
        <p:nvCxnSpPr>
          <p:cNvPr id="144" name="直線接點 143"/>
          <p:cNvCxnSpPr/>
          <p:nvPr/>
        </p:nvCxnSpPr>
        <p:spPr>
          <a:xfrm flipV="1">
            <a:off x="2627553" y="2351090"/>
            <a:ext cx="509935" cy="26018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45" name="直線接點 144"/>
          <p:cNvCxnSpPr/>
          <p:nvPr/>
        </p:nvCxnSpPr>
        <p:spPr>
          <a:xfrm flipV="1">
            <a:off x="2659189" y="2676689"/>
            <a:ext cx="658319" cy="1096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46" name="直線接點 145"/>
          <p:cNvCxnSpPr/>
          <p:nvPr/>
        </p:nvCxnSpPr>
        <p:spPr>
          <a:xfrm>
            <a:off x="2627553" y="2764026"/>
            <a:ext cx="536298" cy="2709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0" name="直線接點 149"/>
          <p:cNvCxnSpPr/>
          <p:nvPr/>
        </p:nvCxnSpPr>
        <p:spPr>
          <a:xfrm flipV="1">
            <a:off x="2626296" y="3441667"/>
            <a:ext cx="509935" cy="26018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1" name="直線接點 150"/>
          <p:cNvCxnSpPr/>
          <p:nvPr/>
        </p:nvCxnSpPr>
        <p:spPr>
          <a:xfrm flipV="1">
            <a:off x="2657932" y="3767266"/>
            <a:ext cx="658319" cy="1096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2" name="直線接點 151"/>
          <p:cNvCxnSpPr/>
          <p:nvPr/>
        </p:nvCxnSpPr>
        <p:spPr>
          <a:xfrm>
            <a:off x="2626296" y="3854603"/>
            <a:ext cx="536298" cy="2709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3" name="直線接點 152"/>
          <p:cNvCxnSpPr/>
          <p:nvPr/>
        </p:nvCxnSpPr>
        <p:spPr>
          <a:xfrm flipV="1">
            <a:off x="2626295" y="4547822"/>
            <a:ext cx="509935" cy="26018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4" name="直線接點 153"/>
          <p:cNvCxnSpPr/>
          <p:nvPr/>
        </p:nvCxnSpPr>
        <p:spPr>
          <a:xfrm flipV="1">
            <a:off x="2657931" y="4873421"/>
            <a:ext cx="658319" cy="1096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5" name="直線接點 154"/>
          <p:cNvCxnSpPr/>
          <p:nvPr/>
        </p:nvCxnSpPr>
        <p:spPr>
          <a:xfrm>
            <a:off x="2626295" y="4960758"/>
            <a:ext cx="536298" cy="2709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56" name="橢圓 155"/>
          <p:cNvSpPr/>
          <p:nvPr/>
        </p:nvSpPr>
        <p:spPr>
          <a:xfrm>
            <a:off x="3136230" y="2272047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7" name="橢圓 156"/>
          <p:cNvSpPr/>
          <p:nvPr/>
        </p:nvSpPr>
        <p:spPr>
          <a:xfrm>
            <a:off x="3098951" y="2607748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8" name="橢圓 157"/>
          <p:cNvSpPr/>
          <p:nvPr/>
        </p:nvSpPr>
        <p:spPr>
          <a:xfrm>
            <a:off x="3129540" y="2960590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9" name="橢圓 158"/>
          <p:cNvSpPr/>
          <p:nvPr/>
        </p:nvSpPr>
        <p:spPr>
          <a:xfrm>
            <a:off x="3108430" y="3383628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0" name="橢圓 159"/>
          <p:cNvSpPr/>
          <p:nvPr/>
        </p:nvSpPr>
        <p:spPr>
          <a:xfrm>
            <a:off x="3105222" y="3727716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1" name="橢圓 160"/>
          <p:cNvSpPr/>
          <p:nvPr/>
        </p:nvSpPr>
        <p:spPr>
          <a:xfrm>
            <a:off x="3105222" y="4074181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2" name="橢圓 161"/>
          <p:cNvSpPr/>
          <p:nvPr/>
        </p:nvSpPr>
        <p:spPr>
          <a:xfrm>
            <a:off x="3106826" y="4495086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3" name="橢圓 162"/>
          <p:cNvSpPr/>
          <p:nvPr/>
        </p:nvSpPr>
        <p:spPr>
          <a:xfrm>
            <a:off x="3111767" y="4828788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4" name="橢圓 163"/>
          <p:cNvSpPr/>
          <p:nvPr/>
        </p:nvSpPr>
        <p:spPr>
          <a:xfrm>
            <a:off x="3111767" y="5156191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65" name="直線接點 164"/>
          <p:cNvCxnSpPr/>
          <p:nvPr/>
        </p:nvCxnSpPr>
        <p:spPr>
          <a:xfrm flipV="1">
            <a:off x="2618908" y="1296966"/>
            <a:ext cx="509935" cy="26018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66" name="直線接點 165"/>
          <p:cNvCxnSpPr/>
          <p:nvPr/>
        </p:nvCxnSpPr>
        <p:spPr>
          <a:xfrm flipV="1">
            <a:off x="2650544" y="1622565"/>
            <a:ext cx="658319" cy="1096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67" name="直線接點 166"/>
          <p:cNvCxnSpPr/>
          <p:nvPr/>
        </p:nvCxnSpPr>
        <p:spPr>
          <a:xfrm>
            <a:off x="2618908" y="1709902"/>
            <a:ext cx="536298" cy="2709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68" name="橢圓 167"/>
          <p:cNvSpPr/>
          <p:nvPr/>
        </p:nvSpPr>
        <p:spPr>
          <a:xfrm>
            <a:off x="3127585" y="1217923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9" name="橢圓 168"/>
          <p:cNvSpPr/>
          <p:nvPr/>
        </p:nvSpPr>
        <p:spPr>
          <a:xfrm>
            <a:off x="3090306" y="1553624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0" name="橢圓 169"/>
          <p:cNvSpPr/>
          <p:nvPr/>
        </p:nvSpPr>
        <p:spPr>
          <a:xfrm>
            <a:off x="3120895" y="1906466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71" name="直線接點 170"/>
          <p:cNvCxnSpPr/>
          <p:nvPr/>
        </p:nvCxnSpPr>
        <p:spPr>
          <a:xfrm flipV="1">
            <a:off x="2601186" y="5654205"/>
            <a:ext cx="509935" cy="26018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72" name="直線接點 171"/>
          <p:cNvCxnSpPr/>
          <p:nvPr/>
        </p:nvCxnSpPr>
        <p:spPr>
          <a:xfrm flipV="1">
            <a:off x="2632822" y="5979804"/>
            <a:ext cx="658319" cy="1096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73" name="直線接點 172"/>
          <p:cNvCxnSpPr/>
          <p:nvPr/>
        </p:nvCxnSpPr>
        <p:spPr>
          <a:xfrm>
            <a:off x="2601186" y="6067141"/>
            <a:ext cx="536298" cy="2709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74" name="橢圓 173"/>
          <p:cNvSpPr/>
          <p:nvPr/>
        </p:nvSpPr>
        <p:spPr>
          <a:xfrm>
            <a:off x="3109863" y="5575162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5" name="橢圓 174"/>
          <p:cNvSpPr/>
          <p:nvPr/>
        </p:nvSpPr>
        <p:spPr>
          <a:xfrm>
            <a:off x="3072584" y="5910863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6" name="橢圓 175"/>
          <p:cNvSpPr/>
          <p:nvPr/>
        </p:nvSpPr>
        <p:spPr>
          <a:xfrm>
            <a:off x="3103173" y="6263705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8528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20" grpId="0" animBg="1"/>
      <p:bldP spid="21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137" grpId="0" animBg="1"/>
      <p:bldP spid="138" grpId="0" animBg="1"/>
      <p:bldP spid="140" grpId="0" animBg="1"/>
      <p:bldP spid="142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8" grpId="0" animBg="1"/>
      <p:bldP spid="169" grpId="0" animBg="1"/>
      <p:bldP spid="170" grpId="0" animBg="1"/>
      <p:bldP spid="174" grpId="0" animBg="1"/>
      <p:bldP spid="175" grpId="0" animBg="1"/>
      <p:bldP spid="17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err="1" smtClean="0"/>
              <a:t>CatEPut</a:t>
            </a:r>
            <a:r>
              <a:rPr lang="en-US" altLang="zh-TW" dirty="0" smtClean="0"/>
              <a:t> (Catastrophe Equity Put)</a:t>
            </a:r>
            <a:br>
              <a:rPr lang="en-US" altLang="zh-TW" dirty="0" smtClean="0"/>
            </a:br>
            <a:r>
              <a:rPr lang="en-US" altLang="zh-TW" dirty="0" smtClean="0"/>
              <a:t>(</a:t>
            </a:r>
            <a:r>
              <a:rPr lang="zh-TW" altLang="en-US" dirty="0" smtClean="0"/>
              <a:t>巨災股權賣權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為一種以股票為交易標的物之選擇權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保險公司</a:t>
            </a:r>
            <a:r>
              <a:rPr lang="zh-TW" altLang="en-US" u="sng" dirty="0" smtClean="0"/>
              <a:t>購買賣權</a:t>
            </a:r>
            <a:r>
              <a:rPr lang="zh-TW" altLang="en-US" dirty="0" smtClean="0"/>
              <a:t>：支付賣權之權利金</a:t>
            </a:r>
            <a:r>
              <a:rPr lang="zh-TW" altLang="en-US" dirty="0"/>
              <a:t>向</a:t>
            </a:r>
            <a:r>
              <a:rPr lang="zh-TW" altLang="en-US" dirty="0" smtClean="0"/>
              <a:t>市場投資者或風險承擔者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約定：當公司所承保</a:t>
            </a:r>
            <a:r>
              <a:rPr lang="zh-TW" altLang="en-US" dirty="0"/>
              <a:t>之</a:t>
            </a:r>
            <a:r>
              <a:rPr lang="zh-TW" altLang="en-US" u="sng" dirty="0"/>
              <a:t>巨</a:t>
            </a:r>
            <a:r>
              <a:rPr lang="zh-TW" altLang="en-US" u="sng" dirty="0" smtClean="0"/>
              <a:t>災</a:t>
            </a:r>
            <a:r>
              <a:rPr lang="en-US" altLang="zh-TW" u="sng" dirty="0" smtClean="0"/>
              <a:t>(L(T)-L(t))</a:t>
            </a:r>
            <a:r>
              <a:rPr lang="zh-TW" altLang="en-US" u="sng" dirty="0" smtClean="0"/>
              <a:t>發生超過約定之額度</a:t>
            </a:r>
            <a:r>
              <a:rPr lang="en-US" altLang="zh-TW" u="sng" dirty="0" smtClean="0"/>
              <a:t>(</a:t>
            </a:r>
            <a:r>
              <a:rPr lang="en-US" altLang="zh-TW" b="1" i="1" u="sng" dirty="0" smtClean="0"/>
              <a:t>L</a:t>
            </a:r>
            <a:r>
              <a:rPr lang="en-US" altLang="zh-TW" u="sng" dirty="0" smtClean="0"/>
              <a:t>)</a:t>
            </a:r>
            <a:r>
              <a:rPr lang="zh-TW" altLang="en-US" u="sng" dirty="0" smtClean="0"/>
              <a:t>時</a:t>
            </a:r>
            <a:r>
              <a:rPr lang="zh-TW" altLang="en-US" dirty="0" smtClean="0"/>
              <a:t>，公司得行使賣權</a:t>
            </a:r>
            <a:endParaRPr lang="en-US" altLang="zh-TW" dirty="0" smtClean="0"/>
          </a:p>
          <a:p>
            <a:pPr lvl="1"/>
            <a:r>
              <a:rPr lang="zh-TW" altLang="en-US" dirty="0"/>
              <a:t>賣權：</a:t>
            </a:r>
            <a:r>
              <a:rPr lang="zh-TW" altLang="en-US" dirty="0" smtClean="0"/>
              <a:t>以</a:t>
            </a:r>
            <a:r>
              <a:rPr lang="zh-TW" altLang="en-US" u="sng" dirty="0" smtClean="0"/>
              <a:t>預定價格</a:t>
            </a:r>
            <a:r>
              <a:rPr lang="en-US" altLang="zh-TW" u="sng" dirty="0" smtClean="0"/>
              <a:t>(K)</a:t>
            </a:r>
            <a:r>
              <a:rPr lang="zh-TW" altLang="en-US" dirty="0" smtClean="0"/>
              <a:t>將公司之股份</a:t>
            </a:r>
            <a:r>
              <a:rPr lang="en-US" altLang="zh-TW" dirty="0" smtClean="0"/>
              <a:t>(S(T))</a:t>
            </a:r>
            <a:r>
              <a:rPr lang="zh-TW" altLang="en-US" dirty="0" smtClean="0"/>
              <a:t>賣給投資者或風險承擔者，立即取得資金，作為災後融通之用。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投資者取得公司股票後，須持有股票一定時間。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4283968" y="6237312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註</a:t>
            </a:r>
            <a:r>
              <a:rPr lang="en-US" altLang="zh-TW" dirty="0" smtClean="0"/>
              <a:t>:   L(t): </a:t>
            </a:r>
            <a:r>
              <a:rPr lang="zh-TW" altLang="en-US" dirty="0" smtClean="0"/>
              <a:t>到時間點</a:t>
            </a:r>
            <a:r>
              <a:rPr lang="en-US" altLang="zh-TW" dirty="0" smtClean="0"/>
              <a:t>t</a:t>
            </a:r>
            <a:r>
              <a:rPr lang="zh-TW" altLang="en-US" dirty="0" smtClean="0"/>
              <a:t>時的累計損失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1215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r>
              <a:rPr lang="en-US" altLang="zh-TW" dirty="0" smtClean="0"/>
              <a:t>S(t):</a:t>
            </a:r>
            <a:r>
              <a:rPr lang="zh-TW" altLang="en-US" dirty="0" smtClean="0"/>
              <a:t> 股票價格</a:t>
            </a:r>
            <a:endParaRPr lang="en-US" altLang="zh-TW" dirty="0" smtClean="0"/>
          </a:p>
          <a:p>
            <a:r>
              <a:rPr lang="en-US" altLang="zh-TW" dirty="0" smtClean="0"/>
              <a:t>L(t):</a:t>
            </a:r>
            <a:r>
              <a:rPr lang="zh-TW" altLang="en-US" dirty="0" smtClean="0"/>
              <a:t> 災難累計損失</a:t>
            </a:r>
            <a:endParaRPr lang="en-US" altLang="zh-TW" dirty="0" smtClean="0"/>
          </a:p>
          <a:p>
            <a:r>
              <a:rPr lang="en-US" altLang="zh-TW" dirty="0" smtClean="0"/>
              <a:t>K: </a:t>
            </a:r>
            <a:r>
              <a:rPr lang="zh-TW" altLang="en-US" dirty="0" smtClean="0"/>
              <a:t>預定履約價格</a:t>
            </a:r>
            <a:endParaRPr lang="en-US" altLang="zh-TW" dirty="0" smtClean="0"/>
          </a:p>
          <a:p>
            <a:endParaRPr lang="en-US" altLang="zh-TW" dirty="0"/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err="1" smtClean="0"/>
              <a:t>CatEPut</a:t>
            </a:r>
            <a:r>
              <a:rPr lang="en-US" altLang="zh-TW" dirty="0" smtClean="0"/>
              <a:t> </a:t>
            </a:r>
            <a:r>
              <a:rPr lang="zh-TW" altLang="en-US" dirty="0" smtClean="0"/>
              <a:t>的</a:t>
            </a:r>
            <a:r>
              <a:rPr lang="en-US" altLang="zh-TW" dirty="0" smtClean="0"/>
              <a:t>Payoff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31773"/>
            <a:ext cx="71247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691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4114800" cy="4377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547238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橢圓 4"/>
          <p:cNvSpPr/>
          <p:nvPr/>
        </p:nvSpPr>
        <p:spPr>
          <a:xfrm>
            <a:off x="386128" y="3665086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橢圓 5"/>
          <p:cNvSpPr/>
          <p:nvPr/>
        </p:nvSpPr>
        <p:spPr>
          <a:xfrm>
            <a:off x="1021201" y="3117012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1043608" y="4239034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2411529" y="2564904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/>
          <p:cNvSpPr/>
          <p:nvPr/>
        </p:nvSpPr>
        <p:spPr>
          <a:xfrm>
            <a:off x="2411529" y="3664735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2411529" y="4797152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橢圓 10"/>
          <p:cNvSpPr/>
          <p:nvPr/>
        </p:nvSpPr>
        <p:spPr>
          <a:xfrm>
            <a:off x="3779912" y="2060848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/>
          <p:cNvSpPr/>
          <p:nvPr/>
        </p:nvSpPr>
        <p:spPr>
          <a:xfrm>
            <a:off x="3779912" y="3140968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3779912" y="4228234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橢圓 13"/>
          <p:cNvSpPr/>
          <p:nvPr/>
        </p:nvSpPr>
        <p:spPr>
          <a:xfrm>
            <a:off x="3772247" y="5301208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矩形 16"/>
              <p:cNvSpPr/>
              <p:nvPr/>
            </p:nvSpPr>
            <p:spPr>
              <a:xfrm>
                <a:off x="6156176" y="1821851"/>
                <a:ext cx="2880320" cy="20401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TW" i="1" dirty="0" smtClean="0">
                    <a:solidFill>
                      <a:schemeClr val="accent6"/>
                    </a:solidFill>
                    <a:latin typeface="Cambria Math"/>
                  </a:rPr>
                  <a:t>Binomial tree probability: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  <m:t>𝑢</m:t>
                          </m:r>
                        </m:sub>
                      </m:sSub>
                      <m:r>
                        <a:rPr lang="en-US" altLang="zh-TW" i="1">
                          <a:solidFill>
                            <a:schemeClr val="accent6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zh-TW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TW" i="1">
                                  <a:solidFill>
                                    <a:schemeClr val="accent6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altLang="zh-TW" i="1">
                                  <a:solidFill>
                                    <a:schemeClr val="accent6"/>
                                  </a:solidFill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altLang="zh-TW" i="1">
                                  <a:solidFill>
                                    <a:schemeClr val="accent6"/>
                                  </a:solidFill>
                                  <a:latin typeface="Cambria Math"/>
                                  <a:ea typeface="Cambria Math"/>
                                </a:rPr>
                                <m:t>∆</m:t>
                              </m:r>
                              <m:r>
                                <a:rPr lang="en-US" altLang="zh-TW" i="1">
                                  <a:solidFill>
                                    <a:schemeClr val="accent6"/>
                                  </a:solidFill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sup>
                          </m:sSup>
                          <m: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  <m:t>𝑢</m:t>
                          </m:r>
                          <m: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altLang="zh-TW" dirty="0" smtClean="0"/>
              </a:p>
              <a:p>
                <a:endParaRPr lang="en-US" altLang="zh-TW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  <m:t>𝑑</m:t>
                          </m:r>
                        </m:sub>
                      </m:sSub>
                      <m:r>
                        <a:rPr lang="en-US" altLang="zh-TW" i="1">
                          <a:solidFill>
                            <a:schemeClr val="accent6"/>
                          </a:solidFill>
                          <a:latin typeface="Cambria Math"/>
                        </a:rPr>
                        <m:t>=1−</m:t>
                      </m:r>
                      <m:sSub>
                        <m:sSubPr>
                          <m:ctrlP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  <m:t>𝑢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  <a:p>
                <a:endParaRPr lang="zh-TW" altLang="en-US" dirty="0"/>
              </a:p>
              <a:p>
                <a:endParaRPr lang="zh-TW" altLang="en-US" dirty="0"/>
              </a:p>
            </p:txBody>
          </p:sp>
        </mc:Choice>
        <mc:Fallback xmlns="">
          <p:sp>
            <p:nvSpPr>
              <p:cNvPr id="17" name="矩形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1821851"/>
                <a:ext cx="2880320" cy="2040174"/>
              </a:xfrm>
              <a:prstGeom prst="rect">
                <a:avLst/>
              </a:prstGeom>
              <a:blipFill rotWithShape="0">
                <a:blip r:embed="rId3"/>
                <a:stretch>
                  <a:fillRect l="-1907" t="-209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橢圓 19"/>
          <p:cNvSpPr/>
          <p:nvPr/>
        </p:nvSpPr>
        <p:spPr>
          <a:xfrm>
            <a:off x="1737931" y="2831410"/>
            <a:ext cx="180020" cy="16201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橢圓 20"/>
          <p:cNvSpPr/>
          <p:nvPr/>
        </p:nvSpPr>
        <p:spPr>
          <a:xfrm>
            <a:off x="1737931" y="3157009"/>
            <a:ext cx="180020" cy="16201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橢圓 21"/>
          <p:cNvSpPr/>
          <p:nvPr/>
        </p:nvSpPr>
        <p:spPr>
          <a:xfrm>
            <a:off x="1737931" y="3458049"/>
            <a:ext cx="180020" cy="16201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橢圓 23"/>
          <p:cNvSpPr/>
          <p:nvPr/>
        </p:nvSpPr>
        <p:spPr>
          <a:xfrm>
            <a:off x="1737931" y="3956640"/>
            <a:ext cx="180020" cy="16201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橢圓 24"/>
          <p:cNvSpPr/>
          <p:nvPr/>
        </p:nvSpPr>
        <p:spPr>
          <a:xfrm>
            <a:off x="1737931" y="4282239"/>
            <a:ext cx="180020" cy="16201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橢圓 25"/>
          <p:cNvSpPr/>
          <p:nvPr/>
        </p:nvSpPr>
        <p:spPr>
          <a:xfrm>
            <a:off x="1737931" y="4583279"/>
            <a:ext cx="180020" cy="16201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橢圓 26"/>
          <p:cNvSpPr/>
          <p:nvPr/>
        </p:nvSpPr>
        <p:spPr>
          <a:xfrm>
            <a:off x="2411529" y="1528297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橢圓 27"/>
          <p:cNvSpPr/>
          <p:nvPr/>
        </p:nvSpPr>
        <p:spPr>
          <a:xfrm>
            <a:off x="2407177" y="5877272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0" name="直線接點 29"/>
          <p:cNvCxnSpPr>
            <a:stCxn id="5" idx="7"/>
            <a:endCxn id="6" idx="3"/>
          </p:cNvCxnSpPr>
          <p:nvPr/>
        </p:nvCxnSpPr>
        <p:spPr>
          <a:xfrm flipV="1">
            <a:off x="570516" y="3301400"/>
            <a:ext cx="482321" cy="395322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3" name="直線接點 32"/>
          <p:cNvCxnSpPr>
            <a:endCxn id="7" idx="1"/>
          </p:cNvCxnSpPr>
          <p:nvPr/>
        </p:nvCxnSpPr>
        <p:spPr>
          <a:xfrm>
            <a:off x="554623" y="3855143"/>
            <a:ext cx="520621" cy="415527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6" name="直線接點 35"/>
          <p:cNvCxnSpPr>
            <a:endCxn id="8" idx="2"/>
          </p:cNvCxnSpPr>
          <p:nvPr/>
        </p:nvCxnSpPr>
        <p:spPr>
          <a:xfrm flipV="1">
            <a:off x="1259632" y="2672916"/>
            <a:ext cx="1151897" cy="50619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8" name="直線接點 37"/>
          <p:cNvCxnSpPr>
            <a:stCxn id="6" idx="5"/>
            <a:endCxn id="9" idx="2"/>
          </p:cNvCxnSpPr>
          <p:nvPr/>
        </p:nvCxnSpPr>
        <p:spPr>
          <a:xfrm>
            <a:off x="1205589" y="3301400"/>
            <a:ext cx="1205940" cy="471347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2" name="直線接點 41"/>
          <p:cNvCxnSpPr/>
          <p:nvPr/>
        </p:nvCxnSpPr>
        <p:spPr>
          <a:xfrm flipV="1">
            <a:off x="1268861" y="3784551"/>
            <a:ext cx="1151897" cy="50619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3" name="直線接點 42"/>
          <p:cNvCxnSpPr/>
          <p:nvPr/>
        </p:nvCxnSpPr>
        <p:spPr>
          <a:xfrm>
            <a:off x="1237225" y="4436991"/>
            <a:ext cx="1183533" cy="447391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4" name="直線接點 43"/>
          <p:cNvCxnSpPr>
            <a:stCxn id="8" idx="6"/>
            <a:endCxn id="11" idx="2"/>
          </p:cNvCxnSpPr>
          <p:nvPr/>
        </p:nvCxnSpPr>
        <p:spPr>
          <a:xfrm flipV="1">
            <a:off x="2627553" y="2168860"/>
            <a:ext cx="1152359" cy="50405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5" name="直線接點 44"/>
          <p:cNvCxnSpPr>
            <a:endCxn id="12" idx="1"/>
          </p:cNvCxnSpPr>
          <p:nvPr/>
        </p:nvCxnSpPr>
        <p:spPr>
          <a:xfrm>
            <a:off x="2627553" y="2672916"/>
            <a:ext cx="1183995" cy="4996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5" name="直線接點 64"/>
          <p:cNvCxnSpPr/>
          <p:nvPr/>
        </p:nvCxnSpPr>
        <p:spPr>
          <a:xfrm flipV="1">
            <a:off x="2651404" y="3294478"/>
            <a:ext cx="1152359" cy="50405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6" name="直線接點 65"/>
          <p:cNvCxnSpPr/>
          <p:nvPr/>
        </p:nvCxnSpPr>
        <p:spPr>
          <a:xfrm>
            <a:off x="2651404" y="3798534"/>
            <a:ext cx="1183995" cy="4996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7" name="直線接點 66"/>
          <p:cNvCxnSpPr/>
          <p:nvPr/>
        </p:nvCxnSpPr>
        <p:spPr>
          <a:xfrm flipV="1">
            <a:off x="2625598" y="4380326"/>
            <a:ext cx="1152359" cy="50405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8" name="直線接點 67"/>
          <p:cNvCxnSpPr/>
          <p:nvPr/>
        </p:nvCxnSpPr>
        <p:spPr>
          <a:xfrm>
            <a:off x="2625598" y="4884382"/>
            <a:ext cx="1183995" cy="4996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0" name="直線接點 69"/>
          <p:cNvCxnSpPr>
            <a:stCxn id="6" idx="7"/>
            <a:endCxn id="20" idx="2"/>
          </p:cNvCxnSpPr>
          <p:nvPr/>
        </p:nvCxnSpPr>
        <p:spPr>
          <a:xfrm flipV="1">
            <a:off x="1205589" y="2912420"/>
            <a:ext cx="532342" cy="23622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2" name="直線接點 71"/>
          <p:cNvCxnSpPr>
            <a:stCxn id="6" idx="6"/>
            <a:endCxn id="21" idx="6"/>
          </p:cNvCxnSpPr>
          <p:nvPr/>
        </p:nvCxnSpPr>
        <p:spPr>
          <a:xfrm>
            <a:off x="1237225" y="3225024"/>
            <a:ext cx="680726" cy="1299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5" name="直線接點 74"/>
          <p:cNvCxnSpPr>
            <a:stCxn id="6" idx="5"/>
            <a:endCxn id="22" idx="3"/>
          </p:cNvCxnSpPr>
          <p:nvPr/>
        </p:nvCxnSpPr>
        <p:spPr>
          <a:xfrm>
            <a:off x="1205589" y="3301400"/>
            <a:ext cx="558705" cy="29494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0" name="直線接點 79"/>
          <p:cNvCxnSpPr/>
          <p:nvPr/>
        </p:nvCxnSpPr>
        <p:spPr>
          <a:xfrm flipV="1">
            <a:off x="1237225" y="4034850"/>
            <a:ext cx="509935" cy="26018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1" name="直線接點 80"/>
          <p:cNvCxnSpPr/>
          <p:nvPr/>
        </p:nvCxnSpPr>
        <p:spPr>
          <a:xfrm flipV="1">
            <a:off x="1268861" y="4360449"/>
            <a:ext cx="658319" cy="1096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2" name="直線接點 81"/>
          <p:cNvCxnSpPr/>
          <p:nvPr/>
        </p:nvCxnSpPr>
        <p:spPr>
          <a:xfrm>
            <a:off x="1237225" y="4447786"/>
            <a:ext cx="536298" cy="2709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4" name="直線接點 83"/>
          <p:cNvCxnSpPr>
            <a:stCxn id="20" idx="7"/>
            <a:endCxn id="8" idx="2"/>
          </p:cNvCxnSpPr>
          <p:nvPr/>
        </p:nvCxnSpPr>
        <p:spPr>
          <a:xfrm flipV="1">
            <a:off x="1891588" y="2672916"/>
            <a:ext cx="519941" cy="182221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7" name="直線接點 86"/>
          <p:cNvCxnSpPr>
            <a:stCxn id="21" idx="7"/>
            <a:endCxn id="8" idx="3"/>
          </p:cNvCxnSpPr>
          <p:nvPr/>
        </p:nvCxnSpPr>
        <p:spPr>
          <a:xfrm flipV="1">
            <a:off x="1891588" y="2749292"/>
            <a:ext cx="551577" cy="431444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8" name="直線接點 87"/>
          <p:cNvCxnSpPr>
            <a:stCxn id="21" idx="5"/>
            <a:endCxn id="9" idx="1"/>
          </p:cNvCxnSpPr>
          <p:nvPr/>
        </p:nvCxnSpPr>
        <p:spPr>
          <a:xfrm>
            <a:off x="1891588" y="3295301"/>
            <a:ext cx="551577" cy="40107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5" name="直線接點 94"/>
          <p:cNvCxnSpPr>
            <a:stCxn id="25" idx="7"/>
            <a:endCxn id="9" idx="3"/>
          </p:cNvCxnSpPr>
          <p:nvPr/>
        </p:nvCxnSpPr>
        <p:spPr>
          <a:xfrm flipV="1">
            <a:off x="1891588" y="3849123"/>
            <a:ext cx="551577" cy="456843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6" name="直線接點 95"/>
          <p:cNvCxnSpPr>
            <a:stCxn id="25" idx="5"/>
            <a:endCxn id="10" idx="1"/>
          </p:cNvCxnSpPr>
          <p:nvPr/>
        </p:nvCxnSpPr>
        <p:spPr>
          <a:xfrm>
            <a:off x="1891588" y="4420531"/>
            <a:ext cx="551577" cy="408257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1" name="直線接點 100"/>
          <p:cNvCxnSpPr>
            <a:endCxn id="9" idx="2"/>
          </p:cNvCxnSpPr>
          <p:nvPr/>
        </p:nvCxnSpPr>
        <p:spPr>
          <a:xfrm>
            <a:off x="1887236" y="3586947"/>
            <a:ext cx="524293" cy="185800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3" name="直線接點 102"/>
          <p:cNvCxnSpPr>
            <a:stCxn id="24" idx="7"/>
            <a:endCxn id="9" idx="2"/>
          </p:cNvCxnSpPr>
          <p:nvPr/>
        </p:nvCxnSpPr>
        <p:spPr>
          <a:xfrm flipV="1">
            <a:off x="1891588" y="3772747"/>
            <a:ext cx="519941" cy="207620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6" name="直線接點 105"/>
          <p:cNvCxnSpPr>
            <a:stCxn id="26" idx="6"/>
            <a:endCxn id="10" idx="2"/>
          </p:cNvCxnSpPr>
          <p:nvPr/>
        </p:nvCxnSpPr>
        <p:spPr>
          <a:xfrm>
            <a:off x="1917951" y="4664289"/>
            <a:ext cx="493578" cy="240875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0" name="直線接點 109"/>
          <p:cNvCxnSpPr>
            <a:stCxn id="20" idx="0"/>
            <a:endCxn id="27" idx="3"/>
          </p:cNvCxnSpPr>
          <p:nvPr/>
        </p:nvCxnSpPr>
        <p:spPr>
          <a:xfrm flipV="1">
            <a:off x="1827941" y="1712685"/>
            <a:ext cx="615224" cy="1118725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1" name="直線接點 110"/>
          <p:cNvCxnSpPr>
            <a:stCxn id="20" idx="5"/>
            <a:endCxn id="9" idx="1"/>
          </p:cNvCxnSpPr>
          <p:nvPr/>
        </p:nvCxnSpPr>
        <p:spPr>
          <a:xfrm>
            <a:off x="1891588" y="2969702"/>
            <a:ext cx="551577" cy="726669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5" name="直線接點 114"/>
          <p:cNvCxnSpPr>
            <a:stCxn id="22" idx="7"/>
            <a:endCxn id="8" idx="3"/>
          </p:cNvCxnSpPr>
          <p:nvPr/>
        </p:nvCxnSpPr>
        <p:spPr>
          <a:xfrm flipV="1">
            <a:off x="1891588" y="2749292"/>
            <a:ext cx="551577" cy="732484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6" name="直線接點 115"/>
          <p:cNvCxnSpPr>
            <a:stCxn id="22" idx="6"/>
            <a:endCxn id="10" idx="0"/>
          </p:cNvCxnSpPr>
          <p:nvPr/>
        </p:nvCxnSpPr>
        <p:spPr>
          <a:xfrm>
            <a:off x="1917951" y="3539059"/>
            <a:ext cx="601590" cy="1258093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2" name="直線接點 121"/>
          <p:cNvCxnSpPr>
            <a:stCxn id="24" idx="7"/>
            <a:endCxn id="8" idx="3"/>
          </p:cNvCxnSpPr>
          <p:nvPr/>
        </p:nvCxnSpPr>
        <p:spPr>
          <a:xfrm flipV="1">
            <a:off x="1891588" y="2749292"/>
            <a:ext cx="551577" cy="1231075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5" name="直線接點 124"/>
          <p:cNvCxnSpPr>
            <a:stCxn id="24" idx="6"/>
            <a:endCxn id="10" idx="0"/>
          </p:cNvCxnSpPr>
          <p:nvPr/>
        </p:nvCxnSpPr>
        <p:spPr>
          <a:xfrm>
            <a:off x="1917951" y="4037650"/>
            <a:ext cx="601590" cy="759502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8" name="直線接點 127"/>
          <p:cNvCxnSpPr>
            <a:stCxn id="26" idx="6"/>
            <a:endCxn id="9" idx="3"/>
          </p:cNvCxnSpPr>
          <p:nvPr/>
        </p:nvCxnSpPr>
        <p:spPr>
          <a:xfrm flipV="1">
            <a:off x="1917951" y="3849123"/>
            <a:ext cx="525214" cy="815166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1" name="直線接點 130"/>
          <p:cNvCxnSpPr>
            <a:stCxn id="26" idx="5"/>
            <a:endCxn id="28" idx="0"/>
          </p:cNvCxnSpPr>
          <p:nvPr/>
        </p:nvCxnSpPr>
        <p:spPr>
          <a:xfrm>
            <a:off x="1891588" y="4721571"/>
            <a:ext cx="623601" cy="1155701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5" name="右大括弧 134"/>
          <p:cNvSpPr/>
          <p:nvPr/>
        </p:nvSpPr>
        <p:spPr>
          <a:xfrm>
            <a:off x="4644008" y="2168860"/>
            <a:ext cx="216024" cy="1069158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6" name="文字方塊 135"/>
              <p:cNvSpPr txBox="1"/>
              <p:nvPr/>
            </p:nvSpPr>
            <p:spPr>
              <a:xfrm>
                <a:off x="5004048" y="2514635"/>
                <a:ext cx="791086" cy="40197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/>
                        </a:rPr>
                        <m:t>2</m:t>
                      </m:r>
                      <m:r>
                        <a:rPr lang="zh-TW" altLang="en-US" b="0" i="1" smtClean="0">
                          <a:latin typeface="Cambria Math"/>
                        </a:rPr>
                        <m:t>𝜎</m:t>
                      </m:r>
                      <m:rad>
                        <m:radPr>
                          <m:degHide m:val="on"/>
                          <m:ctrlPr>
                            <a:rPr lang="zh-TW" alt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zh-TW" altLang="en-US" b="0" i="1" smtClean="0">
                              <a:latin typeface="Cambria Math"/>
                            </a:rPr>
                            <m:t>∆</m:t>
                          </m:r>
                          <m:r>
                            <a:rPr lang="en-US" altLang="zh-TW" b="0" i="1" smtClean="0">
                              <a:latin typeface="Cambria Math"/>
                            </a:rPr>
                            <m:t>𝑡</m:t>
                          </m:r>
                        </m:e>
                      </m:rad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36" name="文字方塊 1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2514635"/>
                <a:ext cx="791086" cy="401970"/>
              </a:xfrm>
              <a:prstGeom prst="rect">
                <a:avLst/>
              </a:prstGeom>
              <a:blipFill rotWithShape="0">
                <a:blip r:embed="rId4"/>
                <a:stretch>
                  <a:fillRect r="-74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7" name="右大括弧 136"/>
          <p:cNvSpPr/>
          <p:nvPr/>
        </p:nvSpPr>
        <p:spPr>
          <a:xfrm>
            <a:off x="4644008" y="3248980"/>
            <a:ext cx="216024" cy="337967"/>
          </a:xfrm>
          <a:prstGeom prst="righ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8" name="文字方塊 137"/>
              <p:cNvSpPr txBox="1"/>
              <p:nvPr/>
            </p:nvSpPr>
            <p:spPr>
              <a:xfrm>
                <a:off x="5004048" y="3224826"/>
                <a:ext cx="1152128" cy="42774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zh-TW" altLang="en-US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altLang="zh-TW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TW" altLang="en-US" i="1" smtClean="0">
                                  <a:latin typeface="Cambria Math"/>
                                </a:rPr>
                                <m:t>𝛾</m:t>
                              </m:r>
                            </m:e>
                            <m:sup>
                              <m:r>
                                <a:rPr lang="en-US" altLang="zh-TW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zh-TW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TW" altLang="en-US" b="0" i="1" smtClean="0">
                                  <a:latin typeface="Cambria Math"/>
                                </a:rPr>
                                <m:t>𝛿</m:t>
                              </m:r>
                            </m:e>
                            <m:sup>
                              <m:r>
                                <a:rPr lang="en-US" altLang="zh-TW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38" name="文字方塊 1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3224826"/>
                <a:ext cx="1152128" cy="427746"/>
              </a:xfrm>
              <a:prstGeom prst="rect">
                <a:avLst/>
              </a:prstGeom>
              <a:blipFill rotWithShape="0">
                <a:blip r:embed="rId5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0" name="文字方塊 139"/>
              <p:cNvSpPr txBox="1"/>
              <p:nvPr/>
            </p:nvSpPr>
            <p:spPr>
              <a:xfrm>
                <a:off x="6156176" y="3512210"/>
                <a:ext cx="2053724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i="1" dirty="0" smtClean="0">
                    <a:solidFill>
                      <a:schemeClr val="accent3"/>
                    </a:solidFill>
                    <a:latin typeface="Cambria Math"/>
                  </a:rPr>
                  <a:t>Jump probability: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𝑞</m:t>
                          </m:r>
                        </m:e>
                        <m:sub>
                          <m:r>
                            <a:rPr lang="en-US" altLang="zh-TW" b="0" i="1" smtClean="0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altLang="zh-TW" dirty="0" smtClean="0">
                  <a:solidFill>
                    <a:schemeClr val="accent3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𝑞</m:t>
                          </m:r>
                        </m:e>
                        <m:sub>
                          <m:r>
                            <a:rPr lang="en-US" altLang="zh-TW" b="0" i="1" smtClean="0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altLang="zh-TW" dirty="0" smtClean="0">
                  <a:solidFill>
                    <a:schemeClr val="accent3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𝑞</m:t>
                          </m:r>
                        </m:e>
                        <m:sub>
                          <m:r>
                            <a:rPr lang="en-US" altLang="zh-TW" b="0" i="1" smtClean="0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zh-TW" altLang="en-US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140" name="文字方塊 1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3512210"/>
                <a:ext cx="2053724" cy="1200329"/>
              </a:xfrm>
              <a:prstGeom prst="rect">
                <a:avLst/>
              </a:prstGeom>
              <a:blipFill rotWithShape="0">
                <a:blip r:embed="rId6"/>
                <a:stretch>
                  <a:fillRect l="-2671" t="-3046" b="-152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1" name="文字方塊 140"/>
              <p:cNvSpPr txBox="1"/>
              <p:nvPr/>
            </p:nvSpPr>
            <p:spPr>
              <a:xfrm>
                <a:off x="6318942" y="289581"/>
                <a:ext cx="1728192" cy="1218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i="1">
                          <a:latin typeface="Cambria Math"/>
                        </a:rPr>
                        <m:t>𝑢</m:t>
                      </m:r>
                      <m:r>
                        <a:rPr lang="en-US" altLang="zh-TW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zh-TW" altLang="en-US" i="1">
                              <a:latin typeface="Cambria Math"/>
                            </a:rPr>
                            <m:t>𝜎</m:t>
                          </m:r>
                          <m:rad>
                            <m:radPr>
                              <m:degHide m:val="on"/>
                              <m:ctrlPr>
                                <a:rPr lang="zh-TW" altLang="en-U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TW" altLang="en-US" i="1">
                                  <a:latin typeface="Cambria Math"/>
                                </a:rPr>
                                <m:t>∆</m:t>
                              </m:r>
                              <m:r>
                                <a:rPr lang="en-US" altLang="zh-TW" i="1">
                                  <a:latin typeface="Cambria Math"/>
                                </a:rPr>
                                <m:t>𝑡</m:t>
                              </m:r>
                            </m:e>
                          </m:rad>
                        </m:sup>
                      </m:sSup>
                    </m:oMath>
                  </m:oMathPara>
                </a14:m>
                <a:endParaRPr lang="en-US" altLang="zh-TW" i="1" dirty="0">
                  <a:latin typeface="Cambria Math"/>
                </a:endParaRPr>
              </a:p>
              <a:p>
                <a:endParaRPr lang="en-US" altLang="zh-TW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i="1">
                          <a:latin typeface="Cambria Math"/>
                        </a:rPr>
                        <m:t>𝑑</m:t>
                      </m:r>
                      <m:r>
                        <a:rPr lang="en-US" altLang="zh-TW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altLang="zh-TW" i="1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41" name="文字方塊 1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8942" y="289581"/>
                <a:ext cx="1728192" cy="121828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文字方塊 141"/>
              <p:cNvSpPr txBox="1"/>
              <p:nvPr/>
            </p:nvSpPr>
            <p:spPr>
              <a:xfrm>
                <a:off x="6156176" y="4905164"/>
                <a:ext cx="288032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i="1" dirty="0" smtClean="0">
                    <a:solidFill>
                      <a:schemeClr val="accent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Trinomial tree probability: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altLang="zh-TW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𝑢</m:t>
                          </m:r>
                        </m:sub>
                      </m:sSub>
                    </m:oMath>
                  </m:oMathPara>
                </a14:m>
                <a:endParaRPr lang="en-US" altLang="zh-TW" dirty="0" smtClean="0">
                  <a:solidFill>
                    <a:schemeClr val="accent2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altLang="zh-TW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altLang="zh-TW" dirty="0" smtClean="0">
                  <a:solidFill>
                    <a:schemeClr val="accent2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altLang="zh-TW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zh-TW" altLang="en-US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142" name="文字方塊 1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4905164"/>
                <a:ext cx="2880320" cy="1200329"/>
              </a:xfrm>
              <a:prstGeom prst="rect">
                <a:avLst/>
              </a:prstGeom>
              <a:blipFill rotWithShape="0">
                <a:blip r:embed="rId8"/>
                <a:stretch>
                  <a:fillRect l="-1907" t="-355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3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98976" cy="1132284"/>
          </a:xfrm>
        </p:spPr>
        <p:txBody>
          <a:bodyPr/>
          <a:lstStyle/>
          <a:p>
            <a:r>
              <a:rPr lang="en-US" altLang="zh-TW" dirty="0" smtClean="0"/>
              <a:t>Jump –Diffusion Tree</a:t>
            </a:r>
            <a:endParaRPr lang="zh-TW" altLang="en-US" dirty="0"/>
          </a:p>
        </p:txBody>
      </p:sp>
      <p:cxnSp>
        <p:nvCxnSpPr>
          <p:cNvPr id="144" name="直線接點 143"/>
          <p:cNvCxnSpPr/>
          <p:nvPr/>
        </p:nvCxnSpPr>
        <p:spPr>
          <a:xfrm flipV="1">
            <a:off x="2627553" y="2351090"/>
            <a:ext cx="509935" cy="26018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45" name="直線接點 144"/>
          <p:cNvCxnSpPr/>
          <p:nvPr/>
        </p:nvCxnSpPr>
        <p:spPr>
          <a:xfrm flipV="1">
            <a:off x="2659189" y="2676689"/>
            <a:ext cx="658319" cy="1096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46" name="直線接點 145"/>
          <p:cNvCxnSpPr/>
          <p:nvPr/>
        </p:nvCxnSpPr>
        <p:spPr>
          <a:xfrm>
            <a:off x="2627553" y="2764026"/>
            <a:ext cx="536298" cy="2709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0" name="直線接點 149"/>
          <p:cNvCxnSpPr/>
          <p:nvPr/>
        </p:nvCxnSpPr>
        <p:spPr>
          <a:xfrm flipV="1">
            <a:off x="2626296" y="3441667"/>
            <a:ext cx="509935" cy="26018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1" name="直線接點 150"/>
          <p:cNvCxnSpPr/>
          <p:nvPr/>
        </p:nvCxnSpPr>
        <p:spPr>
          <a:xfrm flipV="1">
            <a:off x="2657932" y="3767266"/>
            <a:ext cx="658319" cy="1096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2" name="直線接點 151"/>
          <p:cNvCxnSpPr/>
          <p:nvPr/>
        </p:nvCxnSpPr>
        <p:spPr>
          <a:xfrm>
            <a:off x="2626296" y="3854603"/>
            <a:ext cx="536298" cy="2709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3" name="直線接點 152"/>
          <p:cNvCxnSpPr/>
          <p:nvPr/>
        </p:nvCxnSpPr>
        <p:spPr>
          <a:xfrm flipV="1">
            <a:off x="2626295" y="4547822"/>
            <a:ext cx="509935" cy="26018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4" name="直線接點 153"/>
          <p:cNvCxnSpPr/>
          <p:nvPr/>
        </p:nvCxnSpPr>
        <p:spPr>
          <a:xfrm flipV="1">
            <a:off x="2657931" y="4873421"/>
            <a:ext cx="658319" cy="1096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5" name="直線接點 154"/>
          <p:cNvCxnSpPr/>
          <p:nvPr/>
        </p:nvCxnSpPr>
        <p:spPr>
          <a:xfrm>
            <a:off x="2626295" y="4960758"/>
            <a:ext cx="536298" cy="2709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56" name="橢圓 155"/>
          <p:cNvSpPr/>
          <p:nvPr/>
        </p:nvSpPr>
        <p:spPr>
          <a:xfrm>
            <a:off x="3136230" y="2272047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7" name="橢圓 156"/>
          <p:cNvSpPr/>
          <p:nvPr/>
        </p:nvSpPr>
        <p:spPr>
          <a:xfrm>
            <a:off x="3098951" y="2607748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8" name="橢圓 157"/>
          <p:cNvSpPr/>
          <p:nvPr/>
        </p:nvSpPr>
        <p:spPr>
          <a:xfrm>
            <a:off x="3129540" y="2960590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9" name="橢圓 158"/>
          <p:cNvSpPr/>
          <p:nvPr/>
        </p:nvSpPr>
        <p:spPr>
          <a:xfrm>
            <a:off x="3108430" y="3383628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0" name="橢圓 159"/>
          <p:cNvSpPr/>
          <p:nvPr/>
        </p:nvSpPr>
        <p:spPr>
          <a:xfrm>
            <a:off x="3105222" y="3727716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1" name="橢圓 160"/>
          <p:cNvSpPr/>
          <p:nvPr/>
        </p:nvSpPr>
        <p:spPr>
          <a:xfrm>
            <a:off x="3105222" y="4074181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2" name="橢圓 161"/>
          <p:cNvSpPr/>
          <p:nvPr/>
        </p:nvSpPr>
        <p:spPr>
          <a:xfrm>
            <a:off x="3106826" y="4495086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3" name="橢圓 162"/>
          <p:cNvSpPr/>
          <p:nvPr/>
        </p:nvSpPr>
        <p:spPr>
          <a:xfrm>
            <a:off x="3111767" y="4828788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4" name="橢圓 163"/>
          <p:cNvSpPr/>
          <p:nvPr/>
        </p:nvSpPr>
        <p:spPr>
          <a:xfrm>
            <a:off x="3111767" y="5156191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65" name="直線接點 164"/>
          <p:cNvCxnSpPr/>
          <p:nvPr/>
        </p:nvCxnSpPr>
        <p:spPr>
          <a:xfrm flipV="1">
            <a:off x="2618908" y="1296966"/>
            <a:ext cx="509935" cy="26018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66" name="直線接點 165"/>
          <p:cNvCxnSpPr/>
          <p:nvPr/>
        </p:nvCxnSpPr>
        <p:spPr>
          <a:xfrm flipV="1">
            <a:off x="2650544" y="1622565"/>
            <a:ext cx="658319" cy="1096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67" name="直線接點 166"/>
          <p:cNvCxnSpPr/>
          <p:nvPr/>
        </p:nvCxnSpPr>
        <p:spPr>
          <a:xfrm>
            <a:off x="2618908" y="1709902"/>
            <a:ext cx="536298" cy="2709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68" name="橢圓 167"/>
          <p:cNvSpPr/>
          <p:nvPr/>
        </p:nvSpPr>
        <p:spPr>
          <a:xfrm>
            <a:off x="3127585" y="1217923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9" name="橢圓 168"/>
          <p:cNvSpPr/>
          <p:nvPr/>
        </p:nvSpPr>
        <p:spPr>
          <a:xfrm>
            <a:off x="3090306" y="1553624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0" name="橢圓 169"/>
          <p:cNvSpPr/>
          <p:nvPr/>
        </p:nvSpPr>
        <p:spPr>
          <a:xfrm>
            <a:off x="3120895" y="1906466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71" name="直線接點 170"/>
          <p:cNvCxnSpPr/>
          <p:nvPr/>
        </p:nvCxnSpPr>
        <p:spPr>
          <a:xfrm flipV="1">
            <a:off x="2601186" y="5654205"/>
            <a:ext cx="509935" cy="26018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72" name="直線接點 171"/>
          <p:cNvCxnSpPr/>
          <p:nvPr/>
        </p:nvCxnSpPr>
        <p:spPr>
          <a:xfrm flipV="1">
            <a:off x="2632822" y="5979804"/>
            <a:ext cx="658319" cy="1096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73" name="直線接點 172"/>
          <p:cNvCxnSpPr/>
          <p:nvPr/>
        </p:nvCxnSpPr>
        <p:spPr>
          <a:xfrm>
            <a:off x="2601186" y="6067141"/>
            <a:ext cx="536298" cy="2709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74" name="橢圓 173"/>
          <p:cNvSpPr/>
          <p:nvPr/>
        </p:nvSpPr>
        <p:spPr>
          <a:xfrm>
            <a:off x="3109863" y="5575162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5" name="橢圓 174"/>
          <p:cNvSpPr/>
          <p:nvPr/>
        </p:nvSpPr>
        <p:spPr>
          <a:xfrm>
            <a:off x="3072584" y="5910863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6" name="橢圓 175"/>
          <p:cNvSpPr/>
          <p:nvPr/>
        </p:nvSpPr>
        <p:spPr>
          <a:xfrm>
            <a:off x="3103173" y="6263705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5330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20" grpId="0" animBg="1"/>
      <p:bldP spid="21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137" grpId="0" animBg="1"/>
      <p:bldP spid="138" grpId="0" animBg="1"/>
      <p:bldP spid="140" grpId="0" animBg="1"/>
      <p:bldP spid="142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8" grpId="0" animBg="1"/>
      <p:bldP spid="169" grpId="0" animBg="1"/>
      <p:bldP spid="170" grpId="0" animBg="1"/>
      <p:bldP spid="174" grpId="0" animBg="1"/>
      <p:bldP spid="175" grpId="0" animBg="1"/>
      <p:bldP spid="17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0601" y="300273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Jump-diffusion model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507288" cy="1828799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altLang="zh-TW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d>
                            <m:d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zh-TW" altLang="en-US" b="0" i="1" smtClean="0">
                                  <a:latin typeface="Cambria Math"/>
                                </a:rPr>
                                <m:t>𝜇</m:t>
                              </m:r>
                              <m:r>
                                <a:rPr lang="en-US" altLang="zh-TW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zh-TW" altLang="en-US" b="0" i="1" smtClean="0">
                                  <a:latin typeface="Cambria Math"/>
                                </a:rPr>
                                <m:t>𝜆</m:t>
                              </m:r>
                              <m:acc>
                                <m:accPr>
                                  <m:chr m:val="̅"/>
                                  <m:ctrlPr>
                                    <a:rPr lang="zh-TW" alt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zh-TW" b="0" i="1" smtClean="0">
                                      <a:latin typeface="Cambria Math"/>
                                    </a:rPr>
                                    <m:t>𝑙</m:t>
                                  </m:r>
                                </m:e>
                              </m:acc>
                              <m:r>
                                <a:rPr lang="en-US" altLang="zh-TW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TW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zh-TW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TW" altLang="en-US" b="0" i="1" smtClean="0">
                                      <a:latin typeface="Cambria Math"/>
                                    </a:rPr>
                                    <m:t>𝜎</m:t>
                                  </m:r>
                                </m:e>
                                <m:sup>
                                  <m:r>
                                    <a:rPr lang="en-US" altLang="zh-TW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US" altLang="zh-TW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altLang="zh-TW" b="0" i="1" smtClean="0">
                              <a:latin typeface="Cambria Math"/>
                            </a:rPr>
                            <m:t>+</m:t>
                          </m:r>
                          <m:r>
                            <a:rPr lang="zh-TW" altLang="en-US" b="0" i="1" smtClean="0">
                              <a:latin typeface="Cambria Math"/>
                            </a:rPr>
                            <m:t>𝜎</m:t>
                          </m:r>
                          <m:sSup>
                            <m:sSup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TW" b="0" i="1" smtClean="0">
                                  <a:latin typeface="Cambria Math"/>
                                </a:rPr>
                                <m:t>𝑊</m:t>
                              </m:r>
                            </m:e>
                            <m:sup>
                              <m:r>
                                <a:rPr lang="en-US" altLang="zh-TW" b="0" i="1" smtClean="0">
                                  <a:latin typeface="Cambria Math"/>
                                </a:rPr>
                                <m:t>𝑠</m:t>
                              </m:r>
                            </m:sup>
                          </m:sSup>
                          <m:d>
                            <m:d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</m:sup>
                      </m:sSup>
                      <m:r>
                        <a:rPr lang="en-US" altLang="zh-TW" b="0" i="1" smtClean="0">
                          <a:latin typeface="Cambria Math"/>
                        </a:rPr>
                        <m:t>𝑌</m:t>
                      </m:r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</m:oMath>
                  </m:oMathPara>
                </a14:m>
                <a:endParaRPr lang="en-US" altLang="zh-TW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/>
                        </a:rPr>
                        <m:t>𝑌</m:t>
                      </m:r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altLang="zh-TW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∏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altLang="zh-TW" b="0" i="1" smtClean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altLang="zh-TW" b="0" i="1" smtClean="0">
                              <a:latin typeface="Cambria Math"/>
                            </a:rPr>
                            <m:t>𝑁</m:t>
                          </m:r>
                          <m:r>
                            <a:rPr lang="en-US" altLang="zh-TW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altLang="zh-TW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altLang="zh-TW" b="0" i="1" smtClean="0">
                              <a:latin typeface="Cambria Math"/>
                            </a:rPr>
                            <m:t>)</m:t>
                          </m:r>
                        </m:sup>
                        <m:e>
                          <m:r>
                            <a:rPr lang="en-US" altLang="zh-TW" b="0" i="1" smtClean="0">
                              <a:latin typeface="Cambria Math"/>
                            </a:rPr>
                            <m:t>(1+</m:t>
                          </m:r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altLang="zh-TW" b="0" i="1" smtClean="0">
                              <a:latin typeface="Cambria Math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altLang="zh-TW" dirty="0" smtClean="0"/>
              </a:p>
              <a:p>
                <a:endParaRPr lang="en-US" altLang="zh-TW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507288" cy="1828799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文字方塊 3"/>
          <p:cNvSpPr txBox="1"/>
          <p:nvPr/>
        </p:nvSpPr>
        <p:spPr>
          <a:xfrm>
            <a:off x="6390031" y="1772816"/>
            <a:ext cx="27539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 smtClean="0"/>
              <a:t>根據</a:t>
            </a:r>
            <a:r>
              <a:rPr lang="en-US" altLang="zh-TW" sz="1600" dirty="0" smtClean="0"/>
              <a:t>Dai et. al. 2009</a:t>
            </a:r>
            <a:r>
              <a:rPr lang="zh-TW" altLang="en-US" sz="1600" dirty="0" smtClean="0"/>
              <a:t>的</a:t>
            </a:r>
            <a:r>
              <a:rPr lang="en-US" altLang="zh-TW" sz="1600" dirty="0"/>
              <a:t/>
            </a:r>
            <a:br>
              <a:rPr lang="en-US" altLang="zh-TW" sz="1600" dirty="0"/>
            </a:br>
            <a:r>
              <a:rPr lang="en-US" altLang="zh-TW" sz="1600" dirty="0"/>
              <a:t>An efficient and accurate lattice for pricing derivatives under a jump-diffusion process</a:t>
            </a:r>
            <a:endParaRPr lang="zh-TW" altLang="en-US" sz="1600" dirty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457200" y="329789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 smtClean="0"/>
              <a:t>Catastrophe model</a:t>
            </a:r>
            <a:endParaRPr lang="zh-TW" alt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371"/>
          <a:stretch/>
        </p:blipFill>
        <p:spPr bwMode="auto">
          <a:xfrm>
            <a:off x="323528" y="4221088"/>
            <a:ext cx="6156684" cy="2736304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7" name="文字方塊 6"/>
          <p:cNvSpPr txBox="1"/>
          <p:nvPr/>
        </p:nvSpPr>
        <p:spPr>
          <a:xfrm>
            <a:off x="6390031" y="4407765"/>
            <a:ext cx="29613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 smtClean="0"/>
              <a:t>根據</a:t>
            </a:r>
            <a:r>
              <a:rPr lang="en-US" altLang="zh-TW" sz="1600" dirty="0" smtClean="0"/>
              <a:t>Wang et. al. 2005</a:t>
            </a:r>
            <a:r>
              <a:rPr lang="zh-TW" altLang="en-US" sz="1600" dirty="0" smtClean="0"/>
              <a:t>的</a:t>
            </a:r>
            <a:r>
              <a:rPr lang="en-US" altLang="zh-TW" sz="1600" dirty="0" smtClean="0"/>
              <a:t/>
            </a:r>
            <a:br>
              <a:rPr lang="en-US" altLang="zh-TW" sz="1600" dirty="0" smtClean="0"/>
            </a:br>
            <a:r>
              <a:rPr lang="en-US" altLang="zh-TW" sz="1600" dirty="0" smtClean="0"/>
              <a:t>Catastrophe options with stochastic interest rates and compound Poisson losses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33321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53752"/>
            <a:ext cx="8229600" cy="710952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Comparison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矩形 4"/>
              <p:cNvSpPr/>
              <p:nvPr/>
            </p:nvSpPr>
            <p:spPr>
              <a:xfrm>
                <a:off x="107807" y="808861"/>
                <a:ext cx="5345111" cy="2512996"/>
              </a:xfrm>
              <a:prstGeom prst="rect">
                <a:avLst/>
              </a:prstGeom>
              <a:ln w="38100">
                <a:solidFill>
                  <a:schemeClr val="accent3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sz="1400" b="0" i="1" smtClean="0">
                          <a:latin typeface="Cambria Math"/>
                        </a:rPr>
                        <m:t>𝑆</m:t>
                      </m:r>
                      <m:r>
                        <a:rPr lang="en-US" altLang="zh-TW" sz="1400" b="0" i="1" smtClean="0">
                          <a:latin typeface="Cambria Math"/>
                        </a:rPr>
                        <m:t>(</m:t>
                      </m:r>
                      <m:r>
                        <a:rPr lang="en-US" altLang="zh-TW" sz="1400" b="0" i="1" smtClean="0">
                          <a:latin typeface="Cambria Math"/>
                        </a:rPr>
                        <m:t>𝑡</m:t>
                      </m:r>
                      <m:r>
                        <a:rPr lang="en-US" altLang="zh-TW" sz="1400" b="0" i="1" smtClean="0">
                          <a:latin typeface="Cambria Math"/>
                        </a:rPr>
                        <m:t>)=</m:t>
                      </m:r>
                      <m:r>
                        <a:rPr lang="en-US" altLang="zh-TW" sz="1400" b="0" i="1" smtClean="0">
                          <a:latin typeface="Cambria Math"/>
                        </a:rPr>
                        <m:t>𝑆</m:t>
                      </m:r>
                      <m:d>
                        <m:dPr>
                          <m:ctrlP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altLang="zh-TW" sz="1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m:rPr>
                          <m:sty m:val="p"/>
                        </m:rPr>
                        <a:rPr lang="en-US" altLang="zh-TW" sz="1400" b="0" i="0" smtClean="0">
                          <a:latin typeface="Cambria Math"/>
                          <a:ea typeface="Cambria Math"/>
                        </a:rPr>
                        <m:t>exp</m:t>
                      </m:r>
                      <m:r>
                        <a:rPr lang="en-US" altLang="zh-TW" sz="1400" b="0" i="1" smtClean="0">
                          <a:latin typeface="Cambria Math"/>
                          <a:ea typeface="Cambria Math"/>
                        </a:rPr>
                        <m:t>⁡(</m:t>
                      </m:r>
                      <m:d>
                        <m:dPr>
                          <m:ctrlPr>
                            <a:rPr lang="en-US" altLang="zh-TW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altLang="zh-TW" sz="1400" b="0" i="1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  <m:r>
                            <a:rPr lang="en-US" altLang="zh-TW" sz="1400" b="0" i="1" smtClean="0">
                              <a:solidFill>
                                <a:schemeClr val="accent2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zh-TW" altLang="en-US" sz="1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𝜆</m:t>
                          </m:r>
                          <m:acc>
                            <m:accPr>
                              <m:chr m:val="̅"/>
                              <m:ctrlPr>
                                <a:rPr lang="zh-TW" altLang="en-US" sz="1400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TW" sz="1400" b="0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𝑘</m:t>
                              </m:r>
                            </m:e>
                          </m:acc>
                          <m:r>
                            <a:rPr lang="en-US" altLang="zh-TW" sz="1400" b="0" i="1" smtClean="0">
                              <a:latin typeface="Cambria Math"/>
                            </a:rPr>
                            <m:t>−0.5</m:t>
                          </m:r>
                          <m:sSup>
                            <m:sSupPr>
                              <m:ctrlP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TW" altLang="en-US" sz="1400" b="0" i="1" smtClean="0">
                                  <a:latin typeface="Cambria Math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altLang="zh-TW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altLang="zh-TW" sz="1400" b="0" i="1" smtClean="0">
                          <a:solidFill>
                            <a:schemeClr val="accent2"/>
                          </a:solidFill>
                          <a:latin typeface="Cambria Math"/>
                        </a:rPr>
                        <m:t>𝑡</m:t>
                      </m:r>
                      <m:r>
                        <a:rPr lang="en-US" altLang="zh-TW" sz="1400" b="0" i="1" smtClean="0">
                          <a:latin typeface="Cambria Math"/>
                        </a:rPr>
                        <m:t>+</m:t>
                      </m:r>
                      <m:r>
                        <a:rPr lang="zh-TW" altLang="en-US" sz="1400" b="0" i="1" smtClean="0">
                          <a:latin typeface="Cambria Math"/>
                        </a:rPr>
                        <m:t>𝜎</m:t>
                      </m:r>
                      <m:r>
                        <a:rPr lang="en-US" altLang="zh-TW" sz="1400" b="0" i="1" smtClean="0">
                          <a:latin typeface="Cambria Math"/>
                        </a:rPr>
                        <m:t>𝑧</m:t>
                      </m:r>
                      <m:d>
                        <m:dPr>
                          <m:ctrlP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4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altLang="zh-TW" sz="1400" b="0" i="1" smtClean="0">
                          <a:latin typeface="Cambria Math"/>
                        </a:rPr>
                        <m:t>)</m:t>
                      </m:r>
                      <m:r>
                        <a:rPr lang="en-US" altLang="zh-TW" sz="1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altLang="zh-TW" sz="1400" b="0" i="1" smtClean="0">
                          <a:solidFill>
                            <a:schemeClr val="accent2"/>
                          </a:solidFill>
                          <a:latin typeface="Cambria Math"/>
                          <a:ea typeface="Cambria Math"/>
                        </a:rPr>
                        <m:t>𝑌</m:t>
                      </m:r>
                      <m:r>
                        <a:rPr lang="en-US" altLang="zh-TW" sz="1400" b="0" i="1" smtClean="0">
                          <a:solidFill>
                            <a:schemeClr val="accent2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altLang="zh-TW" sz="1400" b="0" i="1" smtClean="0">
                          <a:solidFill>
                            <a:schemeClr val="accent2"/>
                          </a:solidFill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en-US" altLang="zh-TW" sz="1400" b="0" i="1" smtClean="0">
                          <a:solidFill>
                            <a:schemeClr val="accent2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altLang="zh-TW" sz="1400" dirty="0" smtClean="0"/>
              </a:p>
              <a:p>
                <a:r>
                  <a:rPr lang="en-US" altLang="zh-TW" sz="1400" dirty="0" smtClean="0"/>
                  <a:t>          </a:t>
                </a:r>
                <a14:m>
                  <m:oMath xmlns:m="http://schemas.openxmlformats.org/officeDocument/2006/math">
                    <m:r>
                      <a:rPr lang="en-US" altLang="zh-TW" sz="1400" i="1">
                        <a:latin typeface="Cambria Math"/>
                      </a:rPr>
                      <m:t>=</m:t>
                    </m:r>
                    <m:r>
                      <a:rPr lang="en-US" altLang="zh-TW" sz="1400" i="1">
                        <a:latin typeface="Cambria Math"/>
                      </a:rPr>
                      <m:t>𝑆</m:t>
                    </m:r>
                    <m:d>
                      <m:dPr>
                        <m:ctrlPr>
                          <a:rPr lang="en-US" altLang="zh-TW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400" i="1"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en-US" altLang="zh-TW" sz="1400" i="1">
                        <a:latin typeface="Cambria Math"/>
                        <a:ea typeface="Cambria Math"/>
                      </a:rPr>
                      <m:t>∙</m:t>
                    </m:r>
                    <m:r>
                      <m:rPr>
                        <m:sty m:val="p"/>
                      </m:rPr>
                      <a:rPr lang="en-US" altLang="zh-TW" sz="1400">
                        <a:latin typeface="Cambria Math"/>
                        <a:ea typeface="Cambria Math"/>
                      </a:rPr>
                      <m:t>exp</m:t>
                    </m:r>
                    <m:r>
                      <a:rPr lang="en-US" altLang="zh-TW" sz="1400" i="1">
                        <a:latin typeface="Cambria Math"/>
                        <a:ea typeface="Cambria Math"/>
                      </a:rPr>
                      <m:t>⁡(</m:t>
                    </m:r>
                    <m:r>
                      <a:rPr lang="en-US" altLang="zh-TW" sz="1400" i="1">
                        <a:latin typeface="Cambria Math"/>
                        <a:ea typeface="Cambria Math"/>
                      </a:rPr>
                      <m:t>𝑟𝑡</m:t>
                    </m:r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  <a:ea typeface="Cambria Math"/>
                      </a:rPr>
                      <m:t>−</m:t>
                    </m:r>
                    <m:r>
                      <a:rPr lang="zh-TW" altLang="en-US" sz="1400" i="1">
                        <a:solidFill>
                          <a:schemeClr val="accent2"/>
                        </a:solidFill>
                        <a:latin typeface="Cambria Math"/>
                      </a:rPr>
                      <m:t>𝜆</m:t>
                    </m:r>
                    <m:acc>
                      <m:accPr>
                        <m:chr m:val="̅"/>
                        <m:ctrlPr>
                          <a:rPr lang="zh-TW" altLang="en-US" sz="1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𝑘</m:t>
                        </m:r>
                      </m:e>
                    </m:acc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</a:rPr>
                      <m:t>𝑡</m:t>
                    </m:r>
                    <m:r>
                      <a:rPr lang="en-US" altLang="zh-TW" sz="1400" i="1">
                        <a:latin typeface="Cambria Math"/>
                      </a:rPr>
                      <m:t>−0.5</m:t>
                    </m:r>
                    <m:sSup>
                      <m:sSupPr>
                        <m:ctrlPr>
                          <a:rPr lang="en-US" altLang="zh-TW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TW" altLang="en-US" sz="1400" i="1">
                            <a:latin typeface="Cambria Math"/>
                          </a:rPr>
                          <m:t>𝜎</m:t>
                        </m:r>
                      </m:e>
                      <m:sup>
                        <m:r>
                          <a:rPr lang="en-US" altLang="zh-TW" sz="14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altLang="zh-TW" sz="1400" i="1" smtClean="0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  <m:r>
                      <a:rPr lang="en-US" altLang="zh-TW" sz="1400" i="1">
                        <a:latin typeface="Cambria Math"/>
                      </a:rPr>
                      <m:t>+</m:t>
                    </m:r>
                    <m:r>
                      <a:rPr lang="zh-TW" altLang="en-US" sz="1400" i="1">
                        <a:latin typeface="Cambria Math"/>
                      </a:rPr>
                      <m:t>𝜎</m:t>
                    </m:r>
                    <m:r>
                      <a:rPr lang="en-US" altLang="zh-TW" sz="1400" i="1">
                        <a:latin typeface="Cambria Math"/>
                      </a:rPr>
                      <m:t>𝑧</m:t>
                    </m:r>
                    <m:d>
                      <m:dPr>
                        <m:ctrlPr>
                          <a:rPr lang="en-US" altLang="zh-TW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400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altLang="zh-TW" sz="1400" i="1">
                        <a:latin typeface="Cambria Math"/>
                      </a:rPr>
                      <m:t>)</m:t>
                    </m:r>
                    <m:r>
                      <a:rPr lang="en-US" altLang="zh-TW" sz="1400" i="1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  <a:ea typeface="Cambria Math"/>
                      </a:rPr>
                      <m:t>𝑌</m:t>
                    </m:r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  <a:ea typeface="Cambria Math"/>
                      </a:rPr>
                      <m:t>𝑛</m:t>
                    </m:r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altLang="zh-TW" sz="1400" dirty="0"/>
              </a:p>
              <a:p>
                <a:r>
                  <a:rPr lang="en-US" altLang="zh-TW" sz="1400" i="1" dirty="0">
                    <a:latin typeface="Cambria Math"/>
                    <a:ea typeface="Cambria Math"/>
                  </a:rPr>
                  <a:t> </a:t>
                </a:r>
                <a:r>
                  <a:rPr lang="en-US" altLang="zh-TW" sz="1400" i="1" dirty="0" smtClean="0">
                    <a:latin typeface="Cambria Math"/>
                    <a:ea typeface="Cambria Math"/>
                  </a:rPr>
                  <a:t>        </a:t>
                </a:r>
                <a:r>
                  <a:rPr lang="en-US" altLang="zh-TW" sz="1400" dirty="0" smtClean="0"/>
                  <a:t> </a:t>
                </a:r>
                <a14:m>
                  <m:oMath xmlns:m="http://schemas.openxmlformats.org/officeDocument/2006/math">
                    <m:r>
                      <a:rPr lang="en-US" altLang="zh-TW" sz="1400" i="1">
                        <a:latin typeface="Cambria Math"/>
                      </a:rPr>
                      <m:t>=</m:t>
                    </m:r>
                    <m:r>
                      <a:rPr lang="en-US" altLang="zh-TW" sz="1400" i="1">
                        <a:latin typeface="Cambria Math"/>
                      </a:rPr>
                      <m:t>𝑆</m:t>
                    </m:r>
                    <m:d>
                      <m:dPr>
                        <m:ctrlPr>
                          <a:rPr lang="en-US" altLang="zh-TW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400" i="1"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en-US" altLang="zh-TW" sz="1400" i="1">
                        <a:latin typeface="Cambria Math"/>
                        <a:ea typeface="Cambria Math"/>
                      </a:rPr>
                      <m:t>∙</m:t>
                    </m:r>
                    <m:r>
                      <m:rPr>
                        <m:sty m:val="p"/>
                      </m:rPr>
                      <a:rPr lang="en-US" altLang="zh-TW" sz="1400">
                        <a:latin typeface="Cambria Math"/>
                        <a:ea typeface="Cambria Math"/>
                      </a:rPr>
                      <m:t>exp</m:t>
                    </m:r>
                    <m:r>
                      <a:rPr lang="en-US" altLang="zh-TW" sz="1400" i="1">
                        <a:latin typeface="Cambria Math"/>
                        <a:ea typeface="Cambria Math"/>
                      </a:rPr>
                      <m:t>⁡(</m:t>
                    </m:r>
                    <m:r>
                      <a:rPr lang="en-US" altLang="zh-TW" sz="1400" b="0" i="1" smtClean="0">
                        <a:latin typeface="Cambria Math"/>
                        <a:ea typeface="Cambria Math"/>
                      </a:rPr>
                      <m:t>𝑋</m:t>
                    </m:r>
                    <m:r>
                      <a:rPr lang="en-US" altLang="zh-TW" sz="1400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altLang="zh-TW" sz="1400" b="0" i="1" smtClean="0">
                        <a:latin typeface="Cambria Math"/>
                        <a:ea typeface="Cambria Math"/>
                      </a:rPr>
                      <m:t>𝑡</m:t>
                    </m:r>
                    <m:r>
                      <a:rPr lang="en-US" altLang="zh-TW" sz="1400" b="0" i="1" smtClean="0">
                        <a:latin typeface="Cambria Math"/>
                        <a:ea typeface="Cambria Math"/>
                      </a:rPr>
                      <m:t>)−</m:t>
                    </m:r>
                    <m:r>
                      <a:rPr lang="zh-TW" altLang="en-US" sz="1400" i="1">
                        <a:solidFill>
                          <a:schemeClr val="accent2"/>
                        </a:solidFill>
                        <a:latin typeface="Cambria Math"/>
                      </a:rPr>
                      <m:t>𝜆</m:t>
                    </m:r>
                    <m:acc>
                      <m:accPr>
                        <m:chr m:val="̅"/>
                        <m:ctrlPr>
                          <a:rPr lang="zh-TW" altLang="en-US" sz="1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𝑘</m:t>
                        </m:r>
                      </m:e>
                    </m:acc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</a:rPr>
                      <m:t>𝑡</m:t>
                    </m:r>
                    <m:r>
                      <a:rPr lang="en-US" altLang="zh-TW" sz="1400" b="0" i="1" smtClean="0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  <m:r>
                      <a:rPr lang="en-US" altLang="zh-TW" sz="1400" i="1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  <a:ea typeface="Cambria Math"/>
                      </a:rPr>
                      <m:t>𝑌</m:t>
                    </m:r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  <a:ea typeface="Cambria Math"/>
                      </a:rPr>
                      <m:t>𝑛</m:t>
                    </m:r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altLang="zh-TW" sz="1400" i="1" dirty="0" smtClean="0">
                  <a:latin typeface="Cambria Math"/>
                  <a:ea typeface="Cambria Math"/>
                </a:endParaRPr>
              </a:p>
              <a:p>
                <a:r>
                  <a:rPr lang="en-US" altLang="zh-TW" sz="1400" dirty="0" smtClean="0"/>
                  <a:t>          </a:t>
                </a:r>
                <a14:m>
                  <m:oMath xmlns:m="http://schemas.openxmlformats.org/officeDocument/2006/math">
                    <m:r>
                      <a:rPr lang="en-US" altLang="zh-TW" sz="1400" i="1">
                        <a:latin typeface="Cambria Math"/>
                      </a:rPr>
                      <m:t>=</m:t>
                    </m:r>
                    <m:r>
                      <a:rPr lang="en-US" altLang="zh-TW" sz="1400" i="1">
                        <a:latin typeface="Cambria Math"/>
                      </a:rPr>
                      <m:t>𝑆</m:t>
                    </m:r>
                    <m:d>
                      <m:dPr>
                        <m:ctrlPr>
                          <a:rPr lang="en-US" altLang="zh-TW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400" i="1"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en-US" altLang="zh-TW" sz="1400" i="1">
                        <a:latin typeface="Cambria Math"/>
                        <a:ea typeface="Cambria Math"/>
                      </a:rPr>
                      <m:t>∙</m:t>
                    </m:r>
                    <m:func>
                      <m:funcPr>
                        <m:ctrlPr>
                          <a:rPr lang="en-US" altLang="zh-TW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TW" sz="1400">
                            <a:latin typeface="Cambria Math"/>
                            <a:ea typeface="Cambria Math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en-US" altLang="zh-TW" sz="14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nary>
                              <m:naryPr>
                                <m:chr m:val="∑"/>
                                <m:ctrlPr>
                                  <a:rPr lang="en-US" altLang="zh-TW" sz="1400" i="1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altLang="zh-TW" sz="1400" i="1">
                                    <a:solidFill>
                                      <a:schemeClr val="accent2"/>
                                    </a:solidFill>
                                    <a:latin typeface="Cambria Math"/>
                                  </a:rPr>
                                  <m:t>𝑖</m:t>
                                </m:r>
                                <m:r>
                                  <a:rPr lang="en-US" altLang="zh-TW" sz="1400" i="1">
                                    <a:solidFill>
                                      <a:schemeClr val="accent2"/>
                                    </a:solidFill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altLang="zh-TW" sz="1400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altLang="zh-TW" sz="1400" i="1">
                                    <a:solidFill>
                                      <a:schemeClr val="accent2"/>
                                    </a:solidFill>
                                    <a:latin typeface="Cambria Math"/>
                                  </a:rPr>
                                  <m:t>𝑛</m:t>
                                </m:r>
                                <m:d>
                                  <m:dPr>
                                    <m:ctrlPr>
                                      <a:rPr lang="en-US" altLang="zh-TW" sz="1400" i="1">
                                        <a:solidFill>
                                          <a:schemeClr val="accent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1400" i="1">
                                        <a:solidFill>
                                          <a:schemeClr val="accent2"/>
                                        </a:solidFill>
                                        <a:latin typeface="Cambria Math"/>
                                      </a:rPr>
                                      <m:t>𝑡</m:t>
                                    </m:r>
                                  </m:e>
                                </m:d>
                              </m:sup>
                              <m:e>
                                <m:func>
                                  <m:funcPr>
                                    <m:ctrlPr>
                                      <a:rPr lang="en-US" altLang="zh-TW" sz="1400" i="1">
                                        <a:solidFill>
                                          <a:schemeClr val="accent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altLang="zh-TW" sz="1400">
                                        <a:solidFill>
                                          <a:schemeClr val="accent2"/>
                                        </a:solidFill>
                                        <a:latin typeface="Cambria Math"/>
                                      </a:rPr>
                                      <m:t>ln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altLang="zh-TW" sz="1400" i="1">
                                            <a:solidFill>
                                              <a:schemeClr val="accent2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zh-TW" sz="1400" i="1">
                                            <a:solidFill>
                                              <a:schemeClr val="accent2"/>
                                            </a:solidFill>
                                            <a:latin typeface="Cambria Math"/>
                                          </a:rPr>
                                          <m:t>1+</m:t>
                                        </m:r>
                                        <m:sSub>
                                          <m:sSubPr>
                                            <m:ctrlPr>
                                              <a:rPr lang="en-US" altLang="zh-TW" sz="1400" i="1">
                                                <a:solidFill>
                                                  <a:schemeClr val="accent2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altLang="zh-TW" sz="1400" i="1">
                                                <a:solidFill>
                                                  <a:schemeClr val="accent2"/>
                                                </a:solidFill>
                                                <a:latin typeface="Cambria Math"/>
                                              </a:rPr>
                                              <m:t>𝑘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zh-TW" sz="1400" i="1">
                                                <a:solidFill>
                                                  <a:schemeClr val="accent2"/>
                                                </a:solidFill>
                                                <a:latin typeface="Cambria Math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</m:func>
                              </m:e>
                            </m:nary>
                            <m:r>
                              <a:rPr lang="en-US" altLang="zh-TW" sz="1400" i="1" smtClean="0">
                                <a:solidFill>
                                  <a:schemeClr val="accent2"/>
                                </a:solidFill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zh-TW" altLang="en-US" sz="1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𝜆</m:t>
                            </m:r>
                            <m:acc>
                              <m:accPr>
                                <m:chr m:val="̅"/>
                                <m:ctrlPr>
                                  <a:rPr lang="zh-TW" altLang="en-US" sz="1400" i="1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zh-TW" sz="1400" i="1">
                                    <a:solidFill>
                                      <a:schemeClr val="accent2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</m:e>
                            </m:acc>
                            <m: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lang="en-US" altLang="zh-TW" sz="1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altLang="zh-TW" sz="1400" i="1">
                                <a:latin typeface="Cambria Math"/>
                                <a:ea typeface="Cambria Math"/>
                              </a:rPr>
                              <m:t>𝑋</m:t>
                            </m:r>
                            <m:d>
                              <m:dPr>
                                <m:ctrlPr>
                                  <a:rPr lang="en-US" altLang="zh-TW" sz="1400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TW" sz="1400" i="1">
                                    <a:latin typeface="Cambria Math"/>
                                    <a:ea typeface="Cambria Math"/>
                                  </a:rPr>
                                  <m:t>𝑡</m:t>
                                </m:r>
                              </m:e>
                            </m:d>
                          </m:e>
                        </m:d>
                      </m:e>
                    </m:func>
                  </m:oMath>
                </a14:m>
                <a:endParaRPr lang="en-US" altLang="zh-TW" sz="1400" i="1" dirty="0" smtClean="0">
                  <a:solidFill>
                    <a:schemeClr val="accent2"/>
                  </a:solidFill>
                  <a:latin typeface="Cambria Math"/>
                  <a:ea typeface="Cambria Math"/>
                </a:endParaRPr>
              </a:p>
              <a:p>
                <a:endParaRPr lang="en-US" altLang="zh-TW" sz="1400" i="1" dirty="0" smtClean="0">
                  <a:solidFill>
                    <a:schemeClr val="accent2"/>
                  </a:solidFill>
                  <a:latin typeface="Cambria Math"/>
                  <a:ea typeface="Cambria Math"/>
                </a:endParaRPr>
              </a:p>
              <a:p>
                <a:r>
                  <a:rPr lang="zh-TW" altLang="en-US" sz="1400" dirty="0" smtClean="0">
                    <a:ea typeface="Cambria Math"/>
                  </a:rPr>
                  <a:t>其中</a:t>
                </a:r>
                <a14:m>
                  <m:oMath xmlns:m="http://schemas.openxmlformats.org/officeDocument/2006/math">
                    <m:r>
                      <a:rPr lang="en-US" altLang="zh-TW" sz="1400" i="1">
                        <a:latin typeface="Cambria Math"/>
                        <a:ea typeface="Cambria Math"/>
                      </a:rPr>
                      <m:t>𝑌</m:t>
                    </m:r>
                    <m:d>
                      <m:dPr>
                        <m:ctrlPr>
                          <a:rPr lang="en-US" altLang="zh-TW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altLang="zh-TW" sz="1400" i="1">
                            <a:latin typeface="Cambria Math"/>
                            <a:ea typeface="Cambria Math"/>
                          </a:rPr>
                          <m:t>𝑛</m:t>
                        </m:r>
                      </m:e>
                    </m:d>
                    <m:r>
                      <a:rPr lang="en-US" altLang="zh-TW" sz="1400" b="0" i="1" smtClean="0">
                        <a:latin typeface="Cambria Math"/>
                        <a:ea typeface="Cambria Math"/>
                      </a:rPr>
                      <m:t>=</m:t>
                    </m:r>
                    <m:nary>
                      <m:naryPr>
                        <m:chr m:val="∏"/>
                        <m:ctrlPr>
                          <a:rPr lang="en-US" altLang="zh-TW" sz="1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sz="1400" b="0" i="1" smtClean="0"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a:rPr lang="en-US" altLang="zh-TW" sz="1400" b="0" i="1" smtClean="0">
                            <a:latin typeface="Cambria Math"/>
                            <a:ea typeface="Cambria Math"/>
                          </a:rPr>
                          <m:t>=1</m:t>
                        </m:r>
                      </m:sub>
                      <m:sup>
                        <m:r>
                          <a:rPr lang="en-US" altLang="zh-TW" sz="1400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  <m:r>
                          <a:rPr lang="en-US" altLang="zh-TW" sz="1400" b="0" i="1" smtClean="0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altLang="zh-TW" sz="1400" b="0" i="1" smtClean="0">
                            <a:latin typeface="Cambria Math"/>
                            <a:ea typeface="Cambria Math"/>
                          </a:rPr>
                          <m:t>𝑡</m:t>
                        </m:r>
                        <m:r>
                          <a:rPr lang="en-US" altLang="zh-TW" sz="1400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sup>
                      <m:e>
                        <m:r>
                          <a:rPr lang="en-US" altLang="zh-TW" sz="1400" b="0" i="1" smtClean="0">
                            <a:latin typeface="Cambria Math"/>
                            <a:ea typeface="Cambria Math"/>
                          </a:rPr>
                          <m:t>(1+</m:t>
                        </m:r>
                        <m:sSub>
                          <m:sSubPr>
                            <m:ctrlPr>
                              <a:rPr lang="en-US" altLang="zh-TW" sz="14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altLang="zh-TW" sz="1400" b="0" i="1" smtClean="0">
                                <a:latin typeface="Cambria Math"/>
                                <a:ea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en-US" altLang="zh-TW" sz="1400" b="0" i="1" smtClean="0"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altLang="zh-TW" sz="1400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altLang="zh-TW" sz="1400" dirty="0" smtClean="0"/>
                  <a:t>      ,</a:t>
                </a:r>
                <a:r>
                  <a:rPr lang="en-US" altLang="zh-TW" sz="1400" dirty="0">
                    <a:solidFill>
                      <a:schemeClr val="accent6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sz="1400">
                        <a:solidFill>
                          <a:schemeClr val="accent6"/>
                        </a:solidFill>
                        <a:latin typeface="Cambria Math"/>
                      </a:rPr>
                      <m:t>ln</m:t>
                    </m:r>
                    <m:d>
                      <m:dPr>
                        <m:ctrlPr>
                          <a:rPr lang="en-US" altLang="zh-TW" sz="14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400">
                            <a:solidFill>
                              <a:schemeClr val="accent6"/>
                            </a:solidFill>
                            <a:latin typeface="Cambria Math"/>
                          </a:rPr>
                          <m:t>1+</m:t>
                        </m:r>
                        <m:sSub>
                          <m:sSubPr>
                            <m:ctrlPr>
                              <a:rPr lang="en-US" altLang="zh-TW" sz="14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400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en-US" altLang="zh-TW" sz="1400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altLang="zh-TW" sz="1400" i="1">
                        <a:solidFill>
                          <a:schemeClr val="accent6"/>
                        </a:solidFill>
                        <a:latin typeface="Cambria Math"/>
                      </a:rPr>
                      <m:t>~</m:t>
                    </m:r>
                    <m:r>
                      <a:rPr lang="en-US" altLang="zh-TW" sz="1400" i="1">
                        <a:solidFill>
                          <a:schemeClr val="accent6"/>
                        </a:solidFill>
                        <a:latin typeface="Cambria Math"/>
                      </a:rPr>
                      <m:t>𝑁</m:t>
                    </m:r>
                    <m:r>
                      <a:rPr lang="en-US" altLang="zh-TW" sz="1400" i="1">
                        <a:solidFill>
                          <a:schemeClr val="accent6"/>
                        </a:solidFill>
                        <a:latin typeface="Cambria Math"/>
                      </a:rPr>
                      <m:t>(</m:t>
                    </m:r>
                    <m:r>
                      <a:rPr lang="zh-TW" altLang="en-US" sz="1400" i="1">
                        <a:solidFill>
                          <a:schemeClr val="accent6"/>
                        </a:solidFill>
                        <a:latin typeface="Cambria Math"/>
                      </a:rPr>
                      <m:t>𝛾</m:t>
                    </m:r>
                    <m:r>
                      <a:rPr lang="en-US" altLang="zh-TW" sz="1400" i="1">
                        <a:solidFill>
                          <a:schemeClr val="accent6"/>
                        </a:solidFill>
                        <a:latin typeface="Cambria Math"/>
                      </a:rPr>
                      <m:t>,</m:t>
                    </m:r>
                    <m:r>
                      <a:rPr lang="zh-TW" altLang="en-US" sz="1400" i="1">
                        <a:solidFill>
                          <a:schemeClr val="accent6"/>
                        </a:solidFill>
                        <a:latin typeface="Cambria Math"/>
                      </a:rPr>
                      <m:t>𝛿</m:t>
                    </m:r>
                    <m:r>
                      <a:rPr lang="en-US" altLang="zh-TW" sz="1400" i="1">
                        <a:solidFill>
                          <a:schemeClr val="accent6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altLang="zh-TW" sz="1400" dirty="0" smtClean="0"/>
              </a:p>
              <a:p>
                <a:endParaRPr lang="en-US" altLang="zh-TW" sz="1400" dirty="0" smtClean="0"/>
              </a:p>
              <a:p>
                <a:r>
                  <a:rPr lang="en-US" altLang="zh-TW" sz="1400" dirty="0" smtClean="0"/>
                  <a:t>Jump event: </a:t>
                </a:r>
                <a14:m>
                  <m:oMath xmlns:m="http://schemas.openxmlformats.org/officeDocument/2006/math">
                    <m:r>
                      <a:rPr lang="en-US" altLang="zh-TW" sz="1400" b="0" i="1" smtClean="0">
                        <a:latin typeface="Cambria Math"/>
                      </a:rPr>
                      <m:t>𝑛</m:t>
                    </m:r>
                    <m:d>
                      <m:dPr>
                        <m:ctrlPr>
                          <a:rPr lang="en-US" altLang="zh-TW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400" b="0" i="1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altLang="zh-TW" sz="1400" b="0" i="1" smtClean="0">
                        <a:latin typeface="Cambria Math"/>
                      </a:rPr>
                      <m:t>~</m:t>
                    </m:r>
                    <m:r>
                      <a:rPr lang="en-US" altLang="zh-TW" sz="1400" b="0" i="1" smtClean="0">
                        <a:latin typeface="Cambria Math"/>
                      </a:rPr>
                      <m:t>𝑃𝑜𝑖𝑠𝑠𝑜𝑛</m:t>
                    </m:r>
                    <m:r>
                      <a:rPr lang="en-US" altLang="zh-TW" sz="1400" b="0" i="1" smtClean="0">
                        <a:latin typeface="Cambria Math"/>
                      </a:rPr>
                      <m:t>(</m:t>
                    </m:r>
                    <m:r>
                      <a:rPr lang="zh-TW" altLang="en-US" sz="1400" i="1">
                        <a:latin typeface="Cambria Math"/>
                      </a:rPr>
                      <m:t>𝜆</m:t>
                    </m:r>
                  </m:oMath>
                </a14:m>
                <a:r>
                  <a:rPr lang="en-US" altLang="zh-TW" sz="1400" dirty="0" smtClean="0"/>
                  <a:t>)</a:t>
                </a:r>
              </a:p>
              <a:p>
                <a:r>
                  <a:rPr lang="en-US" altLang="zh-TW" sz="1400" dirty="0" smtClean="0"/>
                  <a:t>Jump magnitude: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400" b="0" i="1" smtClean="0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en-US" altLang="zh-TW" sz="14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TW" sz="1400" dirty="0" smtClean="0"/>
                  <a:t>   ,</a:t>
                </a:r>
                <a:r>
                  <a:rPr lang="en-US" altLang="zh-TW" sz="14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TW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sz="1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</m:e>
                    </m:acc>
                    <m:r>
                      <a:rPr lang="en-US" altLang="zh-TW" sz="1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≡</m:t>
                    </m:r>
                    <m:r>
                      <a:rPr lang="en-US" altLang="zh-TW" sz="1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𝐸</m:t>
                    </m:r>
                    <m:d>
                      <m:dPr>
                        <m:ctrlPr>
                          <a:rPr lang="en-US" altLang="zh-TW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en-US" altLang="zh-TW" sz="1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altLang="zh-TW" sz="14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altLang="zh-TW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TW" sz="1400">
                            <a:solidFill>
                              <a:schemeClr val="tx1"/>
                            </a:solidFill>
                            <a:latin typeface="Cambria Math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en-US" altLang="zh-TW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zh-TW" altLang="en-US" sz="1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𝛾</m:t>
                            </m:r>
                            <m:r>
                              <a:rPr lang="en-US" altLang="zh-TW" sz="1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+0.5</m:t>
                            </m:r>
                            <m:sSup>
                              <m:sSupPr>
                                <m:ctrlPr>
                                  <a:rPr lang="en-US" altLang="zh-TW" sz="1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zh-TW" altLang="en-US" sz="14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𝛿</m:t>
                                </m:r>
                              </m:e>
                              <m:sup>
                                <m:r>
                                  <a:rPr lang="en-US" altLang="zh-TW" sz="14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</m:func>
                    <m:r>
                      <a:rPr lang="en-US" altLang="zh-TW" sz="1400" i="1">
                        <a:solidFill>
                          <a:schemeClr val="tx1"/>
                        </a:solidFill>
                        <a:latin typeface="Cambria Math"/>
                      </a:rPr>
                      <m:t>−1</m:t>
                    </m:r>
                  </m:oMath>
                </a14:m>
                <a:endParaRPr lang="en-US" altLang="zh-TW" sz="1400" dirty="0" smtClean="0"/>
              </a:p>
              <a:p>
                <a:r>
                  <a:rPr lang="en-US" altLang="zh-TW" sz="1400" b="0" dirty="0" smtClean="0"/>
                  <a:t>		</a:t>
                </a:r>
                <a:endParaRPr lang="en-US" altLang="zh-TW" sz="1400" dirty="0" smtClean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5" name="矩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07" y="808861"/>
                <a:ext cx="5345111" cy="251299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38100">
                <a:solidFill>
                  <a:schemeClr val="accent3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字方塊 5"/>
              <p:cNvSpPr txBox="1"/>
              <p:nvPr/>
            </p:nvSpPr>
            <p:spPr>
              <a:xfrm>
                <a:off x="113436" y="3501008"/>
                <a:ext cx="5339481" cy="1796069"/>
              </a:xfrm>
              <a:prstGeom prst="rect">
                <a:avLst/>
              </a:prstGeom>
              <a:noFill/>
              <a:ln w="38100">
                <a:solidFill>
                  <a:schemeClr val="accent3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sz="1400" b="0" i="1" smtClean="0">
                          <a:latin typeface="Cambria Math"/>
                        </a:rPr>
                        <m:t>𝑆</m:t>
                      </m:r>
                      <m:d>
                        <m:dPr>
                          <m:ctrlP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4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altLang="zh-TW" sz="1400" b="0" i="1" smtClean="0">
                          <a:latin typeface="Cambria Math"/>
                        </a:rPr>
                        <m:t>=</m:t>
                      </m:r>
                      <m:r>
                        <a:rPr lang="en-US" altLang="zh-TW" sz="1400" b="0" i="1" smtClean="0">
                          <a:latin typeface="Cambria Math"/>
                        </a:rPr>
                        <m:t>𝑆</m:t>
                      </m:r>
                      <m:d>
                        <m:dPr>
                          <m:ctrlP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altLang="zh-TW" sz="1400" b="0" i="1" smtClean="0">
                          <a:latin typeface="Cambria Math"/>
                        </a:rPr>
                        <m:t>∙</m:t>
                      </m:r>
                      <m:func>
                        <m:funcPr>
                          <m:ctrlPr>
                            <a:rPr lang="en-US" altLang="zh-TW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TW" sz="1400" b="0" i="0" smtClean="0">
                              <a:latin typeface="Cambria Math"/>
                              <a:ea typeface="Cambria Math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en-US" altLang="zh-TW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altLang="zh-TW" sz="1400" b="0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zh-TW" altLang="en-US" sz="1400" b="0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𝛼</m:t>
                              </m:r>
                              <m:d>
                                <m:dPr>
                                  <m:ctrlPr>
                                    <a:rPr lang="en-US" altLang="zh-TW" sz="1400" b="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1400" b="0" i="1" smtClean="0">
                                      <a:solidFill>
                                        <a:schemeClr val="accent2"/>
                                      </a:solidFill>
                                      <a:latin typeface="Cambria Math"/>
                                    </a:rPr>
                                    <m:t>𝐿</m:t>
                                  </m:r>
                                  <m:d>
                                    <m:dPr>
                                      <m:ctrlPr>
                                        <a:rPr lang="en-US" altLang="zh-TW" sz="1400" b="0" i="1" smtClean="0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TW" sz="1400" b="0" i="1" smtClean="0">
                                          <a:solidFill>
                                            <a:schemeClr val="accent2"/>
                                          </a:solidFill>
                                          <a:latin typeface="Cambria Math"/>
                                        </a:rPr>
                                        <m:t>𝑡</m:t>
                                      </m:r>
                                    </m:e>
                                  </m:d>
                                  <m:r>
                                    <a:rPr lang="en-US" altLang="zh-TW" sz="1400" b="0" i="1" smtClean="0">
                                      <a:solidFill>
                                        <a:schemeClr val="accent2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altLang="zh-TW" sz="1400" b="0" i="1" smtClean="0">
                                      <a:solidFill>
                                        <a:schemeClr val="accent2"/>
                                      </a:solidFill>
                                      <a:latin typeface="Cambria Math"/>
                                    </a:rPr>
                                    <m:t>𝑘𝑡</m:t>
                                  </m:r>
                                </m:e>
                              </m:d>
                              <m:r>
                                <a:rPr lang="en-US" altLang="zh-TW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altLang="zh-TW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𝑋</m:t>
                              </m:r>
                              <m:d>
                                <m:dPr>
                                  <m:ctrlPr>
                                    <a:rPr lang="en-US" altLang="zh-TW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14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d>
                        </m:e>
                      </m:func>
                    </m:oMath>
                  </m:oMathPara>
                </a14:m>
                <a:endParaRPr lang="en-US" altLang="zh-TW" sz="1400" b="0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:r>
                  <a:rPr lang="en-US" altLang="zh-TW" sz="1400" dirty="0" smtClean="0"/>
                  <a:t>          </a:t>
                </a:r>
                <a14:m>
                  <m:oMath xmlns:m="http://schemas.openxmlformats.org/officeDocument/2006/math">
                    <m:r>
                      <a:rPr lang="en-US" altLang="zh-TW" sz="1400" i="1">
                        <a:latin typeface="Cambria Math"/>
                      </a:rPr>
                      <m:t>=</m:t>
                    </m:r>
                    <m:r>
                      <a:rPr lang="en-US" altLang="zh-TW" sz="1400" i="1">
                        <a:latin typeface="Cambria Math"/>
                      </a:rPr>
                      <m:t>𝑆</m:t>
                    </m:r>
                    <m:r>
                      <a:rPr lang="en-US" altLang="zh-TW" sz="1400" i="1">
                        <a:latin typeface="Cambria Math"/>
                      </a:rPr>
                      <m:t>(0)∙</m:t>
                    </m:r>
                    <m:r>
                      <m:rPr>
                        <m:sty m:val="p"/>
                      </m:rPr>
                      <a:rPr lang="en-US" altLang="zh-TW" sz="1400">
                        <a:latin typeface="Cambria Math"/>
                        <a:ea typeface="Cambria Math"/>
                      </a:rPr>
                      <m:t>exp</m:t>
                    </m:r>
                    <m:r>
                      <a:rPr lang="en-US" altLang="zh-TW" sz="1400" i="1">
                        <a:latin typeface="Cambria Math"/>
                        <a:ea typeface="Cambria Math"/>
                      </a:rPr>
                      <m:t>⁡(</m:t>
                    </m:r>
                    <m:r>
                      <a:rPr lang="en-US" altLang="zh-TW" sz="1400" i="1" smtClean="0">
                        <a:solidFill>
                          <a:schemeClr val="accent2"/>
                        </a:solidFill>
                        <a:latin typeface="Cambria Math"/>
                      </a:rPr>
                      <m:t>−</m:t>
                    </m:r>
                    <m:r>
                      <a:rPr lang="zh-TW" altLang="en-US" sz="1400" i="1">
                        <a:solidFill>
                          <a:schemeClr val="accent2"/>
                        </a:solidFill>
                        <a:latin typeface="Cambria Math"/>
                      </a:rPr>
                      <m:t>𝛼</m:t>
                    </m:r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</a:rPr>
                      <m:t>𝐿</m:t>
                    </m:r>
                    <m:d>
                      <m:dPr>
                        <m:ctrlP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</a:rPr>
                      <m:t>+</m:t>
                    </m:r>
                    <m:r>
                      <a:rPr lang="zh-TW" altLang="en-US" sz="1400" i="1">
                        <a:solidFill>
                          <a:schemeClr val="accent2"/>
                        </a:solidFill>
                        <a:latin typeface="Cambria Math"/>
                      </a:rPr>
                      <m:t>𝛼</m:t>
                    </m:r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</a:rPr>
                      <m:t>𝑘𝑡</m:t>
                    </m:r>
                    <m:r>
                      <a:rPr lang="en-US" altLang="zh-TW" sz="1400" i="1">
                        <a:latin typeface="Cambria Math"/>
                      </a:rPr>
                      <m:t>+</m:t>
                    </m:r>
                    <m:r>
                      <a:rPr lang="en-US" altLang="zh-TW" sz="1400" i="1">
                        <a:latin typeface="Cambria Math"/>
                      </a:rPr>
                      <m:t>𝑋</m:t>
                    </m:r>
                    <m:d>
                      <m:dPr>
                        <m:ctrlPr>
                          <a:rPr lang="en-US" altLang="zh-TW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400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altLang="zh-TW" sz="1400" i="1">
                        <a:latin typeface="Cambria Math"/>
                      </a:rPr>
                      <m:t>)</m:t>
                    </m:r>
                  </m:oMath>
                </a14:m>
                <a:endParaRPr lang="en-US" altLang="zh-TW" sz="1400" i="1" dirty="0" smtClean="0">
                  <a:latin typeface="Cambria Math"/>
                </a:endParaRPr>
              </a:p>
              <a:p>
                <a:r>
                  <a:rPr lang="en-US" altLang="zh-TW" sz="1400" dirty="0" smtClean="0"/>
                  <a:t>          </a:t>
                </a:r>
                <a14:m>
                  <m:oMath xmlns:m="http://schemas.openxmlformats.org/officeDocument/2006/math">
                    <m:r>
                      <a:rPr lang="en-US" altLang="zh-TW" sz="1400" i="1">
                        <a:latin typeface="Cambria Math"/>
                      </a:rPr>
                      <m:t>=</m:t>
                    </m:r>
                    <m:r>
                      <a:rPr lang="en-US" altLang="zh-TW" sz="1400" i="1">
                        <a:latin typeface="Cambria Math"/>
                      </a:rPr>
                      <m:t>𝑆</m:t>
                    </m:r>
                    <m:r>
                      <a:rPr lang="en-US" altLang="zh-TW" sz="1400" i="1">
                        <a:latin typeface="Cambria Math"/>
                      </a:rPr>
                      <m:t>(0)∙</m:t>
                    </m:r>
                    <m:r>
                      <m:rPr>
                        <m:sty m:val="p"/>
                      </m:rPr>
                      <a:rPr lang="en-US" altLang="zh-TW" sz="1400">
                        <a:latin typeface="Cambria Math"/>
                        <a:ea typeface="Cambria Math"/>
                      </a:rPr>
                      <m:t>exp</m:t>
                    </m:r>
                    <m:r>
                      <a:rPr lang="en-US" altLang="zh-TW" sz="1400" i="1">
                        <a:latin typeface="Cambria Math"/>
                        <a:ea typeface="Cambria Math"/>
                      </a:rPr>
                      <m:t>⁡(</m:t>
                    </m:r>
                    <m:r>
                      <a:rPr lang="en-US" altLang="zh-TW" sz="1400" i="1" smtClean="0">
                        <a:solidFill>
                          <a:schemeClr val="accent2"/>
                        </a:solidFill>
                        <a:latin typeface="Cambria Math"/>
                      </a:rPr>
                      <m:t>−</m:t>
                    </m:r>
                    <m:r>
                      <a:rPr lang="zh-TW" altLang="en-US" sz="1400" i="1">
                        <a:solidFill>
                          <a:schemeClr val="accent2"/>
                        </a:solidFill>
                        <a:latin typeface="Cambria Math"/>
                      </a:rPr>
                      <m:t>𝛼</m:t>
                    </m:r>
                    <m:nary>
                      <m:naryPr>
                        <m:chr m:val="∑"/>
                        <m:ctrlP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𝑁</m:t>
                        </m:r>
                        <m:d>
                          <m:dPr>
                            <m:ctrlP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𝑡</m:t>
                            </m:r>
                          </m:e>
                        </m:d>
                      </m:sup>
                      <m:e>
                        <m:sSub>
                          <m:sSubPr>
                            <m:ctrlP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</a:rPr>
                      <m:t>+</m:t>
                    </m:r>
                    <m:r>
                      <a:rPr lang="zh-TW" altLang="en-US" sz="1400" i="1">
                        <a:solidFill>
                          <a:schemeClr val="accent2"/>
                        </a:solidFill>
                        <a:latin typeface="Cambria Math"/>
                      </a:rPr>
                      <m:t>𝛼</m:t>
                    </m:r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</a:rPr>
                      <m:t>𝑘𝑡</m:t>
                    </m:r>
                    <m:r>
                      <a:rPr lang="en-US" altLang="zh-TW" sz="1400" i="1">
                        <a:latin typeface="Cambria Math"/>
                      </a:rPr>
                      <m:t>+</m:t>
                    </m:r>
                    <m:r>
                      <a:rPr lang="en-US" altLang="zh-TW" sz="1400" i="1">
                        <a:latin typeface="Cambria Math"/>
                      </a:rPr>
                      <m:t>𝑋</m:t>
                    </m:r>
                    <m:d>
                      <m:dPr>
                        <m:ctrlPr>
                          <a:rPr lang="en-US" altLang="zh-TW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400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altLang="zh-TW" sz="1400" i="1">
                        <a:latin typeface="Cambria Math"/>
                      </a:rPr>
                      <m:t>)</m:t>
                    </m:r>
                  </m:oMath>
                </a14:m>
                <a:endParaRPr lang="en-US" altLang="zh-TW" sz="1400" i="1" dirty="0" smtClean="0">
                  <a:latin typeface="Cambria Math"/>
                </a:endParaRPr>
              </a:p>
              <a:p>
                <a:r>
                  <a:rPr lang="en-US" altLang="zh-TW" sz="1400" dirty="0" smtClean="0"/>
                  <a:t>          </a:t>
                </a:r>
                <a14:m>
                  <m:oMath xmlns:m="http://schemas.openxmlformats.org/officeDocument/2006/math">
                    <m:r>
                      <a:rPr lang="en-US" altLang="zh-TW" sz="1400" i="1">
                        <a:latin typeface="Cambria Math"/>
                      </a:rPr>
                      <m:t>=</m:t>
                    </m:r>
                    <m:r>
                      <a:rPr lang="en-US" altLang="zh-TW" sz="1400" i="1">
                        <a:latin typeface="Cambria Math"/>
                      </a:rPr>
                      <m:t>𝑆</m:t>
                    </m:r>
                    <m:r>
                      <a:rPr lang="en-US" altLang="zh-TW" sz="1400" i="1">
                        <a:latin typeface="Cambria Math"/>
                      </a:rPr>
                      <m:t>(0)∙</m:t>
                    </m:r>
                    <m:r>
                      <m:rPr>
                        <m:sty m:val="p"/>
                      </m:rPr>
                      <a:rPr lang="en-US" altLang="zh-TW" sz="1400">
                        <a:latin typeface="Cambria Math"/>
                        <a:ea typeface="Cambria Math"/>
                      </a:rPr>
                      <m:t>exp</m:t>
                    </m:r>
                    <m:r>
                      <a:rPr lang="en-US" altLang="zh-TW" sz="1400" i="1">
                        <a:latin typeface="Cambria Math"/>
                        <a:ea typeface="Cambria Math"/>
                      </a:rPr>
                      <m:t>⁡(</m:t>
                    </m:r>
                    <m:nary>
                      <m:naryPr>
                        <m:chr m:val="∑"/>
                        <m:ctrlP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𝑁</m:t>
                        </m:r>
                        <m:d>
                          <m:dPr>
                            <m:ctrlP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𝑡</m:t>
                            </m:r>
                          </m:e>
                        </m:d>
                      </m:sup>
                      <m:e>
                        <m: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zh-TW" altLang="en-US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𝛼</m:t>
                        </m:r>
                        <m:sSub>
                          <m:sSubPr>
                            <m:ctrlP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</a:rPr>
                      <m:t>+</m:t>
                    </m:r>
                    <m:r>
                      <a:rPr lang="zh-TW" altLang="en-US" sz="1400" i="1">
                        <a:solidFill>
                          <a:schemeClr val="accent2"/>
                        </a:solidFill>
                        <a:latin typeface="Cambria Math"/>
                      </a:rPr>
                      <m:t>𝛼</m:t>
                    </m:r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</a:rPr>
                      <m:t>𝑘𝑡</m:t>
                    </m:r>
                    <m:r>
                      <a:rPr lang="en-US" altLang="zh-TW" sz="1400" i="1">
                        <a:latin typeface="Cambria Math"/>
                      </a:rPr>
                      <m:t>+</m:t>
                    </m:r>
                    <m:r>
                      <a:rPr lang="en-US" altLang="zh-TW" sz="1400" i="1">
                        <a:latin typeface="Cambria Math"/>
                      </a:rPr>
                      <m:t>𝑋</m:t>
                    </m:r>
                    <m:d>
                      <m:dPr>
                        <m:ctrlPr>
                          <a:rPr lang="en-US" altLang="zh-TW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400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altLang="zh-TW" sz="1400" i="1">
                        <a:latin typeface="Cambria Math"/>
                      </a:rPr>
                      <m:t>)</m:t>
                    </m:r>
                  </m:oMath>
                </a14:m>
                <a:endParaRPr lang="en-US" altLang="zh-TW" sz="1400" i="1" dirty="0">
                  <a:latin typeface="Cambria Math"/>
                </a:endParaRPr>
              </a:p>
              <a:p>
                <a:endParaRPr lang="en-US" altLang="zh-TW" sz="1400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altLang="zh-TW" sz="140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𝑁</m:t>
                        </m:r>
                        <m:d>
                          <m:dPr>
                            <m:ctrlP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𝑡</m:t>
                            </m:r>
                          </m:e>
                        </m:d>
                      </m:sup>
                      <m:e>
                        <m: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zh-TW" altLang="en-US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𝛼</m:t>
                        </m:r>
                        <m:sSub>
                          <m:sSubPr>
                            <m:ctrlP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</a:rPr>
                      <m:t>+</m:t>
                    </m:r>
                    <m:r>
                      <a:rPr lang="zh-TW" altLang="en-US" sz="1400" i="1">
                        <a:solidFill>
                          <a:schemeClr val="accent2"/>
                        </a:solidFill>
                        <a:latin typeface="Cambria Math"/>
                      </a:rPr>
                      <m:t>𝛼</m:t>
                    </m:r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</a:rPr>
                      <m:t>𝑘𝑡</m:t>
                    </m:r>
                  </m:oMath>
                </a14:m>
                <a:r>
                  <a:rPr lang="en-US" altLang="zh-TW" sz="1400" dirty="0" smtClean="0"/>
                  <a:t>   ,</a:t>
                </a:r>
                <a:r>
                  <a:rPr lang="en-US" altLang="zh-TW" sz="1400" dirty="0">
                    <a:solidFill>
                      <a:schemeClr val="accent6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1400" i="1">
                        <a:solidFill>
                          <a:schemeClr val="accent6"/>
                        </a:solidFill>
                        <a:latin typeface="Cambria Math"/>
                      </a:rPr>
                      <m:t>−</m:t>
                    </m:r>
                    <m:r>
                      <a:rPr lang="zh-TW" altLang="en-US" sz="1400" i="1">
                        <a:solidFill>
                          <a:schemeClr val="accent6"/>
                        </a:solidFill>
                        <a:latin typeface="Cambria Math"/>
                      </a:rPr>
                      <m:t>𝛼</m:t>
                    </m:r>
                    <m:sSub>
                      <m:sSubPr>
                        <m:ctrlPr>
                          <a:rPr lang="en-US" altLang="zh-TW" sz="14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400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en-US" altLang="zh-TW" sz="1400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zh-TW" sz="1400" i="1">
                        <a:solidFill>
                          <a:schemeClr val="accent6"/>
                        </a:solidFill>
                        <a:latin typeface="Cambria Math"/>
                      </a:rPr>
                      <m:t>~</m:t>
                    </m:r>
                    <m:r>
                      <a:rPr lang="en-US" altLang="zh-TW" sz="1400" i="1">
                        <a:solidFill>
                          <a:schemeClr val="accent6"/>
                        </a:solidFill>
                        <a:latin typeface="Cambria Math"/>
                      </a:rPr>
                      <m:t>𝑁</m:t>
                    </m:r>
                    <m:r>
                      <a:rPr lang="en-US" altLang="zh-TW" sz="1400" i="1">
                        <a:solidFill>
                          <a:schemeClr val="accent6"/>
                        </a:solidFill>
                        <a:latin typeface="Cambria Math"/>
                      </a:rPr>
                      <m:t>(−</m:t>
                    </m:r>
                    <m:r>
                      <a:rPr lang="zh-TW" altLang="en-US" sz="1400" i="1">
                        <a:solidFill>
                          <a:schemeClr val="accent6"/>
                        </a:solidFill>
                        <a:latin typeface="Cambria Math"/>
                      </a:rPr>
                      <m:t>𝛼𝜇</m:t>
                    </m:r>
                    <m:r>
                      <a:rPr lang="en-US" altLang="zh-TW" sz="1400" i="1">
                        <a:solidFill>
                          <a:schemeClr val="accent6"/>
                        </a:solidFill>
                        <a:latin typeface="Cambria Math"/>
                      </a:rPr>
                      <m:t>,</m:t>
                    </m:r>
                    <m:sSup>
                      <m:sSupPr>
                        <m:ctrlPr>
                          <a:rPr lang="en-US" altLang="zh-TW" sz="14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TW" altLang="en-US" sz="1400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𝛼</m:t>
                        </m:r>
                      </m:e>
                      <m:sup>
                        <m:r>
                          <a:rPr lang="en-US" altLang="zh-TW" sz="1400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altLang="zh-TW" sz="14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TW" altLang="en-US" sz="1400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𝜎</m:t>
                        </m:r>
                      </m:e>
                      <m:sup>
                        <m:r>
                          <a:rPr lang="en-US" altLang="zh-TW" sz="1400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m:rPr>
                        <m:nor/>
                      </m:rPr>
                      <a:rPr lang="en-US" altLang="zh-TW" sz="1400" dirty="0">
                        <a:solidFill>
                          <a:schemeClr val="accent6"/>
                        </a:solidFill>
                      </a:rPr>
                      <m:t>)</m:t>
                    </m:r>
                  </m:oMath>
                </a14:m>
                <a:endParaRPr lang="en-US" altLang="zh-TW" sz="1400" dirty="0"/>
              </a:p>
              <a:p>
                <a:endParaRPr lang="zh-TW" altLang="en-US" sz="1400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6" name="文字方塊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436" y="3501008"/>
                <a:ext cx="5339481" cy="1796069"/>
              </a:xfrm>
              <a:prstGeom prst="rect">
                <a:avLst/>
              </a:prstGeom>
              <a:blipFill rotWithShape="1">
                <a:blip r:embed="rId5" cstate="print"/>
                <a:stretch>
                  <a:fillRect l="-3968" b="-12957"/>
                </a:stretch>
              </a:blipFill>
              <a:ln w="38100">
                <a:solidFill>
                  <a:schemeClr val="accent3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866228"/>
              </p:ext>
            </p:extLst>
          </p:nvPr>
        </p:nvGraphicFramePr>
        <p:xfrm>
          <a:off x="4514850" y="334010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" name="Equation" r:id="rId6" imgW="114102" imgH="177492" progId="">
                  <p:embed/>
                </p:oleObj>
              </mc:Choice>
              <mc:Fallback>
                <p:oleObj name="Equation" r:id="rId6" imgW="114102" imgH="177492" progId="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40100"/>
                        <a:ext cx="1143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字方塊 7"/>
              <p:cNvSpPr txBox="1"/>
              <p:nvPr/>
            </p:nvSpPr>
            <p:spPr>
              <a:xfrm>
                <a:off x="6084168" y="5661248"/>
                <a:ext cx="1368152" cy="646331"/>
              </a:xfrm>
              <a:prstGeom prst="rect">
                <a:avLst/>
              </a:prstGeom>
              <a:noFill/>
              <a:ln w="19050">
                <a:solidFill>
                  <a:schemeClr val="accent2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𝛾</m:t>
                      </m:r>
                      <m:r>
                        <m:rPr>
                          <m:nor/>
                        </m:rPr>
                        <a:rPr lang="en-US" altLang="zh-TW" dirty="0">
                          <a:solidFill>
                            <a:schemeClr val="tx2"/>
                          </a:solidFill>
                        </a:rPr>
                        <m:t>=</m:t>
                      </m:r>
                      <m:r>
                        <a:rPr lang="en-US" altLang="zh-TW" i="1">
                          <a:solidFill>
                            <a:schemeClr val="tx2"/>
                          </a:solidFill>
                          <a:latin typeface="Cambria Math"/>
                        </a:rPr>
                        <m:t>−</m:t>
                      </m:r>
                      <m:r>
                        <a:rPr lang="zh-TW" altLang="en-US" i="1">
                          <a:solidFill>
                            <a:schemeClr val="tx2"/>
                          </a:solidFill>
                          <a:latin typeface="Cambria Math"/>
                        </a:rPr>
                        <m:t>𝛼𝜇</m:t>
                      </m:r>
                    </m:oMath>
                  </m:oMathPara>
                </a14:m>
                <a:endParaRPr lang="en-US" altLang="zh-TW" i="1" dirty="0" smtClean="0">
                  <a:solidFill>
                    <a:schemeClr val="tx2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𝛿</m:t>
                      </m:r>
                      <m:r>
                        <a:rPr lang="en-US" altLang="zh-TW" i="1">
                          <a:solidFill>
                            <a:schemeClr val="tx2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altLang="zh-TW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TW" altLang="en-US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𝛼</m:t>
                          </m:r>
                        </m:e>
                        <m:sup>
                          <m:r>
                            <a:rPr lang="en-US" altLang="zh-TW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altLang="zh-TW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TW" altLang="en-US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𝜎</m:t>
                          </m:r>
                        </m:e>
                        <m:sup>
                          <m:r>
                            <a:rPr lang="en-US" altLang="zh-TW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8" name="文字方塊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5661248"/>
                <a:ext cx="1368152" cy="646331"/>
              </a:xfrm>
              <a:prstGeom prst="rect">
                <a:avLst/>
              </a:prstGeom>
              <a:blipFill rotWithShape="1">
                <a:blip r:embed="rId8" cstate="print"/>
                <a:stretch>
                  <a:fillRect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字方塊 3"/>
              <p:cNvSpPr txBox="1"/>
              <p:nvPr/>
            </p:nvSpPr>
            <p:spPr>
              <a:xfrm>
                <a:off x="5579132" y="2599736"/>
                <a:ext cx="2880320" cy="722121"/>
              </a:xfrm>
              <a:prstGeom prst="rect">
                <a:avLst/>
              </a:prstGeom>
              <a:noFill/>
              <a:ln w="28575">
                <a:solidFill>
                  <a:schemeClr val="accent3">
                    <a:lumMod val="7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altLang="zh-TW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altLang="zh-TW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=0</m:t>
                        </m:r>
                      </m:sub>
                      <m:sup>
                        <m:r>
                          <a:rPr lang="en-US" altLang="zh-TW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𝑛</m:t>
                        </m:r>
                        <m:r>
                          <a:rPr lang="en-US" altLang="zh-TW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altLang="zh-TW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𝑡</m:t>
                        </m:r>
                        <m:r>
                          <a:rPr lang="en-US" altLang="zh-TW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)</m:t>
                        </m:r>
                      </m:sup>
                      <m:e>
                        <m:r>
                          <m:rPr>
                            <m:sty m:val="p"/>
                          </m:rPr>
                          <a:rPr lang="en-US" altLang="zh-TW">
                            <a:solidFill>
                              <a:schemeClr val="accent2"/>
                            </a:solidFill>
                            <a:latin typeface="Cambria Math"/>
                          </a:rPr>
                          <m:t>ln</m:t>
                        </m:r>
                        <m:r>
                          <a:rPr lang="en-US" altLang="zh-TW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⁡(1+</m:t>
                        </m:r>
                        <m:sSub>
                          <m:sSubPr>
                            <m:ctrlPr>
                              <a:rPr lang="en-US" altLang="zh-TW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en-US" altLang="zh-TW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altLang="zh-TW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)</m:t>
                        </m:r>
                      </m:e>
                    </m:nary>
                    <m:r>
                      <a:rPr lang="en-US" altLang="zh-TW" i="1">
                        <a:solidFill>
                          <a:schemeClr val="accent2"/>
                        </a:solidFill>
                        <a:latin typeface="Cambria Math"/>
                      </a:rPr>
                      <m:t>−</m:t>
                    </m:r>
                    <m:r>
                      <a:rPr lang="zh-TW" altLang="en-US" i="1">
                        <a:solidFill>
                          <a:schemeClr val="accent2"/>
                        </a:solidFill>
                        <a:latin typeface="Cambria Math"/>
                      </a:rPr>
                      <m:t>𝜆</m:t>
                    </m:r>
                    <m:acc>
                      <m:accPr>
                        <m:chr m:val="̅"/>
                        <m:ctrlPr>
                          <a:rPr lang="zh-TW" altLang="en-US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𝑘</m:t>
                        </m:r>
                      </m:e>
                    </m:acc>
                    <m:r>
                      <a:rPr lang="en-US" altLang="zh-TW" i="1">
                        <a:solidFill>
                          <a:schemeClr val="accent2"/>
                        </a:solidFill>
                        <a:latin typeface="Cambria Math"/>
                      </a:rPr>
                      <m:t>𝑡</m:t>
                    </m:r>
                  </m:oMath>
                </a14:m>
                <a:r>
                  <a:rPr lang="en-US" altLang="zh-TW" dirty="0" smtClean="0"/>
                  <a:t>,</a:t>
                </a:r>
                <a:r>
                  <a:rPr lang="en-US" altLang="zh-TW" dirty="0" smtClean="0">
                    <a:solidFill>
                      <a:schemeClr val="accent6"/>
                    </a:solidFill>
                  </a:rPr>
                  <a:t>   </a:t>
                </a:r>
              </a:p>
              <a:p>
                <a:r>
                  <a:rPr lang="en-US" altLang="zh-TW" dirty="0">
                    <a:solidFill>
                      <a:schemeClr val="accent6"/>
                    </a:solidFill>
                  </a:rPr>
                  <a:t> </a:t>
                </a:r>
                <a:r>
                  <a:rPr lang="en-US" altLang="zh-TW" dirty="0" smtClean="0">
                    <a:solidFill>
                      <a:schemeClr val="accent6"/>
                    </a:solidFill>
                  </a:rPr>
                  <a:t>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>
                        <a:solidFill>
                          <a:schemeClr val="accent6"/>
                        </a:solidFill>
                        <a:latin typeface="Cambria Math"/>
                      </a:rPr>
                      <m:t>ln</m:t>
                    </m:r>
                    <m:d>
                      <m:dPr>
                        <m:ctrlPr>
                          <a:rPr lang="en-US" altLang="zh-TW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>
                            <a:solidFill>
                              <a:schemeClr val="accent6"/>
                            </a:solidFill>
                            <a:latin typeface="Cambria Math"/>
                          </a:rPr>
                          <m:t>1+</m:t>
                        </m:r>
                        <m:sSub>
                          <m:sSubPr>
                            <m:ctrlPr>
                              <a:rPr lang="en-US" altLang="zh-TW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en-US" altLang="zh-TW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altLang="zh-TW" i="1">
                        <a:solidFill>
                          <a:schemeClr val="accent6"/>
                        </a:solidFill>
                        <a:latin typeface="Cambria Math"/>
                      </a:rPr>
                      <m:t>~</m:t>
                    </m:r>
                    <m:r>
                      <a:rPr lang="en-US" altLang="zh-TW" i="1">
                        <a:solidFill>
                          <a:schemeClr val="accent6"/>
                        </a:solidFill>
                        <a:latin typeface="Cambria Math"/>
                      </a:rPr>
                      <m:t>𝑁</m:t>
                    </m:r>
                    <m:r>
                      <a:rPr lang="en-US" altLang="zh-TW" i="1">
                        <a:solidFill>
                          <a:schemeClr val="accent6"/>
                        </a:solidFill>
                        <a:latin typeface="Cambria Math"/>
                      </a:rPr>
                      <m:t>(</m:t>
                    </m:r>
                    <m:r>
                      <a:rPr lang="zh-TW" altLang="en-US" i="1" smtClean="0">
                        <a:solidFill>
                          <a:schemeClr val="tx2"/>
                        </a:solidFill>
                        <a:latin typeface="Cambria Math"/>
                      </a:rPr>
                      <m:t>𝛾</m:t>
                    </m:r>
                    <m:r>
                      <a:rPr lang="en-US" altLang="zh-TW" i="1">
                        <a:solidFill>
                          <a:schemeClr val="tx2"/>
                        </a:solidFill>
                        <a:latin typeface="Cambria Math"/>
                      </a:rPr>
                      <m:t>,</m:t>
                    </m:r>
                    <m:r>
                      <a:rPr lang="zh-TW" altLang="en-US" i="1">
                        <a:solidFill>
                          <a:schemeClr val="tx2"/>
                        </a:solidFill>
                        <a:latin typeface="Cambria Math"/>
                      </a:rPr>
                      <m:t>𝛿</m:t>
                    </m:r>
                    <m:r>
                      <a:rPr lang="en-US" altLang="zh-TW" i="1">
                        <a:solidFill>
                          <a:schemeClr val="accent6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4" name="文字方塊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9132" y="2599736"/>
                <a:ext cx="2880320" cy="722121"/>
              </a:xfrm>
              <a:prstGeom prst="rect">
                <a:avLst/>
              </a:prstGeom>
              <a:blipFill rotWithShape="1">
                <a:blip r:embed="rId9" cstate="print"/>
                <a:stretch>
                  <a:fillRect l="-11088" t="-49194" b="-49194"/>
                </a:stretch>
              </a:blipFill>
              <a:ln w="28575">
                <a:solidFill>
                  <a:schemeClr val="accent3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字方塊 8"/>
              <p:cNvSpPr txBox="1"/>
              <p:nvPr/>
            </p:nvSpPr>
            <p:spPr>
              <a:xfrm>
                <a:off x="5579132" y="4574955"/>
                <a:ext cx="2880320" cy="718402"/>
              </a:xfrm>
              <a:prstGeom prst="rect">
                <a:avLst/>
              </a:prstGeom>
              <a:noFill/>
              <a:ln w="28575">
                <a:solidFill>
                  <a:schemeClr val="accent3">
                    <a:lumMod val="7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altLang="zh-TW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altLang="zh-TW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altLang="zh-TW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𝑁</m:t>
                        </m:r>
                        <m:d>
                          <m:dPr>
                            <m:ctrlPr>
                              <a:rPr lang="en-US" altLang="zh-TW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𝑡</m:t>
                            </m:r>
                          </m:e>
                        </m:d>
                      </m:sup>
                      <m:e>
                        <m:r>
                          <a:rPr lang="en-US" altLang="zh-TW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zh-TW" altLang="en-US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𝛼</m:t>
                        </m:r>
                        <m:sSub>
                          <m:sSubPr>
                            <m:ctrlPr>
                              <a:rPr lang="en-US" altLang="zh-TW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altLang="zh-TW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altLang="zh-TW" i="1">
                        <a:solidFill>
                          <a:schemeClr val="accent2"/>
                        </a:solidFill>
                        <a:latin typeface="Cambria Math"/>
                      </a:rPr>
                      <m:t>+</m:t>
                    </m:r>
                    <m:r>
                      <a:rPr lang="zh-TW" altLang="en-US" i="1">
                        <a:solidFill>
                          <a:schemeClr val="accent2"/>
                        </a:solidFill>
                        <a:latin typeface="Cambria Math"/>
                      </a:rPr>
                      <m:t>𝛼</m:t>
                    </m:r>
                    <m:r>
                      <a:rPr lang="en-US" altLang="zh-TW" i="1">
                        <a:solidFill>
                          <a:schemeClr val="accent2"/>
                        </a:solidFill>
                        <a:latin typeface="Cambria Math"/>
                      </a:rPr>
                      <m:t>𝑘𝑡</m:t>
                    </m:r>
                  </m:oMath>
                </a14:m>
                <a:r>
                  <a:rPr lang="en-US" altLang="zh-TW" dirty="0"/>
                  <a:t>   </a:t>
                </a:r>
                <a:r>
                  <a:rPr lang="en-US" altLang="zh-TW" dirty="0" smtClean="0"/>
                  <a:t>,</a:t>
                </a:r>
              </a:p>
              <a:p>
                <a:r>
                  <a:rPr lang="en-US" altLang="zh-TW" dirty="0">
                    <a:solidFill>
                      <a:schemeClr val="accent6"/>
                    </a:solidFill>
                  </a:rPr>
                  <a:t> </a:t>
                </a:r>
                <a:r>
                  <a:rPr lang="en-US" altLang="zh-TW" dirty="0" smtClean="0">
                    <a:solidFill>
                      <a:schemeClr val="accent6"/>
                    </a:solidFill>
                  </a:rPr>
                  <a:t>          </a:t>
                </a:r>
                <a14:m>
                  <m:oMath xmlns:m="http://schemas.openxmlformats.org/officeDocument/2006/math">
                    <m:r>
                      <a:rPr lang="en-US" altLang="zh-TW" i="1">
                        <a:solidFill>
                          <a:schemeClr val="accent6"/>
                        </a:solidFill>
                        <a:latin typeface="Cambria Math"/>
                      </a:rPr>
                      <m:t>−</m:t>
                    </m:r>
                    <m:r>
                      <a:rPr lang="zh-TW" altLang="en-US" i="1">
                        <a:solidFill>
                          <a:schemeClr val="accent6"/>
                        </a:solidFill>
                        <a:latin typeface="Cambria Math"/>
                      </a:rPr>
                      <m:t>𝛼</m:t>
                    </m:r>
                    <m:sSub>
                      <m:sSubPr>
                        <m:ctrlPr>
                          <a:rPr lang="en-US" altLang="zh-TW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en-US" altLang="zh-TW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zh-TW" i="1">
                        <a:solidFill>
                          <a:schemeClr val="accent6"/>
                        </a:solidFill>
                        <a:latin typeface="Cambria Math"/>
                      </a:rPr>
                      <m:t>~</m:t>
                    </m:r>
                    <m:r>
                      <a:rPr lang="en-US" altLang="zh-TW" i="1">
                        <a:solidFill>
                          <a:schemeClr val="accent6"/>
                        </a:solidFill>
                        <a:latin typeface="Cambria Math"/>
                      </a:rPr>
                      <m:t>𝑁</m:t>
                    </m:r>
                    <m:r>
                      <a:rPr lang="en-US" altLang="zh-TW" i="1">
                        <a:solidFill>
                          <a:schemeClr val="accent6"/>
                        </a:solidFill>
                        <a:latin typeface="Cambria Math"/>
                      </a:rPr>
                      <m:t>(−</m:t>
                    </m:r>
                    <m:r>
                      <a:rPr lang="zh-TW" altLang="en-US" i="1">
                        <a:solidFill>
                          <a:schemeClr val="tx2"/>
                        </a:solidFill>
                        <a:latin typeface="Cambria Math"/>
                      </a:rPr>
                      <m:t>𝛼𝜇</m:t>
                    </m:r>
                    <m:r>
                      <a:rPr lang="en-US" altLang="zh-TW" i="1">
                        <a:solidFill>
                          <a:schemeClr val="tx2"/>
                        </a:solidFill>
                        <a:latin typeface="Cambria Math"/>
                      </a:rPr>
                      <m:t>,</m:t>
                    </m:r>
                    <m:sSup>
                      <m:sSupPr>
                        <m:ctrlPr>
                          <a:rPr lang="en-US" altLang="zh-TW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TW" altLang="en-US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𝛼</m:t>
                        </m:r>
                      </m:e>
                      <m:sup>
                        <m:r>
                          <a:rPr lang="en-US" altLang="zh-TW" i="1">
                            <a:solidFill>
                              <a:schemeClr val="tx2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altLang="zh-TW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TW" altLang="en-US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𝜎</m:t>
                        </m:r>
                      </m:e>
                      <m:sup>
                        <m:r>
                          <a:rPr lang="en-US" altLang="zh-TW" i="1">
                            <a:solidFill>
                              <a:schemeClr val="tx2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m:rPr>
                        <m:nor/>
                      </m:rPr>
                      <a:rPr lang="en-US" altLang="zh-TW" dirty="0">
                        <a:solidFill>
                          <a:schemeClr val="accent6"/>
                        </a:solidFill>
                      </a:rPr>
                      <m:t>)</m:t>
                    </m:r>
                  </m:oMath>
                </a14:m>
                <a:endParaRPr lang="en-US" altLang="zh-TW" dirty="0"/>
              </a:p>
            </p:txBody>
          </p:sp>
        </mc:Choice>
        <mc:Fallback xmlns="">
          <p:sp>
            <p:nvSpPr>
              <p:cNvPr id="9" name="文字方塊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9132" y="4574955"/>
                <a:ext cx="2880320" cy="718402"/>
              </a:xfrm>
              <a:prstGeom prst="rect">
                <a:avLst/>
              </a:prstGeom>
              <a:blipFill rotWithShape="1">
                <a:blip r:embed="rId10" cstate="print"/>
                <a:stretch>
                  <a:fillRect l="-11088" t="-49593" b="-50407"/>
                </a:stretch>
              </a:blipFill>
              <a:ln w="28575">
                <a:solidFill>
                  <a:schemeClr val="accent3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16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內容版面配置區 3"/>
          <p:cNvGraphicFramePr>
            <a:graphicFrameLocks noChangeAspect="1"/>
          </p:cNvGraphicFramePr>
          <p:nvPr/>
        </p:nvGraphicFramePr>
        <p:xfrm>
          <a:off x="611189" y="-30163"/>
          <a:ext cx="6697116" cy="678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方程式" r:id="rId3" imgW="3060360" imgH="3098520" progId="Equation.3">
                  <p:embed/>
                </p:oleObj>
              </mc:Choice>
              <mc:Fallback>
                <p:oleObj name="方程式" r:id="rId3" imgW="3060360" imgH="30985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1189" y="-30163"/>
                        <a:ext cx="6697116" cy="6781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6318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019" y="188640"/>
            <a:ext cx="4536504" cy="2854678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746" y="4833074"/>
            <a:ext cx="11525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群組 5"/>
          <p:cNvGrpSpPr/>
          <p:nvPr/>
        </p:nvGrpSpPr>
        <p:grpSpPr>
          <a:xfrm>
            <a:off x="387296" y="3321668"/>
            <a:ext cx="8534400" cy="3232362"/>
            <a:chOff x="352046" y="3753232"/>
            <a:chExt cx="8534400" cy="3232362"/>
          </a:xfrm>
        </p:grpSpPr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2046" y="3753232"/>
              <a:ext cx="8343900" cy="266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2046" y="4116525"/>
              <a:ext cx="8534400" cy="209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7" name="Picture 5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2046" y="4476353"/>
              <a:ext cx="4905375" cy="209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8" name="Picture 6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2046" y="4797152"/>
              <a:ext cx="1028700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0" name="Picture 8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560" y="5050958"/>
              <a:ext cx="7439025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1" name="Picture 9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560" y="5266760"/>
              <a:ext cx="4362450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2" name="Picture 10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3917" y="5876360"/>
              <a:ext cx="4324350" cy="247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3" name="Picture 11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2046" y="6309320"/>
              <a:ext cx="3429000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4" name="Picture 12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1046" y="6261694"/>
              <a:ext cx="4495800" cy="238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5" name="Picture 13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3917" y="6499819"/>
              <a:ext cx="1790700" cy="485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文字方塊 2"/>
          <p:cNvSpPr txBox="1"/>
          <p:nvPr/>
        </p:nvSpPr>
        <p:spPr>
          <a:xfrm>
            <a:off x="4974609" y="188640"/>
            <a:ext cx="35278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 smtClean="0"/>
              <a:t>根據</a:t>
            </a:r>
            <a:r>
              <a:rPr lang="en-US" altLang="zh-TW" sz="1600" dirty="0" smtClean="0"/>
              <a:t>Wang et. al. 2005</a:t>
            </a:r>
            <a:r>
              <a:rPr lang="zh-TW" altLang="en-US" sz="1600" dirty="0" smtClean="0"/>
              <a:t>的</a:t>
            </a:r>
            <a:r>
              <a:rPr lang="en-US" altLang="zh-TW" sz="1600" dirty="0" smtClean="0"/>
              <a:t/>
            </a:r>
            <a:br>
              <a:rPr lang="en-US" altLang="zh-TW" sz="1600" dirty="0" smtClean="0"/>
            </a:br>
            <a:r>
              <a:rPr lang="en-US" altLang="zh-TW" sz="1600" dirty="0" smtClean="0"/>
              <a:t>Catastrophe options with stochastic interest rates and compound Poisson losses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328991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1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5971621"/>
              </p:ext>
            </p:extLst>
          </p:nvPr>
        </p:nvGraphicFramePr>
        <p:xfrm>
          <a:off x="222736" y="820010"/>
          <a:ext cx="4114800" cy="4377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547238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橢圓 4"/>
          <p:cNvSpPr/>
          <p:nvPr/>
        </p:nvSpPr>
        <p:spPr>
          <a:xfrm>
            <a:off x="151664" y="2884896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橢圓 5"/>
          <p:cNvSpPr/>
          <p:nvPr/>
        </p:nvSpPr>
        <p:spPr>
          <a:xfrm>
            <a:off x="809144" y="2360778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809144" y="3458844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2177065" y="1784714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/>
          <p:cNvSpPr/>
          <p:nvPr/>
        </p:nvSpPr>
        <p:spPr>
          <a:xfrm>
            <a:off x="2177065" y="2884545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2177065" y="4016962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橢圓 10"/>
          <p:cNvSpPr/>
          <p:nvPr/>
        </p:nvSpPr>
        <p:spPr>
          <a:xfrm>
            <a:off x="3545448" y="1280658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/>
          <p:cNvSpPr/>
          <p:nvPr/>
        </p:nvSpPr>
        <p:spPr>
          <a:xfrm>
            <a:off x="3545448" y="2360778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3545448" y="3448044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橢圓 13"/>
          <p:cNvSpPr/>
          <p:nvPr/>
        </p:nvSpPr>
        <p:spPr>
          <a:xfrm>
            <a:off x="3537783" y="4521018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橢圓 19"/>
          <p:cNvSpPr/>
          <p:nvPr/>
        </p:nvSpPr>
        <p:spPr>
          <a:xfrm>
            <a:off x="1503467" y="2051220"/>
            <a:ext cx="180020" cy="16201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橢圓 20"/>
          <p:cNvSpPr/>
          <p:nvPr/>
        </p:nvSpPr>
        <p:spPr>
          <a:xfrm>
            <a:off x="1503467" y="2376819"/>
            <a:ext cx="180020" cy="16201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橢圓 21"/>
          <p:cNvSpPr/>
          <p:nvPr/>
        </p:nvSpPr>
        <p:spPr>
          <a:xfrm>
            <a:off x="1503467" y="2677859"/>
            <a:ext cx="180020" cy="16201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橢圓 23"/>
          <p:cNvSpPr/>
          <p:nvPr/>
        </p:nvSpPr>
        <p:spPr>
          <a:xfrm>
            <a:off x="1503467" y="3176450"/>
            <a:ext cx="180020" cy="16201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橢圓 24"/>
          <p:cNvSpPr/>
          <p:nvPr/>
        </p:nvSpPr>
        <p:spPr>
          <a:xfrm>
            <a:off x="1503467" y="3502049"/>
            <a:ext cx="180020" cy="16201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橢圓 25"/>
          <p:cNvSpPr/>
          <p:nvPr/>
        </p:nvSpPr>
        <p:spPr>
          <a:xfrm>
            <a:off x="1503467" y="3803089"/>
            <a:ext cx="180020" cy="16201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橢圓 26"/>
          <p:cNvSpPr/>
          <p:nvPr/>
        </p:nvSpPr>
        <p:spPr>
          <a:xfrm>
            <a:off x="2177065" y="748107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橢圓 27"/>
          <p:cNvSpPr/>
          <p:nvPr/>
        </p:nvSpPr>
        <p:spPr>
          <a:xfrm>
            <a:off x="2172713" y="5097082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0" name="直線接點 29"/>
          <p:cNvCxnSpPr>
            <a:stCxn id="5" idx="7"/>
            <a:endCxn id="6" idx="3"/>
          </p:cNvCxnSpPr>
          <p:nvPr/>
        </p:nvCxnSpPr>
        <p:spPr>
          <a:xfrm flipV="1">
            <a:off x="336052" y="2545166"/>
            <a:ext cx="504728" cy="37136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3" name="直線接點 32"/>
          <p:cNvCxnSpPr>
            <a:endCxn id="7" idx="1"/>
          </p:cNvCxnSpPr>
          <p:nvPr/>
        </p:nvCxnSpPr>
        <p:spPr>
          <a:xfrm>
            <a:off x="320159" y="3074953"/>
            <a:ext cx="520621" cy="415527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6" name="直線接點 35"/>
          <p:cNvCxnSpPr>
            <a:endCxn id="8" idx="2"/>
          </p:cNvCxnSpPr>
          <p:nvPr/>
        </p:nvCxnSpPr>
        <p:spPr>
          <a:xfrm flipV="1">
            <a:off x="1025168" y="1892726"/>
            <a:ext cx="1151897" cy="50619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8" name="直線接點 37"/>
          <p:cNvCxnSpPr>
            <a:stCxn id="6" idx="5"/>
            <a:endCxn id="9" idx="2"/>
          </p:cNvCxnSpPr>
          <p:nvPr/>
        </p:nvCxnSpPr>
        <p:spPr>
          <a:xfrm>
            <a:off x="993532" y="2545166"/>
            <a:ext cx="1183533" cy="447391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2" name="直線接點 41"/>
          <p:cNvCxnSpPr/>
          <p:nvPr/>
        </p:nvCxnSpPr>
        <p:spPr>
          <a:xfrm flipV="1">
            <a:off x="1034397" y="3004361"/>
            <a:ext cx="1151897" cy="50619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3" name="直線接點 42"/>
          <p:cNvCxnSpPr/>
          <p:nvPr/>
        </p:nvCxnSpPr>
        <p:spPr>
          <a:xfrm>
            <a:off x="1002761" y="3656801"/>
            <a:ext cx="1183533" cy="447391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4" name="直線接點 43"/>
          <p:cNvCxnSpPr>
            <a:stCxn id="8" idx="6"/>
            <a:endCxn id="11" idx="2"/>
          </p:cNvCxnSpPr>
          <p:nvPr/>
        </p:nvCxnSpPr>
        <p:spPr>
          <a:xfrm flipV="1">
            <a:off x="2393089" y="1388670"/>
            <a:ext cx="1152359" cy="50405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5" name="直線接點 44"/>
          <p:cNvCxnSpPr>
            <a:endCxn id="12" idx="1"/>
          </p:cNvCxnSpPr>
          <p:nvPr/>
        </p:nvCxnSpPr>
        <p:spPr>
          <a:xfrm>
            <a:off x="2393089" y="1892726"/>
            <a:ext cx="1183995" cy="4996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5" name="直線接點 64"/>
          <p:cNvCxnSpPr/>
          <p:nvPr/>
        </p:nvCxnSpPr>
        <p:spPr>
          <a:xfrm flipV="1">
            <a:off x="2416940" y="2514288"/>
            <a:ext cx="1152359" cy="50405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6" name="直線接點 65"/>
          <p:cNvCxnSpPr/>
          <p:nvPr/>
        </p:nvCxnSpPr>
        <p:spPr>
          <a:xfrm>
            <a:off x="2416940" y="3018344"/>
            <a:ext cx="1183995" cy="4996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7" name="直線接點 66"/>
          <p:cNvCxnSpPr/>
          <p:nvPr/>
        </p:nvCxnSpPr>
        <p:spPr>
          <a:xfrm flipV="1">
            <a:off x="2391134" y="3600136"/>
            <a:ext cx="1152359" cy="50405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8" name="直線接點 67"/>
          <p:cNvCxnSpPr/>
          <p:nvPr/>
        </p:nvCxnSpPr>
        <p:spPr>
          <a:xfrm>
            <a:off x="2391134" y="4104192"/>
            <a:ext cx="1183995" cy="4996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0" name="直線接點 69"/>
          <p:cNvCxnSpPr>
            <a:stCxn id="6" idx="7"/>
            <a:endCxn id="20" idx="2"/>
          </p:cNvCxnSpPr>
          <p:nvPr/>
        </p:nvCxnSpPr>
        <p:spPr>
          <a:xfrm flipV="1">
            <a:off x="993532" y="2132230"/>
            <a:ext cx="509935" cy="26018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2" name="直線接點 71"/>
          <p:cNvCxnSpPr>
            <a:stCxn id="6" idx="6"/>
            <a:endCxn id="21" idx="6"/>
          </p:cNvCxnSpPr>
          <p:nvPr/>
        </p:nvCxnSpPr>
        <p:spPr>
          <a:xfrm flipV="1">
            <a:off x="1025168" y="2457829"/>
            <a:ext cx="658319" cy="1096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5" name="直線接點 74"/>
          <p:cNvCxnSpPr>
            <a:stCxn id="6" idx="5"/>
            <a:endCxn id="22" idx="3"/>
          </p:cNvCxnSpPr>
          <p:nvPr/>
        </p:nvCxnSpPr>
        <p:spPr>
          <a:xfrm>
            <a:off x="993532" y="2545166"/>
            <a:ext cx="536298" cy="2709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0" name="直線接點 79"/>
          <p:cNvCxnSpPr/>
          <p:nvPr/>
        </p:nvCxnSpPr>
        <p:spPr>
          <a:xfrm flipV="1">
            <a:off x="1002761" y="3254660"/>
            <a:ext cx="509935" cy="26018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1" name="直線接點 80"/>
          <p:cNvCxnSpPr/>
          <p:nvPr/>
        </p:nvCxnSpPr>
        <p:spPr>
          <a:xfrm flipV="1">
            <a:off x="1034397" y="3580259"/>
            <a:ext cx="658319" cy="1096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2" name="直線接點 81"/>
          <p:cNvCxnSpPr/>
          <p:nvPr/>
        </p:nvCxnSpPr>
        <p:spPr>
          <a:xfrm>
            <a:off x="1002761" y="3667596"/>
            <a:ext cx="536298" cy="2709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4" name="直線接點 83"/>
          <p:cNvCxnSpPr>
            <a:stCxn id="20" idx="7"/>
            <a:endCxn id="8" idx="2"/>
          </p:cNvCxnSpPr>
          <p:nvPr/>
        </p:nvCxnSpPr>
        <p:spPr>
          <a:xfrm flipV="1">
            <a:off x="1657124" y="1892726"/>
            <a:ext cx="519941" cy="182221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7" name="直線接點 86"/>
          <p:cNvCxnSpPr>
            <a:stCxn id="21" idx="7"/>
            <a:endCxn id="8" idx="3"/>
          </p:cNvCxnSpPr>
          <p:nvPr/>
        </p:nvCxnSpPr>
        <p:spPr>
          <a:xfrm flipV="1">
            <a:off x="1657124" y="1969102"/>
            <a:ext cx="551577" cy="431444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8" name="直線接點 87"/>
          <p:cNvCxnSpPr>
            <a:stCxn id="21" idx="5"/>
            <a:endCxn id="9" idx="1"/>
          </p:cNvCxnSpPr>
          <p:nvPr/>
        </p:nvCxnSpPr>
        <p:spPr>
          <a:xfrm>
            <a:off x="1657124" y="2515111"/>
            <a:ext cx="551577" cy="40107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5" name="直線接點 94"/>
          <p:cNvCxnSpPr>
            <a:stCxn id="25" idx="7"/>
            <a:endCxn id="9" idx="3"/>
          </p:cNvCxnSpPr>
          <p:nvPr/>
        </p:nvCxnSpPr>
        <p:spPr>
          <a:xfrm flipV="1">
            <a:off x="1657124" y="3068933"/>
            <a:ext cx="551577" cy="456843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6" name="直線接點 95"/>
          <p:cNvCxnSpPr>
            <a:stCxn id="25" idx="5"/>
            <a:endCxn id="10" idx="1"/>
          </p:cNvCxnSpPr>
          <p:nvPr/>
        </p:nvCxnSpPr>
        <p:spPr>
          <a:xfrm>
            <a:off x="1657124" y="3640341"/>
            <a:ext cx="551577" cy="408257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1" name="直線接點 100"/>
          <p:cNvCxnSpPr>
            <a:endCxn id="9" idx="2"/>
          </p:cNvCxnSpPr>
          <p:nvPr/>
        </p:nvCxnSpPr>
        <p:spPr>
          <a:xfrm>
            <a:off x="1652772" y="2806757"/>
            <a:ext cx="524293" cy="185800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3" name="直線接點 102"/>
          <p:cNvCxnSpPr>
            <a:stCxn id="24" idx="7"/>
            <a:endCxn id="9" idx="2"/>
          </p:cNvCxnSpPr>
          <p:nvPr/>
        </p:nvCxnSpPr>
        <p:spPr>
          <a:xfrm flipV="1">
            <a:off x="1657124" y="2992557"/>
            <a:ext cx="519941" cy="207620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6" name="直線接點 105"/>
          <p:cNvCxnSpPr>
            <a:stCxn id="26" idx="6"/>
            <a:endCxn id="10" idx="2"/>
          </p:cNvCxnSpPr>
          <p:nvPr/>
        </p:nvCxnSpPr>
        <p:spPr>
          <a:xfrm>
            <a:off x="1683487" y="3884099"/>
            <a:ext cx="493578" cy="240875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0" name="直線接點 109"/>
          <p:cNvCxnSpPr>
            <a:stCxn id="20" idx="0"/>
            <a:endCxn id="27" idx="3"/>
          </p:cNvCxnSpPr>
          <p:nvPr/>
        </p:nvCxnSpPr>
        <p:spPr>
          <a:xfrm flipV="1">
            <a:off x="1593477" y="932495"/>
            <a:ext cx="615224" cy="1118725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1" name="直線接點 110"/>
          <p:cNvCxnSpPr>
            <a:stCxn id="20" idx="5"/>
            <a:endCxn id="9" idx="1"/>
          </p:cNvCxnSpPr>
          <p:nvPr/>
        </p:nvCxnSpPr>
        <p:spPr>
          <a:xfrm>
            <a:off x="1657124" y="2189512"/>
            <a:ext cx="551577" cy="726669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5" name="直線接點 114"/>
          <p:cNvCxnSpPr>
            <a:stCxn id="22" idx="7"/>
            <a:endCxn id="8" idx="3"/>
          </p:cNvCxnSpPr>
          <p:nvPr/>
        </p:nvCxnSpPr>
        <p:spPr>
          <a:xfrm flipV="1">
            <a:off x="1657124" y="1969102"/>
            <a:ext cx="551577" cy="732484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6" name="直線接點 115"/>
          <p:cNvCxnSpPr>
            <a:stCxn id="22" idx="6"/>
            <a:endCxn id="10" idx="0"/>
          </p:cNvCxnSpPr>
          <p:nvPr/>
        </p:nvCxnSpPr>
        <p:spPr>
          <a:xfrm>
            <a:off x="1683487" y="2758869"/>
            <a:ext cx="601590" cy="1258093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2" name="直線接點 121"/>
          <p:cNvCxnSpPr>
            <a:stCxn id="24" idx="7"/>
            <a:endCxn id="8" idx="3"/>
          </p:cNvCxnSpPr>
          <p:nvPr/>
        </p:nvCxnSpPr>
        <p:spPr>
          <a:xfrm flipV="1">
            <a:off x="1657124" y="1969102"/>
            <a:ext cx="551577" cy="1231075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5" name="直線接點 124"/>
          <p:cNvCxnSpPr>
            <a:stCxn id="24" idx="6"/>
            <a:endCxn id="10" idx="0"/>
          </p:cNvCxnSpPr>
          <p:nvPr/>
        </p:nvCxnSpPr>
        <p:spPr>
          <a:xfrm>
            <a:off x="1683487" y="3257460"/>
            <a:ext cx="601590" cy="759502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8" name="直線接點 127"/>
          <p:cNvCxnSpPr>
            <a:stCxn id="26" idx="6"/>
            <a:endCxn id="9" idx="3"/>
          </p:cNvCxnSpPr>
          <p:nvPr/>
        </p:nvCxnSpPr>
        <p:spPr>
          <a:xfrm flipV="1">
            <a:off x="1683487" y="3068933"/>
            <a:ext cx="525214" cy="815166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1" name="直線接點 130"/>
          <p:cNvCxnSpPr>
            <a:stCxn id="26" idx="5"/>
            <a:endCxn id="28" idx="0"/>
          </p:cNvCxnSpPr>
          <p:nvPr/>
        </p:nvCxnSpPr>
        <p:spPr>
          <a:xfrm>
            <a:off x="1657124" y="3941381"/>
            <a:ext cx="623601" cy="1155701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3" name="標題 1"/>
          <p:cNvSpPr>
            <a:spLocks noGrp="1"/>
          </p:cNvSpPr>
          <p:nvPr>
            <p:ph type="title"/>
          </p:nvPr>
        </p:nvSpPr>
        <p:spPr>
          <a:xfrm>
            <a:off x="-1361440" y="-22160"/>
            <a:ext cx="5698976" cy="689910"/>
          </a:xfrm>
        </p:spPr>
        <p:txBody>
          <a:bodyPr>
            <a:normAutofit fontScale="90000"/>
          </a:bodyPr>
          <a:lstStyle/>
          <a:p>
            <a:r>
              <a:rPr lang="en-US" altLang="zh-TW" dirty="0" err="1" smtClean="0"/>
              <a:t>CatEPut</a:t>
            </a:r>
            <a:r>
              <a:rPr lang="en-US" altLang="zh-TW" dirty="0" smtClean="0"/>
              <a:t> Tree</a:t>
            </a:r>
            <a:endParaRPr lang="zh-TW" altLang="en-US" dirty="0"/>
          </a:p>
        </p:txBody>
      </p:sp>
      <p:cxnSp>
        <p:nvCxnSpPr>
          <p:cNvPr id="144" name="直線接點 143"/>
          <p:cNvCxnSpPr/>
          <p:nvPr/>
        </p:nvCxnSpPr>
        <p:spPr>
          <a:xfrm flipV="1">
            <a:off x="2393089" y="1570900"/>
            <a:ext cx="509935" cy="26018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45" name="直線接點 144"/>
          <p:cNvCxnSpPr/>
          <p:nvPr/>
        </p:nvCxnSpPr>
        <p:spPr>
          <a:xfrm flipV="1">
            <a:off x="2424725" y="1896499"/>
            <a:ext cx="658319" cy="1096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46" name="直線接點 145"/>
          <p:cNvCxnSpPr/>
          <p:nvPr/>
        </p:nvCxnSpPr>
        <p:spPr>
          <a:xfrm>
            <a:off x="2393089" y="1983836"/>
            <a:ext cx="536298" cy="2709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0" name="直線接點 149"/>
          <p:cNvCxnSpPr/>
          <p:nvPr/>
        </p:nvCxnSpPr>
        <p:spPr>
          <a:xfrm flipV="1">
            <a:off x="2391832" y="2661477"/>
            <a:ext cx="509935" cy="26018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1" name="直線接點 150"/>
          <p:cNvCxnSpPr/>
          <p:nvPr/>
        </p:nvCxnSpPr>
        <p:spPr>
          <a:xfrm flipV="1">
            <a:off x="2423468" y="2987076"/>
            <a:ext cx="658319" cy="1096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2" name="直線接點 151"/>
          <p:cNvCxnSpPr/>
          <p:nvPr/>
        </p:nvCxnSpPr>
        <p:spPr>
          <a:xfrm>
            <a:off x="2391832" y="3074413"/>
            <a:ext cx="536298" cy="2709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3" name="直線接點 152"/>
          <p:cNvCxnSpPr/>
          <p:nvPr/>
        </p:nvCxnSpPr>
        <p:spPr>
          <a:xfrm flipV="1">
            <a:off x="2391831" y="3767632"/>
            <a:ext cx="509935" cy="26018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4" name="直線接點 153"/>
          <p:cNvCxnSpPr/>
          <p:nvPr/>
        </p:nvCxnSpPr>
        <p:spPr>
          <a:xfrm flipV="1">
            <a:off x="2423467" y="4093231"/>
            <a:ext cx="658319" cy="1096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5" name="直線接點 154"/>
          <p:cNvCxnSpPr/>
          <p:nvPr/>
        </p:nvCxnSpPr>
        <p:spPr>
          <a:xfrm>
            <a:off x="2391831" y="4180568"/>
            <a:ext cx="536298" cy="2709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56" name="橢圓 155"/>
          <p:cNvSpPr/>
          <p:nvPr/>
        </p:nvSpPr>
        <p:spPr>
          <a:xfrm>
            <a:off x="2901766" y="1491857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7" name="橢圓 156"/>
          <p:cNvSpPr/>
          <p:nvPr/>
        </p:nvSpPr>
        <p:spPr>
          <a:xfrm>
            <a:off x="2864487" y="1827558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8" name="橢圓 157"/>
          <p:cNvSpPr/>
          <p:nvPr/>
        </p:nvSpPr>
        <p:spPr>
          <a:xfrm>
            <a:off x="2895076" y="2180400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9" name="橢圓 158"/>
          <p:cNvSpPr/>
          <p:nvPr/>
        </p:nvSpPr>
        <p:spPr>
          <a:xfrm>
            <a:off x="2873966" y="2603438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0" name="橢圓 159"/>
          <p:cNvSpPr/>
          <p:nvPr/>
        </p:nvSpPr>
        <p:spPr>
          <a:xfrm>
            <a:off x="2870758" y="2947526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1" name="橢圓 160"/>
          <p:cNvSpPr/>
          <p:nvPr/>
        </p:nvSpPr>
        <p:spPr>
          <a:xfrm>
            <a:off x="2870758" y="3293991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2" name="橢圓 161"/>
          <p:cNvSpPr/>
          <p:nvPr/>
        </p:nvSpPr>
        <p:spPr>
          <a:xfrm>
            <a:off x="2872362" y="3714896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3" name="橢圓 162"/>
          <p:cNvSpPr/>
          <p:nvPr/>
        </p:nvSpPr>
        <p:spPr>
          <a:xfrm>
            <a:off x="2877303" y="4048598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4" name="橢圓 163"/>
          <p:cNvSpPr/>
          <p:nvPr/>
        </p:nvSpPr>
        <p:spPr>
          <a:xfrm>
            <a:off x="2877303" y="4376001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65" name="直線接點 164"/>
          <p:cNvCxnSpPr/>
          <p:nvPr/>
        </p:nvCxnSpPr>
        <p:spPr>
          <a:xfrm flipV="1">
            <a:off x="2384444" y="516776"/>
            <a:ext cx="509935" cy="26018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66" name="直線接點 165"/>
          <p:cNvCxnSpPr/>
          <p:nvPr/>
        </p:nvCxnSpPr>
        <p:spPr>
          <a:xfrm flipV="1">
            <a:off x="2416080" y="842375"/>
            <a:ext cx="658319" cy="1096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67" name="直線接點 166"/>
          <p:cNvCxnSpPr/>
          <p:nvPr/>
        </p:nvCxnSpPr>
        <p:spPr>
          <a:xfrm>
            <a:off x="2384444" y="929712"/>
            <a:ext cx="536298" cy="2709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68" name="橢圓 167"/>
          <p:cNvSpPr/>
          <p:nvPr/>
        </p:nvSpPr>
        <p:spPr>
          <a:xfrm>
            <a:off x="2893121" y="437733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9" name="橢圓 168"/>
          <p:cNvSpPr/>
          <p:nvPr/>
        </p:nvSpPr>
        <p:spPr>
          <a:xfrm>
            <a:off x="2855842" y="773434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0" name="橢圓 169"/>
          <p:cNvSpPr/>
          <p:nvPr/>
        </p:nvSpPr>
        <p:spPr>
          <a:xfrm>
            <a:off x="2886431" y="1126276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71" name="直線接點 170"/>
          <p:cNvCxnSpPr/>
          <p:nvPr/>
        </p:nvCxnSpPr>
        <p:spPr>
          <a:xfrm flipV="1">
            <a:off x="2366722" y="4874015"/>
            <a:ext cx="509935" cy="26018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72" name="直線接點 171"/>
          <p:cNvCxnSpPr/>
          <p:nvPr/>
        </p:nvCxnSpPr>
        <p:spPr>
          <a:xfrm flipV="1">
            <a:off x="2398358" y="5199614"/>
            <a:ext cx="658319" cy="1096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73" name="直線接點 172"/>
          <p:cNvCxnSpPr/>
          <p:nvPr/>
        </p:nvCxnSpPr>
        <p:spPr>
          <a:xfrm>
            <a:off x="2366722" y="5286951"/>
            <a:ext cx="536298" cy="2709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74" name="橢圓 173"/>
          <p:cNvSpPr/>
          <p:nvPr/>
        </p:nvSpPr>
        <p:spPr>
          <a:xfrm>
            <a:off x="2875399" y="4794972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5" name="橢圓 174"/>
          <p:cNvSpPr/>
          <p:nvPr/>
        </p:nvSpPr>
        <p:spPr>
          <a:xfrm>
            <a:off x="2838120" y="5130673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6" name="橢圓 175"/>
          <p:cNvSpPr/>
          <p:nvPr/>
        </p:nvSpPr>
        <p:spPr>
          <a:xfrm>
            <a:off x="2868709" y="5483515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文字方塊 1"/>
          <p:cNvSpPr txBox="1"/>
          <p:nvPr/>
        </p:nvSpPr>
        <p:spPr>
          <a:xfrm>
            <a:off x="1461550" y="1946485"/>
            <a:ext cx="4395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/>
              <a:t>+1</a:t>
            </a:r>
            <a:endParaRPr lang="zh-TW" altLang="en-US" sz="1600" dirty="0"/>
          </a:p>
        </p:txBody>
      </p:sp>
      <p:sp>
        <p:nvSpPr>
          <p:cNvPr id="97" name="文字方塊 96"/>
          <p:cNvSpPr txBox="1"/>
          <p:nvPr/>
        </p:nvSpPr>
        <p:spPr>
          <a:xfrm>
            <a:off x="1475379" y="2265731"/>
            <a:ext cx="4395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0</a:t>
            </a:r>
            <a:endParaRPr lang="zh-TW" altLang="en-US" sz="1600" dirty="0"/>
          </a:p>
        </p:txBody>
      </p:sp>
      <p:sp>
        <p:nvSpPr>
          <p:cNvPr id="98" name="文字方塊 97"/>
          <p:cNvSpPr txBox="1"/>
          <p:nvPr/>
        </p:nvSpPr>
        <p:spPr>
          <a:xfrm>
            <a:off x="1461549" y="2576802"/>
            <a:ext cx="4395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/>
              <a:t>-1</a:t>
            </a:r>
            <a:endParaRPr lang="zh-TW" altLang="en-US" sz="1600" dirty="0"/>
          </a:p>
        </p:txBody>
      </p:sp>
      <p:sp>
        <p:nvSpPr>
          <p:cNvPr id="99" name="文字方塊 98"/>
          <p:cNvSpPr txBox="1"/>
          <p:nvPr/>
        </p:nvSpPr>
        <p:spPr>
          <a:xfrm>
            <a:off x="1430342" y="3068933"/>
            <a:ext cx="4395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/>
              <a:t>+1</a:t>
            </a:r>
            <a:endParaRPr lang="zh-TW" altLang="en-US" sz="1600" dirty="0"/>
          </a:p>
        </p:txBody>
      </p:sp>
      <p:sp>
        <p:nvSpPr>
          <p:cNvPr id="100" name="文字方塊 99"/>
          <p:cNvSpPr txBox="1"/>
          <p:nvPr/>
        </p:nvSpPr>
        <p:spPr>
          <a:xfrm>
            <a:off x="1444171" y="3388179"/>
            <a:ext cx="4395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0</a:t>
            </a:r>
            <a:endParaRPr lang="zh-TW" altLang="en-US" sz="1600" dirty="0"/>
          </a:p>
        </p:txBody>
      </p:sp>
      <p:sp>
        <p:nvSpPr>
          <p:cNvPr id="102" name="文字方塊 101"/>
          <p:cNvSpPr txBox="1"/>
          <p:nvPr/>
        </p:nvSpPr>
        <p:spPr>
          <a:xfrm>
            <a:off x="1430341" y="3699250"/>
            <a:ext cx="4395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/>
              <a:t>-1</a:t>
            </a:r>
            <a:endParaRPr lang="zh-TW" altLang="en-US" sz="1600" dirty="0"/>
          </a:p>
        </p:txBody>
      </p:sp>
      <p:sp>
        <p:nvSpPr>
          <p:cNvPr id="3" name="文字方塊 2"/>
          <p:cNvSpPr txBox="1"/>
          <p:nvPr/>
        </p:nvSpPr>
        <p:spPr>
          <a:xfrm>
            <a:off x="2092053" y="1469084"/>
            <a:ext cx="504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+1</a:t>
            </a:r>
          </a:p>
          <a:p>
            <a:r>
              <a:rPr lang="en-US" altLang="zh-TW" dirty="0" smtClean="0"/>
              <a:t>  0</a:t>
            </a:r>
          </a:p>
          <a:p>
            <a:r>
              <a:rPr lang="en-US" altLang="zh-TW" dirty="0" smtClean="0"/>
              <a:t> -1</a:t>
            </a:r>
            <a:endParaRPr lang="zh-TW" altLang="en-US" dirty="0"/>
          </a:p>
        </p:txBody>
      </p:sp>
      <p:sp>
        <p:nvSpPr>
          <p:cNvPr id="104" name="文字方塊 103"/>
          <p:cNvSpPr txBox="1"/>
          <p:nvPr/>
        </p:nvSpPr>
        <p:spPr>
          <a:xfrm>
            <a:off x="2078969" y="686842"/>
            <a:ext cx="4395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/>
              <a:t>+1</a:t>
            </a:r>
            <a:endParaRPr lang="zh-TW" altLang="en-US" sz="1600" dirty="0"/>
          </a:p>
        </p:txBody>
      </p:sp>
      <p:sp>
        <p:nvSpPr>
          <p:cNvPr id="105" name="文字方塊 104"/>
          <p:cNvSpPr txBox="1"/>
          <p:nvPr/>
        </p:nvSpPr>
        <p:spPr>
          <a:xfrm>
            <a:off x="2092053" y="2512420"/>
            <a:ext cx="504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+1</a:t>
            </a:r>
          </a:p>
          <a:p>
            <a:r>
              <a:rPr lang="en-US" altLang="zh-TW" dirty="0" smtClean="0"/>
              <a:t>  0</a:t>
            </a:r>
          </a:p>
          <a:p>
            <a:r>
              <a:rPr lang="en-US" altLang="zh-TW" dirty="0" smtClean="0"/>
              <a:t> -1</a:t>
            </a:r>
            <a:endParaRPr lang="zh-TW" altLang="en-US" dirty="0"/>
          </a:p>
        </p:txBody>
      </p:sp>
      <p:sp>
        <p:nvSpPr>
          <p:cNvPr id="107" name="文字方塊 106"/>
          <p:cNvSpPr txBox="1"/>
          <p:nvPr/>
        </p:nvSpPr>
        <p:spPr>
          <a:xfrm>
            <a:off x="2046710" y="3668728"/>
            <a:ext cx="504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+1</a:t>
            </a:r>
          </a:p>
          <a:p>
            <a:r>
              <a:rPr lang="en-US" altLang="zh-TW" dirty="0" smtClean="0"/>
              <a:t>  0</a:t>
            </a:r>
          </a:p>
          <a:p>
            <a:r>
              <a:rPr lang="en-US" altLang="zh-TW" dirty="0" smtClean="0"/>
              <a:t> -1</a:t>
            </a:r>
            <a:endParaRPr lang="zh-TW" altLang="en-US" dirty="0"/>
          </a:p>
        </p:txBody>
      </p:sp>
      <p:sp>
        <p:nvSpPr>
          <p:cNvPr id="108" name="文字方塊 107"/>
          <p:cNvSpPr txBox="1"/>
          <p:nvPr/>
        </p:nvSpPr>
        <p:spPr>
          <a:xfrm>
            <a:off x="2092053" y="5041298"/>
            <a:ext cx="4395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/>
              <a:t>-1</a:t>
            </a:r>
            <a:endParaRPr lang="zh-TW" altLang="en-US" sz="1600" dirty="0"/>
          </a:p>
        </p:txBody>
      </p:sp>
      <p:sp>
        <p:nvSpPr>
          <p:cNvPr id="109" name="文字方塊 108"/>
          <p:cNvSpPr txBox="1"/>
          <p:nvPr/>
        </p:nvSpPr>
        <p:spPr>
          <a:xfrm>
            <a:off x="2709617" y="693605"/>
            <a:ext cx="4395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/>
              <a:t>+1</a:t>
            </a:r>
            <a:endParaRPr lang="zh-TW" altLang="en-US" sz="1600" dirty="0"/>
          </a:p>
        </p:txBody>
      </p:sp>
      <p:sp>
        <p:nvSpPr>
          <p:cNvPr id="112" name="文字方塊 111"/>
          <p:cNvSpPr txBox="1"/>
          <p:nvPr/>
        </p:nvSpPr>
        <p:spPr>
          <a:xfrm>
            <a:off x="2831008" y="1063852"/>
            <a:ext cx="4395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0</a:t>
            </a:r>
            <a:endParaRPr lang="zh-TW" altLang="en-US" sz="1600" dirty="0"/>
          </a:p>
        </p:txBody>
      </p:sp>
      <p:sp>
        <p:nvSpPr>
          <p:cNvPr id="113" name="文字方塊 112"/>
          <p:cNvSpPr txBox="1"/>
          <p:nvPr/>
        </p:nvSpPr>
        <p:spPr>
          <a:xfrm>
            <a:off x="2763361" y="348288"/>
            <a:ext cx="4395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/>
              <a:t>+2</a:t>
            </a:r>
            <a:endParaRPr lang="zh-TW" altLang="en-US" sz="1600" dirty="0"/>
          </a:p>
        </p:txBody>
      </p:sp>
      <p:sp>
        <p:nvSpPr>
          <p:cNvPr id="114" name="文字方塊 113"/>
          <p:cNvSpPr txBox="1"/>
          <p:nvPr/>
        </p:nvSpPr>
        <p:spPr>
          <a:xfrm>
            <a:off x="2719605" y="1742317"/>
            <a:ext cx="10342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/>
              <a:t>+1,0,-1</a:t>
            </a:r>
            <a:endParaRPr lang="zh-TW" altLang="en-US" sz="1600" dirty="0"/>
          </a:p>
        </p:txBody>
      </p:sp>
      <p:sp>
        <p:nvSpPr>
          <p:cNvPr id="117" name="文字方塊 116"/>
          <p:cNvSpPr txBox="1"/>
          <p:nvPr/>
        </p:nvSpPr>
        <p:spPr>
          <a:xfrm>
            <a:off x="2840996" y="2112564"/>
            <a:ext cx="9924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/>
              <a:t>0,-1,-2</a:t>
            </a:r>
            <a:endParaRPr lang="zh-TW" altLang="en-US" sz="1600" dirty="0"/>
          </a:p>
        </p:txBody>
      </p:sp>
      <p:sp>
        <p:nvSpPr>
          <p:cNvPr id="118" name="文字方塊 117"/>
          <p:cNvSpPr txBox="1"/>
          <p:nvPr/>
        </p:nvSpPr>
        <p:spPr>
          <a:xfrm>
            <a:off x="2773350" y="1397000"/>
            <a:ext cx="8801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/>
              <a:t>+2,+1,0</a:t>
            </a:r>
            <a:endParaRPr lang="zh-TW" altLang="en-US" sz="1600" dirty="0"/>
          </a:p>
        </p:txBody>
      </p:sp>
      <p:sp>
        <p:nvSpPr>
          <p:cNvPr id="119" name="文字方塊 118"/>
          <p:cNvSpPr txBox="1"/>
          <p:nvPr/>
        </p:nvSpPr>
        <p:spPr>
          <a:xfrm>
            <a:off x="2703529" y="2868076"/>
            <a:ext cx="10342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/>
              <a:t>+1,0,-1</a:t>
            </a:r>
            <a:endParaRPr lang="zh-TW" altLang="en-US" sz="1600" dirty="0"/>
          </a:p>
        </p:txBody>
      </p:sp>
      <p:sp>
        <p:nvSpPr>
          <p:cNvPr id="120" name="文字方塊 119"/>
          <p:cNvSpPr txBox="1"/>
          <p:nvPr/>
        </p:nvSpPr>
        <p:spPr>
          <a:xfrm>
            <a:off x="2824920" y="3238323"/>
            <a:ext cx="9924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/>
              <a:t>0,-1,-2</a:t>
            </a:r>
            <a:endParaRPr lang="zh-TW" altLang="en-US" sz="1600" dirty="0"/>
          </a:p>
        </p:txBody>
      </p:sp>
      <p:sp>
        <p:nvSpPr>
          <p:cNvPr id="121" name="文字方塊 120"/>
          <p:cNvSpPr txBox="1"/>
          <p:nvPr/>
        </p:nvSpPr>
        <p:spPr>
          <a:xfrm>
            <a:off x="2757274" y="2522759"/>
            <a:ext cx="8801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/>
              <a:t>+2,+1,0</a:t>
            </a:r>
            <a:endParaRPr lang="zh-TW" altLang="en-US" sz="1600" dirty="0"/>
          </a:p>
        </p:txBody>
      </p:sp>
      <p:sp>
        <p:nvSpPr>
          <p:cNvPr id="123" name="文字方塊 122"/>
          <p:cNvSpPr txBox="1"/>
          <p:nvPr/>
        </p:nvSpPr>
        <p:spPr>
          <a:xfrm>
            <a:off x="2820221" y="3987384"/>
            <a:ext cx="10342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/>
              <a:t>+1,0,-1</a:t>
            </a:r>
            <a:endParaRPr lang="zh-TW" altLang="en-US" sz="1600" dirty="0"/>
          </a:p>
        </p:txBody>
      </p:sp>
      <p:sp>
        <p:nvSpPr>
          <p:cNvPr id="124" name="文字方塊 123"/>
          <p:cNvSpPr txBox="1"/>
          <p:nvPr/>
        </p:nvSpPr>
        <p:spPr>
          <a:xfrm>
            <a:off x="2941612" y="4357631"/>
            <a:ext cx="9924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/>
              <a:t>0,-1,-2</a:t>
            </a:r>
            <a:endParaRPr lang="zh-TW" altLang="en-US" sz="1600" dirty="0"/>
          </a:p>
        </p:txBody>
      </p:sp>
      <p:sp>
        <p:nvSpPr>
          <p:cNvPr id="126" name="文字方塊 125"/>
          <p:cNvSpPr txBox="1"/>
          <p:nvPr/>
        </p:nvSpPr>
        <p:spPr>
          <a:xfrm>
            <a:off x="2873966" y="3642067"/>
            <a:ext cx="8801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/>
              <a:t>+2,+1,0</a:t>
            </a:r>
            <a:endParaRPr lang="zh-TW" altLang="en-US" sz="1600" dirty="0"/>
          </a:p>
        </p:txBody>
      </p:sp>
      <p:sp>
        <p:nvSpPr>
          <p:cNvPr id="127" name="文字方塊 126"/>
          <p:cNvSpPr txBox="1"/>
          <p:nvPr/>
        </p:nvSpPr>
        <p:spPr>
          <a:xfrm>
            <a:off x="2750131" y="5082359"/>
            <a:ext cx="10342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/>
              <a:t>-1</a:t>
            </a:r>
            <a:endParaRPr lang="zh-TW" altLang="en-US" sz="1600" dirty="0"/>
          </a:p>
        </p:txBody>
      </p:sp>
      <p:sp>
        <p:nvSpPr>
          <p:cNvPr id="129" name="文字方塊 128"/>
          <p:cNvSpPr txBox="1"/>
          <p:nvPr/>
        </p:nvSpPr>
        <p:spPr>
          <a:xfrm>
            <a:off x="2871522" y="5452606"/>
            <a:ext cx="9924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/>
              <a:t>-2</a:t>
            </a:r>
            <a:endParaRPr lang="zh-TW" altLang="en-US" sz="1600" dirty="0"/>
          </a:p>
        </p:txBody>
      </p:sp>
      <p:sp>
        <p:nvSpPr>
          <p:cNvPr id="130" name="文字方塊 129"/>
          <p:cNvSpPr txBox="1"/>
          <p:nvPr/>
        </p:nvSpPr>
        <p:spPr>
          <a:xfrm>
            <a:off x="2803876" y="4737042"/>
            <a:ext cx="8801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/>
              <a:t>0</a:t>
            </a:r>
            <a:endParaRPr lang="zh-TW" altLang="en-US" sz="1600" dirty="0"/>
          </a:p>
        </p:txBody>
      </p:sp>
      <p:cxnSp>
        <p:nvCxnSpPr>
          <p:cNvPr id="132" name="直線接點 131"/>
          <p:cNvCxnSpPr/>
          <p:nvPr/>
        </p:nvCxnSpPr>
        <p:spPr>
          <a:xfrm flipV="1">
            <a:off x="3062652" y="1364999"/>
            <a:ext cx="519941" cy="182221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3" name="直線接點 132"/>
          <p:cNvCxnSpPr/>
          <p:nvPr/>
        </p:nvCxnSpPr>
        <p:spPr>
          <a:xfrm flipV="1">
            <a:off x="2999005" y="404768"/>
            <a:ext cx="615224" cy="1118725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4" name="直線接點 133"/>
          <p:cNvCxnSpPr/>
          <p:nvPr/>
        </p:nvCxnSpPr>
        <p:spPr>
          <a:xfrm>
            <a:off x="3062652" y="1661785"/>
            <a:ext cx="551577" cy="726669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9" name="直線接點 178"/>
          <p:cNvCxnSpPr/>
          <p:nvPr/>
        </p:nvCxnSpPr>
        <p:spPr>
          <a:xfrm flipV="1">
            <a:off x="3048729" y="2463309"/>
            <a:ext cx="519941" cy="182221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0" name="直線接點 179"/>
          <p:cNvCxnSpPr/>
          <p:nvPr/>
        </p:nvCxnSpPr>
        <p:spPr>
          <a:xfrm flipV="1">
            <a:off x="2985082" y="1503078"/>
            <a:ext cx="615224" cy="1118725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1" name="直線接點 180"/>
          <p:cNvCxnSpPr/>
          <p:nvPr/>
        </p:nvCxnSpPr>
        <p:spPr>
          <a:xfrm>
            <a:off x="3048729" y="2760095"/>
            <a:ext cx="551577" cy="726669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2" name="直線接點 181"/>
          <p:cNvCxnSpPr/>
          <p:nvPr/>
        </p:nvCxnSpPr>
        <p:spPr>
          <a:xfrm flipV="1">
            <a:off x="3031016" y="1407241"/>
            <a:ext cx="551577" cy="431444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83" name="直線接點 182"/>
          <p:cNvCxnSpPr/>
          <p:nvPr/>
        </p:nvCxnSpPr>
        <p:spPr>
          <a:xfrm>
            <a:off x="3031016" y="1953250"/>
            <a:ext cx="551577" cy="40107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84" name="直線接點 183"/>
          <p:cNvCxnSpPr/>
          <p:nvPr/>
        </p:nvCxnSpPr>
        <p:spPr>
          <a:xfrm>
            <a:off x="3018909" y="2318410"/>
            <a:ext cx="524293" cy="185800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5" name="直線接點 184"/>
          <p:cNvCxnSpPr/>
          <p:nvPr/>
        </p:nvCxnSpPr>
        <p:spPr>
          <a:xfrm flipV="1">
            <a:off x="3023261" y="1480755"/>
            <a:ext cx="551577" cy="732484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6" name="直線接點 185"/>
          <p:cNvCxnSpPr/>
          <p:nvPr/>
        </p:nvCxnSpPr>
        <p:spPr>
          <a:xfrm>
            <a:off x="3049624" y="2270522"/>
            <a:ext cx="601590" cy="1258093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7" name="直線接點 186"/>
          <p:cNvCxnSpPr/>
          <p:nvPr/>
        </p:nvCxnSpPr>
        <p:spPr>
          <a:xfrm flipV="1">
            <a:off x="3033298" y="2529437"/>
            <a:ext cx="551577" cy="431444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88" name="直線接點 187"/>
          <p:cNvCxnSpPr/>
          <p:nvPr/>
        </p:nvCxnSpPr>
        <p:spPr>
          <a:xfrm>
            <a:off x="3033298" y="3075446"/>
            <a:ext cx="551577" cy="40107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89" name="直線接點 188"/>
          <p:cNvCxnSpPr/>
          <p:nvPr/>
        </p:nvCxnSpPr>
        <p:spPr>
          <a:xfrm flipV="1">
            <a:off x="3070056" y="3630822"/>
            <a:ext cx="519941" cy="182221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0" name="直線接點 189"/>
          <p:cNvCxnSpPr/>
          <p:nvPr/>
        </p:nvCxnSpPr>
        <p:spPr>
          <a:xfrm flipV="1">
            <a:off x="3006409" y="2670591"/>
            <a:ext cx="615224" cy="1118725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1" name="直線接點 190"/>
          <p:cNvCxnSpPr/>
          <p:nvPr/>
        </p:nvCxnSpPr>
        <p:spPr>
          <a:xfrm>
            <a:off x="3070056" y="3927608"/>
            <a:ext cx="551577" cy="726669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2" name="直線接點 191"/>
          <p:cNvCxnSpPr/>
          <p:nvPr/>
        </p:nvCxnSpPr>
        <p:spPr>
          <a:xfrm>
            <a:off x="3040155" y="3432294"/>
            <a:ext cx="524293" cy="185800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3" name="直線接點 192"/>
          <p:cNvCxnSpPr/>
          <p:nvPr/>
        </p:nvCxnSpPr>
        <p:spPr>
          <a:xfrm flipV="1">
            <a:off x="3044507" y="2594639"/>
            <a:ext cx="551577" cy="732484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4" name="直線接點 193"/>
          <p:cNvCxnSpPr/>
          <p:nvPr/>
        </p:nvCxnSpPr>
        <p:spPr>
          <a:xfrm>
            <a:off x="3070870" y="3384406"/>
            <a:ext cx="601590" cy="1258093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9" name="文字方塊 18"/>
          <p:cNvSpPr txBox="1"/>
          <p:nvPr/>
        </p:nvSpPr>
        <p:spPr>
          <a:xfrm>
            <a:off x="3854423" y="2285039"/>
            <a:ext cx="2427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+2,+1,0,-1,-2</a:t>
            </a:r>
            <a:endParaRPr lang="zh-TW" altLang="en-US" dirty="0"/>
          </a:p>
        </p:txBody>
      </p:sp>
      <p:sp>
        <p:nvSpPr>
          <p:cNvPr id="195" name="文字方塊 194"/>
          <p:cNvSpPr txBox="1"/>
          <p:nvPr/>
        </p:nvSpPr>
        <p:spPr>
          <a:xfrm>
            <a:off x="3864006" y="1222575"/>
            <a:ext cx="2427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+2,+1,0,-1,-2</a:t>
            </a:r>
            <a:endParaRPr lang="zh-TW" altLang="en-US" dirty="0"/>
          </a:p>
        </p:txBody>
      </p:sp>
      <p:sp>
        <p:nvSpPr>
          <p:cNvPr id="196" name="文字方塊 195"/>
          <p:cNvSpPr txBox="1"/>
          <p:nvPr/>
        </p:nvSpPr>
        <p:spPr>
          <a:xfrm>
            <a:off x="3763637" y="3359085"/>
            <a:ext cx="2427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+2,+1,0,-1,-2</a:t>
            </a:r>
            <a:endParaRPr lang="zh-TW" altLang="en-US" dirty="0"/>
          </a:p>
        </p:txBody>
      </p:sp>
      <p:sp>
        <p:nvSpPr>
          <p:cNvPr id="197" name="文字方塊 196"/>
          <p:cNvSpPr txBox="1"/>
          <p:nvPr/>
        </p:nvSpPr>
        <p:spPr>
          <a:xfrm>
            <a:off x="3924393" y="4500060"/>
            <a:ext cx="2427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+2,+1,0,-1,-2</a:t>
            </a:r>
            <a:endParaRPr lang="zh-TW" altLang="en-US" dirty="0"/>
          </a:p>
        </p:txBody>
      </p:sp>
      <p:graphicFrame>
        <p:nvGraphicFramePr>
          <p:cNvPr id="29" name="表格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585055"/>
              </p:ext>
            </p:extLst>
          </p:nvPr>
        </p:nvGraphicFramePr>
        <p:xfrm>
          <a:off x="3437854" y="5205970"/>
          <a:ext cx="5678462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807"/>
                <a:gridCol w="208280"/>
                <a:gridCol w="540069"/>
                <a:gridCol w="504056"/>
                <a:gridCol w="576064"/>
                <a:gridCol w="648072"/>
                <a:gridCol w="702094"/>
                <a:gridCol w="1026098"/>
                <a:gridCol w="853922"/>
              </a:tblGrid>
              <a:tr h="405607">
                <a:tc>
                  <a:txBody>
                    <a:bodyPr/>
                    <a:lstStyle/>
                    <a:p>
                      <a:r>
                        <a:rPr lang="zh-TW" altLang="en-US" sz="1200" dirty="0" smtClean="0"/>
                        <a:t>期數</a:t>
                      </a:r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200" dirty="0" smtClean="0"/>
                        <a:t>0</a:t>
                      </a:r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200" dirty="0" smtClean="0"/>
                        <a:t>jump</a:t>
                      </a:r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200" dirty="0" smtClean="0"/>
                        <a:t>1</a:t>
                      </a:r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 smtClean="0"/>
                        <a:t>jump</a:t>
                      </a:r>
                      <a:endParaRPr lang="zh-TW" altLang="en-US" sz="1200" dirty="0" smtClean="0"/>
                    </a:p>
                    <a:p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200" dirty="0" smtClean="0"/>
                        <a:t>2</a:t>
                      </a:r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 smtClean="0"/>
                        <a:t>jump</a:t>
                      </a:r>
                      <a:endParaRPr lang="zh-TW" altLang="en-US" sz="1200" dirty="0" smtClean="0"/>
                    </a:p>
                    <a:p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200" dirty="0" smtClean="0"/>
                        <a:t>n</a:t>
                      </a:r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200" dirty="0" smtClean="0"/>
                        <a:t>n</a:t>
                      </a:r>
                      <a:r>
                        <a:rPr lang="zh-TW" altLang="en-US" sz="1200" dirty="0" smtClean="0"/>
                        <a:t>的</a:t>
                      </a:r>
                      <a:r>
                        <a:rPr lang="en-US" altLang="zh-TW" sz="1200" dirty="0" smtClean="0"/>
                        <a:t>jump</a:t>
                      </a:r>
                      <a:endParaRPr lang="zh-TW" altLang="en-US" sz="1200" dirty="0"/>
                    </a:p>
                  </a:txBody>
                  <a:tcPr/>
                </a:tc>
              </a:tr>
              <a:tr h="405607">
                <a:tc>
                  <a:txBody>
                    <a:bodyPr/>
                    <a:lstStyle/>
                    <a:p>
                      <a:r>
                        <a:rPr lang="zh-TW" altLang="en-US" sz="1200" dirty="0" smtClean="0"/>
                        <a:t>值域</a:t>
                      </a:r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200" dirty="0" smtClean="0"/>
                        <a:t>-1~1</a:t>
                      </a:r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200" dirty="0" smtClean="0"/>
                        <a:t>-1~1</a:t>
                      </a:r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200" dirty="0" smtClean="0"/>
                        <a:t>-2~2</a:t>
                      </a:r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200" dirty="0" smtClean="0"/>
                        <a:t>-2~2</a:t>
                      </a:r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200" dirty="0" smtClean="0"/>
                        <a:t>-3~3</a:t>
                      </a:r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 smtClean="0"/>
                        <a:t>-(n-1)~(n-1)</a:t>
                      </a:r>
                      <a:endParaRPr lang="zh-TW" altLang="en-US" sz="1200" dirty="0" smtClean="0"/>
                    </a:p>
                    <a:p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200" dirty="0" smtClean="0"/>
                        <a:t>-</a:t>
                      </a:r>
                      <a:r>
                        <a:rPr lang="en-US" altLang="zh-TW" sz="1200" dirty="0" err="1" smtClean="0"/>
                        <a:t>n~n</a:t>
                      </a:r>
                      <a:endParaRPr lang="zh-TW" altLang="en-US" sz="1200" dirty="0"/>
                    </a:p>
                  </a:txBody>
                  <a:tcPr/>
                </a:tc>
              </a:tr>
              <a:tr h="405607">
                <a:tc>
                  <a:txBody>
                    <a:bodyPr/>
                    <a:lstStyle/>
                    <a:p>
                      <a:r>
                        <a:rPr lang="en-US" altLang="zh-TW" sz="1200" dirty="0" smtClean="0"/>
                        <a:t>State</a:t>
                      </a:r>
                      <a:r>
                        <a:rPr lang="zh-TW" altLang="en-US" sz="1200" dirty="0" smtClean="0"/>
                        <a:t>個數</a:t>
                      </a:r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200" dirty="0" smtClean="0"/>
                        <a:t>3</a:t>
                      </a:r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200" dirty="0" smtClean="0"/>
                        <a:t>3</a:t>
                      </a:r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200" dirty="0" smtClean="0"/>
                        <a:t>3+2</a:t>
                      </a:r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200" dirty="0" smtClean="0"/>
                        <a:t>3+2</a:t>
                      </a:r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200" dirty="0" smtClean="0"/>
                        <a:t>3+2+2</a:t>
                      </a:r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200" dirty="0" smtClean="0"/>
                        <a:t>3+2*(n-1)</a:t>
                      </a:r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200" dirty="0" smtClean="0"/>
                        <a:t>3+2*n</a:t>
                      </a:r>
                      <a:endParaRPr lang="zh-TW" altLang="en-US" sz="1200" dirty="0"/>
                    </a:p>
                  </a:txBody>
                  <a:tcPr/>
                </a:tc>
              </a:tr>
              <a:tr h="4056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 smtClean="0"/>
                        <a:t>State</a:t>
                      </a:r>
                      <a:r>
                        <a:rPr lang="zh-TW" altLang="en-US" sz="1200" dirty="0" smtClean="0"/>
                        <a:t>個數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200" dirty="0" smtClean="0"/>
                        <a:t>JN</a:t>
                      </a:r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200" dirty="0" smtClean="0"/>
                        <a:t>JN</a:t>
                      </a:r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200" dirty="0" smtClean="0"/>
                        <a:t>JN+</a:t>
                      </a:r>
                    </a:p>
                    <a:p>
                      <a:r>
                        <a:rPr lang="en-US" altLang="zh-TW" sz="1200" dirty="0" smtClean="0"/>
                        <a:t>(JN-1)</a:t>
                      </a:r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200" dirty="0" smtClean="0"/>
                        <a:t>JN+</a:t>
                      </a:r>
                    </a:p>
                    <a:p>
                      <a:r>
                        <a:rPr lang="en-US" altLang="zh-TW" sz="1200" dirty="0" smtClean="0"/>
                        <a:t>(JN-1)</a:t>
                      </a:r>
                      <a:endParaRPr lang="zh-TW" alt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200" dirty="0" smtClean="0"/>
                        <a:t>JN+</a:t>
                      </a:r>
                    </a:p>
                    <a:p>
                      <a:r>
                        <a:rPr lang="en-US" altLang="zh-TW" sz="1200" dirty="0" smtClean="0"/>
                        <a:t>(JN-1)*2</a:t>
                      </a:r>
                      <a:endParaRPr lang="zh-TW" alt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200" dirty="0" smtClean="0"/>
                        <a:t>JN+</a:t>
                      </a:r>
                    </a:p>
                    <a:p>
                      <a:r>
                        <a:rPr lang="en-US" altLang="zh-TW" sz="1200" dirty="0" smtClean="0"/>
                        <a:t>(JN-1)*(n-1)</a:t>
                      </a:r>
                      <a:endParaRPr lang="zh-TW" alt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200" dirty="0" smtClean="0"/>
                        <a:t>JN+</a:t>
                      </a:r>
                    </a:p>
                    <a:p>
                      <a:r>
                        <a:rPr lang="en-US" altLang="zh-TW" sz="1200" dirty="0" smtClean="0"/>
                        <a:t>(JN-1)*n</a:t>
                      </a:r>
                      <a:endParaRPr lang="zh-TW" altLang="en-US" sz="1200" dirty="0" smtClean="0"/>
                    </a:p>
                    <a:p>
                      <a:endParaRPr lang="zh-TW" alt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文字方塊 3"/>
          <p:cNvSpPr txBox="1"/>
          <p:nvPr/>
        </p:nvSpPr>
        <p:spPr>
          <a:xfrm>
            <a:off x="2031007" y="5992668"/>
            <a:ext cx="1009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n=1</a:t>
            </a:r>
            <a:endParaRPr lang="zh-TW" altLang="en-US" dirty="0"/>
          </a:p>
        </p:txBody>
      </p:sp>
      <p:sp>
        <p:nvSpPr>
          <p:cNvPr id="137" name="文字方塊 136"/>
          <p:cNvSpPr txBox="1"/>
          <p:nvPr/>
        </p:nvSpPr>
        <p:spPr>
          <a:xfrm>
            <a:off x="789733" y="5958887"/>
            <a:ext cx="1009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n=0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3451276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7198</TotalTime>
  <Words>552</Words>
  <Application>Microsoft Office PowerPoint</Application>
  <PresentationFormat>如螢幕大小 (4:3)</PresentationFormat>
  <Paragraphs>228</Paragraphs>
  <Slides>17</Slides>
  <Notes>10</Notes>
  <HiddenSlides>1</HiddenSlides>
  <MMClips>0</MMClips>
  <ScaleCrop>false</ScaleCrop>
  <HeadingPairs>
    <vt:vector size="8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2</vt:i4>
      </vt:variant>
      <vt:variant>
        <vt:lpstr>投影片標題</vt:lpstr>
      </vt:variant>
      <vt:variant>
        <vt:i4>17</vt:i4>
      </vt:variant>
    </vt:vector>
  </HeadingPairs>
  <TitlesOfParts>
    <vt:vector size="24" baseType="lpstr">
      <vt:lpstr>新細明體</vt:lpstr>
      <vt:lpstr>Arial</vt:lpstr>
      <vt:lpstr>Calibri</vt:lpstr>
      <vt:lpstr>Cambria Math</vt:lpstr>
      <vt:lpstr>Office 佈景主題</vt:lpstr>
      <vt:lpstr>Equation</vt:lpstr>
      <vt:lpstr>方程式</vt:lpstr>
      <vt:lpstr>Catastrophe Equity Put(CatEPut) (巨災股權賣權)</vt:lpstr>
      <vt:lpstr>CatEPut (Catastrophe Equity Put) (巨災股權賣權)</vt:lpstr>
      <vt:lpstr>CatEPut 的Payoff</vt:lpstr>
      <vt:lpstr>Jump –Diffusion Tree</vt:lpstr>
      <vt:lpstr>Jump-diffusion model</vt:lpstr>
      <vt:lpstr>Comparison</vt:lpstr>
      <vt:lpstr>PowerPoint 簡報</vt:lpstr>
      <vt:lpstr>PowerPoint 簡報</vt:lpstr>
      <vt:lpstr>CatEPut Tree</vt:lpstr>
      <vt:lpstr>State的個數</vt:lpstr>
      <vt:lpstr>程式檢驗</vt:lpstr>
      <vt:lpstr>A數據-Year</vt:lpstr>
      <vt:lpstr>E數據-Year</vt:lpstr>
      <vt:lpstr>A數據-CMean</vt:lpstr>
      <vt:lpstr>A數據-alpha</vt:lpstr>
      <vt:lpstr>A數據-strike price</vt:lpstr>
      <vt:lpstr>Jump –Diffusion Tree</vt:lpstr>
    </vt:vector>
  </TitlesOfParts>
  <Company>NCTU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Yaya</dc:creator>
  <cp:lastModifiedBy>Yaya</cp:lastModifiedBy>
  <cp:revision>180</cp:revision>
  <dcterms:created xsi:type="dcterms:W3CDTF">2013-09-12T12:49:17Z</dcterms:created>
  <dcterms:modified xsi:type="dcterms:W3CDTF">2014-06-21T10:15:22Z</dcterms:modified>
</cp:coreProperties>
</file>