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96" r:id="rId5"/>
    <p:sldId id="297" r:id="rId6"/>
    <p:sldId id="271" r:id="rId7"/>
    <p:sldId id="299" r:id="rId8"/>
    <p:sldId id="300" r:id="rId9"/>
    <p:sldId id="317" r:id="rId10"/>
    <p:sldId id="321" r:id="rId11"/>
    <p:sldId id="325" r:id="rId12"/>
    <p:sldId id="293" r:id="rId13"/>
    <p:sldId id="298" r:id="rId14"/>
    <p:sldId id="326" r:id="rId15"/>
    <p:sldId id="327" r:id="rId16"/>
    <p:sldId id="329" r:id="rId17"/>
    <p:sldId id="333" r:id="rId18"/>
    <p:sldId id="330" r:id="rId19"/>
    <p:sldId id="328" r:id="rId20"/>
    <p:sldId id="332" r:id="rId21"/>
    <p:sldId id="334" r:id="rId22"/>
    <p:sldId id="341" r:id="rId23"/>
    <p:sldId id="342" r:id="rId24"/>
    <p:sldId id="343" r:id="rId2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68" autoAdjust="0"/>
    <p:restoredTop sz="93690" autoAdjust="0"/>
  </p:normalViewPr>
  <p:slideViewPr>
    <p:cSldViewPr>
      <p:cViewPr varScale="1">
        <p:scale>
          <a:sx n="61" d="100"/>
          <a:sy n="61" d="100"/>
        </p:scale>
        <p:origin x="820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754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A0FE3C-70CF-4F43-B6C9-7FB1961080B2}" type="datetimeFigureOut">
              <a:rPr lang="zh-TW" altLang="en-US" smtClean="0"/>
              <a:pPr/>
              <a:t>2014/10/26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14D442-CA67-45AC-8188-EED9460C4E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671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4D442-CA67-45AC-8188-EED9460C4EF5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1511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4D442-CA67-45AC-8188-EED9460C4EF5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30892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4D442-CA67-45AC-8188-EED9460C4EF5}" type="slidenum">
              <a:rPr lang="zh-TW" altLang="en-US" smtClean="0"/>
              <a:pPr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12688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4D442-CA67-45AC-8188-EED9460C4EF5}" type="slidenum">
              <a:rPr lang="zh-TW" altLang="en-US" smtClean="0"/>
              <a:pPr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84226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4D442-CA67-45AC-8188-EED9460C4EF5}" type="slidenum">
              <a:rPr lang="zh-TW" altLang="en-US" smtClean="0"/>
              <a:pPr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22393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4D442-CA67-45AC-8188-EED9460C4EF5}" type="slidenum">
              <a:rPr lang="zh-TW" altLang="en-US" smtClean="0"/>
              <a:pPr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00535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smtClean="0"/>
              <a:t>加入調整項：股價</a:t>
            </a:r>
            <a:r>
              <a:rPr lang="zh-TW" altLang="en-US" dirty="0" smtClean="0"/>
              <a:t>的報酬率才會是無風險利率</a:t>
            </a:r>
            <a:endParaRPr lang="en-US" altLang="zh-TW" dirty="0" smtClean="0"/>
          </a:p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4D442-CA67-45AC-8188-EED9460C4EF5}" type="slidenum">
              <a:rPr lang="zh-TW" altLang="en-US" smtClean="0"/>
              <a:pPr/>
              <a:t>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6937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4D442-CA67-45AC-8188-EED9460C4EF5}" type="slidenum">
              <a:rPr lang="zh-TW" altLang="en-US" smtClean="0"/>
              <a:pPr/>
              <a:t>12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24358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14D442-CA67-45AC-8188-EED9460C4EF5}" type="slidenum">
              <a:rPr lang="zh-TW" altLang="en-US" smtClean="0"/>
              <a:pPr/>
              <a:t>13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8760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2014/10/26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2196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2014/10/26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8150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2014/10/26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1561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2014/10/26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684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2014/10/26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5334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2014/10/26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5264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2014/10/26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6136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2014/10/26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9594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2014/10/26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4965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2014/10/26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591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84C71-A3BD-4D64-B460-5E72BF043D59}" type="datetimeFigureOut">
              <a:rPr lang="zh-TW" altLang="en-US" smtClean="0"/>
              <a:pPr/>
              <a:t>2014/10/26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93077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84C71-A3BD-4D64-B460-5E72BF043D59}" type="datetimeFigureOut">
              <a:rPr lang="zh-TW" altLang="en-US" smtClean="0"/>
              <a:pPr/>
              <a:t>2014/10/26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3FA91A-8E4F-4BB7-8F83-A60BE298CB4D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7636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23.png"/><Relationship Id="rId10" Type="http://schemas.openxmlformats.org/officeDocument/2006/relationships/image" Target="../media/image26.png"/><Relationship Id="rId4" Type="http://schemas.openxmlformats.org/officeDocument/2006/relationships/image" Target="../media/image11.png"/><Relationship Id="rId9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3" Type="http://schemas.openxmlformats.org/officeDocument/2006/relationships/image" Target="../media/image9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Relationship Id="rId14" Type="http://schemas.openxmlformats.org/officeDocument/2006/relationships/image" Target="../media/image2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3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Catastrophe Equity Put(</a:t>
            </a:r>
            <a:r>
              <a:rPr lang="en-US" altLang="zh-TW" dirty="0" err="1" smtClean="0"/>
              <a:t>CatEPut</a:t>
            </a:r>
            <a:r>
              <a:rPr lang="en-US" altLang="zh-TW" dirty="0" smtClean="0"/>
              <a:t>)</a:t>
            </a:r>
            <a:br>
              <a:rPr lang="en-US" altLang="zh-TW" dirty="0" smtClean="0"/>
            </a:br>
            <a:r>
              <a:rPr lang="en-US" altLang="zh-TW" dirty="0" smtClean="0"/>
              <a:t>(</a:t>
            </a:r>
            <a:r>
              <a:rPr lang="zh-TW" altLang="en-US" dirty="0" smtClean="0"/>
              <a:t>巨災股權賣權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指導教授</a:t>
            </a:r>
            <a:r>
              <a:rPr lang="en-US" altLang="zh-TW" dirty="0" smtClean="0"/>
              <a:t>:</a:t>
            </a:r>
            <a:r>
              <a:rPr lang="zh-TW" altLang="en-US" dirty="0" smtClean="0"/>
              <a:t>戴天時教授</a:t>
            </a:r>
            <a:endParaRPr lang="en-US" altLang="zh-TW" dirty="0" smtClean="0"/>
          </a:p>
          <a:p>
            <a:r>
              <a:rPr lang="zh-TW" altLang="en-US" dirty="0" smtClean="0"/>
              <a:t>報告者</a:t>
            </a:r>
            <a:r>
              <a:rPr lang="en-US" altLang="zh-TW" dirty="0" smtClean="0"/>
              <a:t>:</a:t>
            </a:r>
            <a:r>
              <a:rPr lang="zh-TW" altLang="en-US" dirty="0" smtClean="0"/>
              <a:t>  王靖雅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11901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8603013"/>
              </p:ext>
            </p:extLst>
          </p:nvPr>
        </p:nvGraphicFramePr>
        <p:xfrm>
          <a:off x="2810822" y="779108"/>
          <a:ext cx="3312368" cy="6087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092"/>
                <a:gridCol w="828092"/>
                <a:gridCol w="828092"/>
                <a:gridCol w="828092"/>
              </a:tblGrid>
              <a:tr h="60879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9" name="橢圓 18"/>
          <p:cNvSpPr/>
          <p:nvPr/>
        </p:nvSpPr>
        <p:spPr>
          <a:xfrm>
            <a:off x="395536" y="3933056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橢圓 19"/>
          <p:cNvSpPr/>
          <p:nvPr/>
        </p:nvSpPr>
        <p:spPr>
          <a:xfrm>
            <a:off x="2739416" y="494116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橢圓 20"/>
          <p:cNvSpPr/>
          <p:nvPr/>
        </p:nvSpPr>
        <p:spPr>
          <a:xfrm>
            <a:off x="2725402" y="2492896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橢圓 21"/>
          <p:cNvSpPr/>
          <p:nvPr/>
        </p:nvSpPr>
        <p:spPr>
          <a:xfrm>
            <a:off x="2725402" y="3717032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橢圓 22"/>
          <p:cNvSpPr/>
          <p:nvPr/>
        </p:nvSpPr>
        <p:spPr>
          <a:xfrm>
            <a:off x="4369990" y="314096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橢圓 23"/>
          <p:cNvSpPr/>
          <p:nvPr/>
        </p:nvSpPr>
        <p:spPr>
          <a:xfrm>
            <a:off x="4355976" y="692696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橢圓 24"/>
          <p:cNvSpPr/>
          <p:nvPr/>
        </p:nvSpPr>
        <p:spPr>
          <a:xfrm>
            <a:off x="4355976" y="1916832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橢圓 25"/>
          <p:cNvSpPr/>
          <p:nvPr/>
        </p:nvSpPr>
        <p:spPr>
          <a:xfrm>
            <a:off x="4369990" y="674998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橢圓 26"/>
          <p:cNvSpPr/>
          <p:nvPr/>
        </p:nvSpPr>
        <p:spPr>
          <a:xfrm>
            <a:off x="4355976" y="4301716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橢圓 27"/>
          <p:cNvSpPr/>
          <p:nvPr/>
        </p:nvSpPr>
        <p:spPr>
          <a:xfrm>
            <a:off x="4355976" y="5525852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48" name="群組 47"/>
          <p:cNvGrpSpPr/>
          <p:nvPr/>
        </p:nvGrpSpPr>
        <p:grpSpPr>
          <a:xfrm>
            <a:off x="2941426" y="2238456"/>
            <a:ext cx="802482" cy="691313"/>
            <a:chOff x="2941426" y="2238456"/>
            <a:chExt cx="802482" cy="691313"/>
          </a:xfrm>
        </p:grpSpPr>
        <p:cxnSp>
          <p:nvCxnSpPr>
            <p:cNvPr id="35" name="直線接點 34"/>
            <p:cNvCxnSpPr>
              <a:stCxn id="21" idx="6"/>
            </p:cNvCxnSpPr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36" name="橢圓 35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0" name="直線接點 39"/>
            <p:cNvCxnSpPr>
              <a:stCxn id="21" idx="6"/>
            </p:cNvCxnSpPr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41" name="橢圓 40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4" name="直線接點 43"/>
            <p:cNvCxnSpPr>
              <a:stCxn id="21" idx="6"/>
            </p:cNvCxnSpPr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45" name="橢圓 44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49" name="群組 48"/>
          <p:cNvGrpSpPr/>
          <p:nvPr/>
        </p:nvGrpSpPr>
        <p:grpSpPr>
          <a:xfrm>
            <a:off x="2955440" y="3457767"/>
            <a:ext cx="802482" cy="691313"/>
            <a:chOff x="2941426" y="2238456"/>
            <a:chExt cx="802482" cy="691313"/>
          </a:xfrm>
        </p:grpSpPr>
        <p:cxnSp>
          <p:nvCxnSpPr>
            <p:cNvPr id="50" name="直線接點 49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51" name="橢圓 50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2" name="直線接點 51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53" name="橢圓 52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4" name="直線接點 53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55" name="橢圓 54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56" name="群組 55"/>
          <p:cNvGrpSpPr/>
          <p:nvPr/>
        </p:nvGrpSpPr>
        <p:grpSpPr>
          <a:xfrm>
            <a:off x="2955440" y="4677078"/>
            <a:ext cx="802482" cy="691313"/>
            <a:chOff x="2941426" y="2238456"/>
            <a:chExt cx="802482" cy="691313"/>
          </a:xfrm>
        </p:grpSpPr>
        <p:cxnSp>
          <p:nvCxnSpPr>
            <p:cNvPr id="57" name="直線接點 56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58" name="橢圓 57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9" name="直線接點 58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60" name="橢圓 59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61" name="直線接點 60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62" name="橢圓 61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cxnSp>
        <p:nvCxnSpPr>
          <p:cNvPr id="63" name="直線接點 62"/>
          <p:cNvCxnSpPr>
            <a:stCxn id="41" idx="7"/>
            <a:endCxn id="25" idx="2"/>
          </p:cNvCxnSpPr>
          <p:nvPr/>
        </p:nvCxnSpPr>
        <p:spPr>
          <a:xfrm flipV="1">
            <a:off x="3717545" y="2024844"/>
            <a:ext cx="638431" cy="23540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0" name="直線接點 69"/>
          <p:cNvCxnSpPr/>
          <p:nvPr/>
        </p:nvCxnSpPr>
        <p:spPr>
          <a:xfrm flipV="1">
            <a:off x="3731559" y="3251170"/>
            <a:ext cx="638431" cy="23540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1" name="直線接點 70"/>
          <p:cNvCxnSpPr/>
          <p:nvPr/>
        </p:nvCxnSpPr>
        <p:spPr>
          <a:xfrm flipV="1">
            <a:off x="3731559" y="4451802"/>
            <a:ext cx="638431" cy="23540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2" name="直線接點 71"/>
          <p:cNvCxnSpPr>
            <a:endCxn id="24" idx="3"/>
          </p:cNvCxnSpPr>
          <p:nvPr/>
        </p:nvCxnSpPr>
        <p:spPr>
          <a:xfrm flipV="1">
            <a:off x="3727939" y="877084"/>
            <a:ext cx="659673" cy="139319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4" name="直線接點 73"/>
          <p:cNvCxnSpPr/>
          <p:nvPr/>
        </p:nvCxnSpPr>
        <p:spPr>
          <a:xfrm flipV="1">
            <a:off x="3727939" y="2067543"/>
            <a:ext cx="659673" cy="139319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5" name="直線接點 74"/>
          <p:cNvCxnSpPr/>
          <p:nvPr/>
        </p:nvCxnSpPr>
        <p:spPr>
          <a:xfrm flipV="1">
            <a:off x="3736750" y="3278395"/>
            <a:ext cx="659673" cy="139319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6" name="直線接點 75"/>
          <p:cNvCxnSpPr>
            <a:stCxn id="41" idx="7"/>
            <a:endCxn id="23" idx="2"/>
          </p:cNvCxnSpPr>
          <p:nvPr/>
        </p:nvCxnSpPr>
        <p:spPr>
          <a:xfrm>
            <a:off x="3717545" y="2260253"/>
            <a:ext cx="652445" cy="988727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2" name="直線接點 81"/>
          <p:cNvCxnSpPr/>
          <p:nvPr/>
        </p:nvCxnSpPr>
        <p:spPr>
          <a:xfrm>
            <a:off x="3743978" y="3487637"/>
            <a:ext cx="652445" cy="988727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3" name="直線接點 82"/>
          <p:cNvCxnSpPr/>
          <p:nvPr/>
        </p:nvCxnSpPr>
        <p:spPr>
          <a:xfrm>
            <a:off x="3743978" y="4698489"/>
            <a:ext cx="652445" cy="988727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4" name="直線接點 83"/>
          <p:cNvCxnSpPr>
            <a:stCxn id="36" idx="6"/>
            <a:endCxn id="25" idx="2"/>
          </p:cNvCxnSpPr>
          <p:nvPr/>
        </p:nvCxnSpPr>
        <p:spPr>
          <a:xfrm flipV="1">
            <a:off x="3743908" y="2024844"/>
            <a:ext cx="612068" cy="83050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7" name="直線接點 86"/>
          <p:cNvCxnSpPr>
            <a:stCxn id="36" idx="5"/>
            <a:endCxn id="23" idx="2"/>
          </p:cNvCxnSpPr>
          <p:nvPr/>
        </p:nvCxnSpPr>
        <p:spPr>
          <a:xfrm>
            <a:off x="3717545" y="2907972"/>
            <a:ext cx="652445" cy="341008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0" name="直線接點 89"/>
          <p:cNvCxnSpPr>
            <a:stCxn id="36" idx="5"/>
            <a:endCxn id="27" idx="2"/>
          </p:cNvCxnSpPr>
          <p:nvPr/>
        </p:nvCxnSpPr>
        <p:spPr>
          <a:xfrm>
            <a:off x="3717545" y="2907972"/>
            <a:ext cx="638431" cy="1501756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9" name="直線接點 98"/>
          <p:cNvCxnSpPr/>
          <p:nvPr/>
        </p:nvCxnSpPr>
        <p:spPr>
          <a:xfrm>
            <a:off x="3751856" y="2598141"/>
            <a:ext cx="604120" cy="63389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1" name="直線接點 100"/>
          <p:cNvCxnSpPr>
            <a:stCxn id="45" idx="6"/>
            <a:endCxn id="25" idx="2"/>
          </p:cNvCxnSpPr>
          <p:nvPr/>
        </p:nvCxnSpPr>
        <p:spPr>
          <a:xfrm flipV="1">
            <a:off x="3743908" y="2024844"/>
            <a:ext cx="612068" cy="559269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5" name="直線接點 104"/>
          <p:cNvCxnSpPr/>
          <p:nvPr/>
        </p:nvCxnSpPr>
        <p:spPr>
          <a:xfrm>
            <a:off x="3760736" y="3798055"/>
            <a:ext cx="604120" cy="63389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6" name="直線接點 105"/>
          <p:cNvCxnSpPr/>
          <p:nvPr/>
        </p:nvCxnSpPr>
        <p:spPr>
          <a:xfrm flipV="1">
            <a:off x="3752788" y="3224758"/>
            <a:ext cx="612068" cy="559269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7" name="直線接點 106"/>
          <p:cNvCxnSpPr/>
          <p:nvPr/>
        </p:nvCxnSpPr>
        <p:spPr>
          <a:xfrm>
            <a:off x="3770396" y="5027305"/>
            <a:ext cx="604120" cy="63389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8" name="直線接點 107"/>
          <p:cNvCxnSpPr/>
          <p:nvPr/>
        </p:nvCxnSpPr>
        <p:spPr>
          <a:xfrm flipV="1">
            <a:off x="3762448" y="4454008"/>
            <a:ext cx="612068" cy="559269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3" name="直線接點 92"/>
          <p:cNvCxnSpPr/>
          <p:nvPr/>
        </p:nvCxnSpPr>
        <p:spPr>
          <a:xfrm flipV="1">
            <a:off x="3781753" y="3205872"/>
            <a:ext cx="612068" cy="83050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4" name="直線接點 93"/>
          <p:cNvCxnSpPr/>
          <p:nvPr/>
        </p:nvCxnSpPr>
        <p:spPr>
          <a:xfrm>
            <a:off x="3755390" y="4089000"/>
            <a:ext cx="652445" cy="341008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5" name="直線接點 94"/>
          <p:cNvCxnSpPr/>
          <p:nvPr/>
        </p:nvCxnSpPr>
        <p:spPr>
          <a:xfrm>
            <a:off x="3755390" y="4089000"/>
            <a:ext cx="638431" cy="1501756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6" name="直線接點 95"/>
          <p:cNvCxnSpPr/>
          <p:nvPr/>
        </p:nvCxnSpPr>
        <p:spPr>
          <a:xfrm flipV="1">
            <a:off x="3752961" y="4436436"/>
            <a:ext cx="612068" cy="83050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7" name="直線接點 96"/>
          <p:cNvCxnSpPr/>
          <p:nvPr/>
        </p:nvCxnSpPr>
        <p:spPr>
          <a:xfrm>
            <a:off x="3726598" y="5319564"/>
            <a:ext cx="652445" cy="341008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8" name="直線接點 97"/>
          <p:cNvCxnSpPr/>
          <p:nvPr/>
        </p:nvCxnSpPr>
        <p:spPr>
          <a:xfrm>
            <a:off x="3726598" y="5319564"/>
            <a:ext cx="638431" cy="1501756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109" name="群組 108"/>
          <p:cNvGrpSpPr/>
          <p:nvPr/>
        </p:nvGrpSpPr>
        <p:grpSpPr>
          <a:xfrm>
            <a:off x="4596786" y="1621563"/>
            <a:ext cx="802482" cy="691313"/>
            <a:chOff x="2941426" y="2238456"/>
            <a:chExt cx="802482" cy="691313"/>
          </a:xfrm>
        </p:grpSpPr>
        <p:cxnSp>
          <p:nvCxnSpPr>
            <p:cNvPr id="110" name="直線接點 109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11" name="橢圓 110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12" name="直線接點 111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13" name="橢圓 112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14" name="直線接點 113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15" name="橢圓 114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16" name="群組 115"/>
          <p:cNvGrpSpPr/>
          <p:nvPr/>
        </p:nvGrpSpPr>
        <p:grpSpPr>
          <a:xfrm>
            <a:off x="4620744" y="2840874"/>
            <a:ext cx="802482" cy="691313"/>
            <a:chOff x="2941426" y="2238456"/>
            <a:chExt cx="802482" cy="691313"/>
          </a:xfrm>
        </p:grpSpPr>
        <p:cxnSp>
          <p:nvCxnSpPr>
            <p:cNvPr id="117" name="直線接點 116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18" name="橢圓 117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19" name="直線接點 118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20" name="橢圓 119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21" name="直線接點 120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22" name="橢圓 121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23" name="群組 122"/>
          <p:cNvGrpSpPr/>
          <p:nvPr/>
        </p:nvGrpSpPr>
        <p:grpSpPr>
          <a:xfrm>
            <a:off x="4596786" y="4060185"/>
            <a:ext cx="802482" cy="691313"/>
            <a:chOff x="2941426" y="2238456"/>
            <a:chExt cx="802482" cy="691313"/>
          </a:xfrm>
        </p:grpSpPr>
        <p:cxnSp>
          <p:nvCxnSpPr>
            <p:cNvPr id="124" name="直線接點 123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25" name="橢圓 124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26" name="直線接點 125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27" name="橢圓 126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28" name="直線接點 127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29" name="橢圓 128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30" name="群組 129"/>
          <p:cNvGrpSpPr/>
          <p:nvPr/>
        </p:nvGrpSpPr>
        <p:grpSpPr>
          <a:xfrm>
            <a:off x="4596786" y="5266941"/>
            <a:ext cx="802482" cy="691313"/>
            <a:chOff x="2941426" y="2238456"/>
            <a:chExt cx="802482" cy="691313"/>
          </a:xfrm>
        </p:grpSpPr>
        <p:cxnSp>
          <p:nvCxnSpPr>
            <p:cNvPr id="131" name="直線接點 130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32" name="橢圓 131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33" name="直線接點 132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34" name="橢圓 133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35" name="直線接點 134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36" name="橢圓 135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37" name="群組 136"/>
          <p:cNvGrpSpPr/>
          <p:nvPr/>
        </p:nvGrpSpPr>
        <p:grpSpPr>
          <a:xfrm>
            <a:off x="4596786" y="6475663"/>
            <a:ext cx="802482" cy="691313"/>
            <a:chOff x="2941426" y="2238456"/>
            <a:chExt cx="802482" cy="691313"/>
          </a:xfrm>
        </p:grpSpPr>
        <p:cxnSp>
          <p:nvCxnSpPr>
            <p:cNvPr id="138" name="直線接點 137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39" name="橢圓 138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40" name="直線接點 139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41" name="橢圓 140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42" name="直線接點 141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43" name="橢圓 142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44" name="群組 143"/>
          <p:cNvGrpSpPr/>
          <p:nvPr/>
        </p:nvGrpSpPr>
        <p:grpSpPr>
          <a:xfrm>
            <a:off x="4586014" y="392496"/>
            <a:ext cx="802482" cy="691313"/>
            <a:chOff x="2941426" y="2238456"/>
            <a:chExt cx="802482" cy="691313"/>
          </a:xfrm>
        </p:grpSpPr>
        <p:cxnSp>
          <p:nvCxnSpPr>
            <p:cNvPr id="145" name="直線接點 144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46" name="橢圓 145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47" name="直線接點 146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48" name="橢圓 147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49" name="直線接點 148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50" name="橢圓 149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cxnSp>
        <p:nvCxnSpPr>
          <p:cNvPr id="152" name="直線接點 151"/>
          <p:cNvCxnSpPr>
            <a:stCxn id="19" idx="6"/>
            <a:endCxn id="22" idx="2"/>
          </p:cNvCxnSpPr>
          <p:nvPr/>
        </p:nvCxnSpPr>
        <p:spPr>
          <a:xfrm flipV="1">
            <a:off x="611560" y="3825044"/>
            <a:ext cx="2113842" cy="216024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直線接點 153"/>
          <p:cNvCxnSpPr>
            <a:stCxn id="19" idx="6"/>
            <a:endCxn id="21" idx="3"/>
          </p:cNvCxnSpPr>
          <p:nvPr/>
        </p:nvCxnSpPr>
        <p:spPr>
          <a:xfrm flipV="1">
            <a:off x="611560" y="2677284"/>
            <a:ext cx="2145478" cy="1363784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直線接點 156"/>
          <p:cNvCxnSpPr>
            <a:stCxn id="19" idx="6"/>
            <a:endCxn id="20" idx="2"/>
          </p:cNvCxnSpPr>
          <p:nvPr/>
        </p:nvCxnSpPr>
        <p:spPr>
          <a:xfrm>
            <a:off x="611560" y="4041068"/>
            <a:ext cx="2127856" cy="100811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3" name="群組 102"/>
          <p:cNvGrpSpPr/>
          <p:nvPr/>
        </p:nvGrpSpPr>
        <p:grpSpPr>
          <a:xfrm>
            <a:off x="1166235" y="135108"/>
            <a:ext cx="4975325" cy="582766"/>
            <a:chOff x="1108843" y="108617"/>
            <a:chExt cx="4975325" cy="582766"/>
          </a:xfrm>
        </p:grpSpPr>
        <p:cxnSp>
          <p:nvCxnSpPr>
            <p:cNvPr id="104" name="直線接點 103"/>
            <p:cNvCxnSpPr/>
            <p:nvPr/>
          </p:nvCxnSpPr>
          <p:spPr>
            <a:xfrm>
              <a:off x="2739416" y="260648"/>
              <a:ext cx="3344752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1" name="直線接點 150"/>
            <p:cNvCxnSpPr/>
            <p:nvPr/>
          </p:nvCxnSpPr>
          <p:spPr>
            <a:xfrm>
              <a:off x="2739416" y="116632"/>
              <a:ext cx="0" cy="27586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3" name="直線接點 152"/>
            <p:cNvCxnSpPr/>
            <p:nvPr/>
          </p:nvCxnSpPr>
          <p:spPr>
            <a:xfrm>
              <a:off x="4407835" y="116632"/>
              <a:ext cx="0" cy="27586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5" name="直線接點 154"/>
            <p:cNvCxnSpPr/>
            <p:nvPr/>
          </p:nvCxnSpPr>
          <p:spPr>
            <a:xfrm>
              <a:off x="6084168" y="122716"/>
              <a:ext cx="0" cy="27586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6" name="文字方塊 155"/>
            <p:cNvSpPr txBox="1"/>
            <p:nvPr/>
          </p:nvSpPr>
          <p:spPr>
            <a:xfrm>
              <a:off x="1108843" y="108617"/>
              <a:ext cx="14848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Time Step</a:t>
              </a:r>
              <a:endParaRPr lang="zh-TW" altLang="en-US" dirty="0"/>
            </a:p>
          </p:txBody>
        </p:sp>
        <p:sp>
          <p:nvSpPr>
            <p:cNvPr id="158" name="文字方塊 157"/>
            <p:cNvSpPr txBox="1"/>
            <p:nvPr/>
          </p:nvSpPr>
          <p:spPr>
            <a:xfrm>
              <a:off x="2481987" y="312536"/>
              <a:ext cx="5778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n</a:t>
              </a:r>
              <a:r>
                <a:rPr lang="en-US" altLang="zh-TW" dirty="0" smtClean="0"/>
                <a:t>=0</a:t>
              </a:r>
              <a:endParaRPr lang="zh-TW" altLang="en-US" dirty="0"/>
            </a:p>
          </p:txBody>
        </p:sp>
        <p:sp>
          <p:nvSpPr>
            <p:cNvPr id="159" name="文字方塊 158"/>
            <p:cNvSpPr txBox="1"/>
            <p:nvPr/>
          </p:nvSpPr>
          <p:spPr>
            <a:xfrm>
              <a:off x="4151382" y="322051"/>
              <a:ext cx="5778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n=1</a:t>
              </a:r>
              <a:endParaRPr lang="zh-TW" altLang="en-US" dirty="0"/>
            </a:p>
          </p:txBody>
        </p:sp>
      </p:grpSp>
      <p:grpSp>
        <p:nvGrpSpPr>
          <p:cNvPr id="3" name="群組 2"/>
          <p:cNvGrpSpPr/>
          <p:nvPr/>
        </p:nvGrpSpPr>
        <p:grpSpPr>
          <a:xfrm>
            <a:off x="3379880" y="2124743"/>
            <a:ext cx="694725" cy="911130"/>
            <a:chOff x="3379880" y="2124743"/>
            <a:chExt cx="694725" cy="911130"/>
          </a:xfrm>
        </p:grpSpPr>
        <p:sp>
          <p:nvSpPr>
            <p:cNvPr id="2" name="文字方塊 1"/>
            <p:cNvSpPr txBox="1"/>
            <p:nvPr/>
          </p:nvSpPr>
          <p:spPr>
            <a:xfrm>
              <a:off x="3379880" y="2124743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</a:t>
              </a:r>
              <a:endParaRPr lang="zh-TW" altLang="en-US" dirty="0"/>
            </a:p>
          </p:txBody>
        </p:sp>
        <p:sp>
          <p:nvSpPr>
            <p:cNvPr id="160" name="文字方塊 159"/>
            <p:cNvSpPr txBox="1"/>
            <p:nvPr/>
          </p:nvSpPr>
          <p:spPr>
            <a:xfrm>
              <a:off x="3498541" y="240922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0</a:t>
              </a:r>
              <a:endParaRPr lang="zh-TW" altLang="en-US" dirty="0"/>
            </a:p>
          </p:txBody>
        </p:sp>
        <p:sp>
          <p:nvSpPr>
            <p:cNvPr id="161" name="文字方塊 160"/>
            <p:cNvSpPr txBox="1"/>
            <p:nvPr/>
          </p:nvSpPr>
          <p:spPr>
            <a:xfrm>
              <a:off x="3446202" y="2666541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-</a:t>
              </a:r>
              <a:r>
                <a:rPr lang="en-US" altLang="zh-TW" dirty="0" smtClean="0"/>
                <a:t>1</a:t>
              </a:r>
              <a:endParaRPr lang="zh-TW" altLang="en-US" dirty="0"/>
            </a:p>
          </p:txBody>
        </p:sp>
      </p:grpSp>
      <p:grpSp>
        <p:nvGrpSpPr>
          <p:cNvPr id="162" name="群組 161"/>
          <p:cNvGrpSpPr/>
          <p:nvPr/>
        </p:nvGrpSpPr>
        <p:grpSpPr>
          <a:xfrm>
            <a:off x="3408177" y="3362544"/>
            <a:ext cx="694725" cy="911130"/>
            <a:chOff x="3379880" y="2124743"/>
            <a:chExt cx="694725" cy="911130"/>
          </a:xfrm>
        </p:grpSpPr>
        <p:sp>
          <p:nvSpPr>
            <p:cNvPr id="163" name="文字方塊 162"/>
            <p:cNvSpPr txBox="1"/>
            <p:nvPr/>
          </p:nvSpPr>
          <p:spPr>
            <a:xfrm>
              <a:off x="3379880" y="2124743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</a:t>
              </a:r>
              <a:endParaRPr lang="zh-TW" altLang="en-US" dirty="0"/>
            </a:p>
          </p:txBody>
        </p:sp>
        <p:sp>
          <p:nvSpPr>
            <p:cNvPr id="164" name="文字方塊 163"/>
            <p:cNvSpPr txBox="1"/>
            <p:nvPr/>
          </p:nvSpPr>
          <p:spPr>
            <a:xfrm>
              <a:off x="3498541" y="240922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0</a:t>
              </a:r>
              <a:endParaRPr lang="zh-TW" altLang="en-US" dirty="0"/>
            </a:p>
          </p:txBody>
        </p:sp>
        <p:sp>
          <p:nvSpPr>
            <p:cNvPr id="165" name="文字方塊 164"/>
            <p:cNvSpPr txBox="1"/>
            <p:nvPr/>
          </p:nvSpPr>
          <p:spPr>
            <a:xfrm>
              <a:off x="3446202" y="2666541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-</a:t>
              </a:r>
              <a:r>
                <a:rPr lang="en-US" altLang="zh-TW" dirty="0" smtClean="0"/>
                <a:t>1</a:t>
              </a:r>
              <a:endParaRPr lang="zh-TW" altLang="en-US" dirty="0"/>
            </a:p>
          </p:txBody>
        </p:sp>
      </p:grpSp>
      <p:grpSp>
        <p:nvGrpSpPr>
          <p:cNvPr id="166" name="群組 165"/>
          <p:cNvGrpSpPr/>
          <p:nvPr/>
        </p:nvGrpSpPr>
        <p:grpSpPr>
          <a:xfrm>
            <a:off x="3418506" y="4571991"/>
            <a:ext cx="694725" cy="911130"/>
            <a:chOff x="3379880" y="2124743"/>
            <a:chExt cx="694725" cy="911130"/>
          </a:xfrm>
        </p:grpSpPr>
        <p:sp>
          <p:nvSpPr>
            <p:cNvPr id="167" name="文字方塊 166"/>
            <p:cNvSpPr txBox="1"/>
            <p:nvPr/>
          </p:nvSpPr>
          <p:spPr>
            <a:xfrm>
              <a:off x="3379880" y="2124743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</a:t>
              </a:r>
              <a:endParaRPr lang="zh-TW" altLang="en-US" dirty="0"/>
            </a:p>
          </p:txBody>
        </p:sp>
        <p:sp>
          <p:nvSpPr>
            <p:cNvPr id="168" name="文字方塊 167"/>
            <p:cNvSpPr txBox="1"/>
            <p:nvPr/>
          </p:nvSpPr>
          <p:spPr>
            <a:xfrm>
              <a:off x="3498541" y="240922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0</a:t>
              </a:r>
              <a:endParaRPr lang="zh-TW" altLang="en-US" dirty="0"/>
            </a:p>
          </p:txBody>
        </p:sp>
        <p:sp>
          <p:nvSpPr>
            <p:cNvPr id="169" name="文字方塊 168"/>
            <p:cNvSpPr txBox="1"/>
            <p:nvPr/>
          </p:nvSpPr>
          <p:spPr>
            <a:xfrm>
              <a:off x="3446202" y="2666541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-</a:t>
              </a:r>
              <a:r>
                <a:rPr lang="en-US" altLang="zh-TW" dirty="0" smtClean="0"/>
                <a:t>1</a:t>
              </a:r>
              <a:endParaRPr lang="zh-TW" altLang="en-US" dirty="0"/>
            </a:p>
          </p:txBody>
        </p:sp>
      </p:grpSp>
      <p:grpSp>
        <p:nvGrpSpPr>
          <p:cNvPr id="170" name="群組 169"/>
          <p:cNvGrpSpPr/>
          <p:nvPr/>
        </p:nvGrpSpPr>
        <p:grpSpPr>
          <a:xfrm>
            <a:off x="4238651" y="1590485"/>
            <a:ext cx="694725" cy="911130"/>
            <a:chOff x="3379880" y="2124743"/>
            <a:chExt cx="694725" cy="911130"/>
          </a:xfrm>
        </p:grpSpPr>
        <p:sp>
          <p:nvSpPr>
            <p:cNvPr id="171" name="文字方塊 170"/>
            <p:cNvSpPr txBox="1"/>
            <p:nvPr/>
          </p:nvSpPr>
          <p:spPr>
            <a:xfrm>
              <a:off x="3379880" y="2124743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</a:t>
              </a:r>
              <a:endParaRPr lang="zh-TW" altLang="en-US" dirty="0"/>
            </a:p>
          </p:txBody>
        </p:sp>
        <p:sp>
          <p:nvSpPr>
            <p:cNvPr id="172" name="文字方塊 171"/>
            <p:cNvSpPr txBox="1"/>
            <p:nvPr/>
          </p:nvSpPr>
          <p:spPr>
            <a:xfrm>
              <a:off x="3498541" y="240922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0</a:t>
              </a:r>
              <a:endParaRPr lang="zh-TW" altLang="en-US" dirty="0"/>
            </a:p>
          </p:txBody>
        </p:sp>
        <p:sp>
          <p:nvSpPr>
            <p:cNvPr id="173" name="文字方塊 172"/>
            <p:cNvSpPr txBox="1"/>
            <p:nvPr/>
          </p:nvSpPr>
          <p:spPr>
            <a:xfrm>
              <a:off x="3446202" y="2666541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-</a:t>
              </a:r>
              <a:r>
                <a:rPr lang="en-US" altLang="zh-TW" dirty="0" smtClean="0"/>
                <a:t>1</a:t>
              </a:r>
              <a:endParaRPr lang="zh-TW" altLang="en-US" dirty="0"/>
            </a:p>
          </p:txBody>
        </p:sp>
      </p:grpSp>
      <p:grpSp>
        <p:nvGrpSpPr>
          <p:cNvPr id="174" name="群組 173"/>
          <p:cNvGrpSpPr/>
          <p:nvPr/>
        </p:nvGrpSpPr>
        <p:grpSpPr>
          <a:xfrm>
            <a:off x="4248170" y="2790689"/>
            <a:ext cx="694725" cy="911130"/>
            <a:chOff x="3379880" y="2124743"/>
            <a:chExt cx="694725" cy="911130"/>
          </a:xfrm>
        </p:grpSpPr>
        <p:sp>
          <p:nvSpPr>
            <p:cNvPr id="175" name="文字方塊 174"/>
            <p:cNvSpPr txBox="1"/>
            <p:nvPr/>
          </p:nvSpPr>
          <p:spPr>
            <a:xfrm>
              <a:off x="3379880" y="2124743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</a:t>
              </a:r>
              <a:endParaRPr lang="zh-TW" altLang="en-US" dirty="0"/>
            </a:p>
          </p:txBody>
        </p:sp>
        <p:sp>
          <p:nvSpPr>
            <p:cNvPr id="176" name="文字方塊 175"/>
            <p:cNvSpPr txBox="1"/>
            <p:nvPr/>
          </p:nvSpPr>
          <p:spPr>
            <a:xfrm>
              <a:off x="3498541" y="240922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0</a:t>
              </a:r>
              <a:endParaRPr lang="zh-TW" altLang="en-US" dirty="0"/>
            </a:p>
          </p:txBody>
        </p:sp>
        <p:sp>
          <p:nvSpPr>
            <p:cNvPr id="177" name="文字方塊 176"/>
            <p:cNvSpPr txBox="1"/>
            <p:nvPr/>
          </p:nvSpPr>
          <p:spPr>
            <a:xfrm>
              <a:off x="3446202" y="2666541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-</a:t>
              </a:r>
              <a:r>
                <a:rPr lang="en-US" altLang="zh-TW" dirty="0" smtClean="0"/>
                <a:t>1</a:t>
              </a:r>
              <a:endParaRPr lang="zh-TW" altLang="en-US" dirty="0"/>
            </a:p>
          </p:txBody>
        </p:sp>
      </p:grpSp>
      <p:grpSp>
        <p:nvGrpSpPr>
          <p:cNvPr id="178" name="群組 177"/>
          <p:cNvGrpSpPr/>
          <p:nvPr/>
        </p:nvGrpSpPr>
        <p:grpSpPr>
          <a:xfrm>
            <a:off x="4248170" y="3954479"/>
            <a:ext cx="694725" cy="911130"/>
            <a:chOff x="3379880" y="2124743"/>
            <a:chExt cx="694725" cy="911130"/>
          </a:xfrm>
        </p:grpSpPr>
        <p:sp>
          <p:nvSpPr>
            <p:cNvPr id="179" name="文字方塊 178"/>
            <p:cNvSpPr txBox="1"/>
            <p:nvPr/>
          </p:nvSpPr>
          <p:spPr>
            <a:xfrm>
              <a:off x="3379880" y="2124743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</a:t>
              </a:r>
              <a:endParaRPr lang="zh-TW" altLang="en-US" dirty="0"/>
            </a:p>
          </p:txBody>
        </p:sp>
        <p:sp>
          <p:nvSpPr>
            <p:cNvPr id="180" name="文字方塊 179"/>
            <p:cNvSpPr txBox="1"/>
            <p:nvPr/>
          </p:nvSpPr>
          <p:spPr>
            <a:xfrm>
              <a:off x="3498541" y="240922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0</a:t>
              </a:r>
              <a:endParaRPr lang="zh-TW" altLang="en-US" dirty="0"/>
            </a:p>
          </p:txBody>
        </p:sp>
        <p:sp>
          <p:nvSpPr>
            <p:cNvPr id="181" name="文字方塊 180"/>
            <p:cNvSpPr txBox="1"/>
            <p:nvPr/>
          </p:nvSpPr>
          <p:spPr>
            <a:xfrm>
              <a:off x="3446202" y="2666541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-</a:t>
              </a:r>
              <a:r>
                <a:rPr lang="en-US" altLang="zh-TW" dirty="0" smtClean="0"/>
                <a:t>1</a:t>
              </a:r>
              <a:endParaRPr lang="zh-TW" altLang="en-US" dirty="0"/>
            </a:p>
          </p:txBody>
        </p:sp>
      </p:grpSp>
      <p:grpSp>
        <p:nvGrpSpPr>
          <p:cNvPr id="182" name="群組 181"/>
          <p:cNvGrpSpPr/>
          <p:nvPr/>
        </p:nvGrpSpPr>
        <p:grpSpPr>
          <a:xfrm>
            <a:off x="4238651" y="5163702"/>
            <a:ext cx="694725" cy="911130"/>
            <a:chOff x="3379880" y="2124743"/>
            <a:chExt cx="694725" cy="911130"/>
          </a:xfrm>
        </p:grpSpPr>
        <p:sp>
          <p:nvSpPr>
            <p:cNvPr id="183" name="文字方塊 182"/>
            <p:cNvSpPr txBox="1"/>
            <p:nvPr/>
          </p:nvSpPr>
          <p:spPr>
            <a:xfrm>
              <a:off x="3379880" y="2124743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</a:t>
              </a:r>
              <a:endParaRPr lang="zh-TW" altLang="en-US" dirty="0"/>
            </a:p>
          </p:txBody>
        </p:sp>
        <p:sp>
          <p:nvSpPr>
            <p:cNvPr id="184" name="文字方塊 183"/>
            <p:cNvSpPr txBox="1"/>
            <p:nvPr/>
          </p:nvSpPr>
          <p:spPr>
            <a:xfrm>
              <a:off x="3498541" y="240922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0</a:t>
              </a:r>
              <a:endParaRPr lang="zh-TW" altLang="en-US" dirty="0"/>
            </a:p>
          </p:txBody>
        </p:sp>
        <p:sp>
          <p:nvSpPr>
            <p:cNvPr id="185" name="文字方塊 184"/>
            <p:cNvSpPr txBox="1"/>
            <p:nvPr/>
          </p:nvSpPr>
          <p:spPr>
            <a:xfrm>
              <a:off x="3446202" y="2666541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-</a:t>
              </a:r>
              <a:r>
                <a:rPr lang="en-US" altLang="zh-TW" dirty="0" smtClean="0"/>
                <a:t>1</a:t>
              </a:r>
              <a:endParaRPr lang="zh-TW" altLang="en-US" dirty="0"/>
            </a:p>
          </p:txBody>
        </p:sp>
      </p:grpSp>
      <p:sp>
        <p:nvSpPr>
          <p:cNvPr id="5" name="文字方塊 4"/>
          <p:cNvSpPr txBox="1"/>
          <p:nvPr/>
        </p:nvSpPr>
        <p:spPr>
          <a:xfrm>
            <a:off x="4302111" y="6689277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-1</a:t>
            </a:r>
            <a:endParaRPr lang="zh-TW" altLang="en-US" dirty="0"/>
          </a:p>
        </p:txBody>
      </p:sp>
      <p:sp>
        <p:nvSpPr>
          <p:cNvPr id="186" name="文字方塊 185"/>
          <p:cNvSpPr txBox="1"/>
          <p:nvPr/>
        </p:nvSpPr>
        <p:spPr>
          <a:xfrm>
            <a:off x="4254599" y="622643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+</a:t>
            </a:r>
            <a:r>
              <a:rPr lang="en-US" altLang="zh-TW" dirty="0" smtClean="0"/>
              <a:t>1</a:t>
            </a:r>
            <a:endParaRPr lang="zh-TW" altLang="en-US" dirty="0"/>
          </a:p>
        </p:txBody>
      </p:sp>
      <p:grpSp>
        <p:nvGrpSpPr>
          <p:cNvPr id="7" name="群組 6"/>
          <p:cNvGrpSpPr/>
          <p:nvPr/>
        </p:nvGrpSpPr>
        <p:grpSpPr>
          <a:xfrm>
            <a:off x="5349437" y="1501561"/>
            <a:ext cx="1527920" cy="967416"/>
            <a:chOff x="5349437" y="1501561"/>
            <a:chExt cx="1527920" cy="967416"/>
          </a:xfrm>
        </p:grpSpPr>
        <p:sp>
          <p:nvSpPr>
            <p:cNvPr id="6" name="文字方塊 5"/>
            <p:cNvSpPr txBox="1"/>
            <p:nvPr/>
          </p:nvSpPr>
          <p:spPr>
            <a:xfrm>
              <a:off x="5365189" y="150156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+2,+1,0</a:t>
              </a:r>
              <a:endParaRPr lang="zh-TW" altLang="en-US" dirty="0"/>
            </a:p>
          </p:txBody>
        </p:sp>
        <p:sp>
          <p:nvSpPr>
            <p:cNvPr id="187" name="文字方塊 186"/>
            <p:cNvSpPr txBox="1"/>
            <p:nvPr/>
          </p:nvSpPr>
          <p:spPr>
            <a:xfrm>
              <a:off x="5349437" y="177515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+1,0,-1</a:t>
              </a:r>
              <a:endParaRPr lang="zh-TW" altLang="en-US" dirty="0"/>
            </a:p>
          </p:txBody>
        </p:sp>
        <p:sp>
          <p:nvSpPr>
            <p:cNvPr id="188" name="文字方塊 187"/>
            <p:cNvSpPr txBox="1"/>
            <p:nvPr/>
          </p:nvSpPr>
          <p:spPr>
            <a:xfrm>
              <a:off x="5349437" y="2099645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 0,-1,-2</a:t>
              </a:r>
              <a:endParaRPr lang="zh-TW" altLang="en-US" dirty="0"/>
            </a:p>
          </p:txBody>
        </p:sp>
      </p:grpSp>
      <p:grpSp>
        <p:nvGrpSpPr>
          <p:cNvPr id="189" name="群組 188"/>
          <p:cNvGrpSpPr/>
          <p:nvPr/>
        </p:nvGrpSpPr>
        <p:grpSpPr>
          <a:xfrm>
            <a:off x="5384946" y="2702822"/>
            <a:ext cx="1527920" cy="967416"/>
            <a:chOff x="5349437" y="1501561"/>
            <a:chExt cx="1527920" cy="967416"/>
          </a:xfrm>
        </p:grpSpPr>
        <p:sp>
          <p:nvSpPr>
            <p:cNvPr id="190" name="文字方塊 189"/>
            <p:cNvSpPr txBox="1"/>
            <p:nvPr/>
          </p:nvSpPr>
          <p:spPr>
            <a:xfrm>
              <a:off x="5365189" y="150156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+2,+1,0</a:t>
              </a:r>
              <a:endParaRPr lang="zh-TW" altLang="en-US" dirty="0"/>
            </a:p>
          </p:txBody>
        </p:sp>
        <p:sp>
          <p:nvSpPr>
            <p:cNvPr id="191" name="文字方塊 190"/>
            <p:cNvSpPr txBox="1"/>
            <p:nvPr/>
          </p:nvSpPr>
          <p:spPr>
            <a:xfrm>
              <a:off x="5349437" y="177515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+1,0,-1</a:t>
              </a:r>
              <a:endParaRPr lang="zh-TW" altLang="en-US" dirty="0"/>
            </a:p>
          </p:txBody>
        </p:sp>
        <p:sp>
          <p:nvSpPr>
            <p:cNvPr id="192" name="文字方塊 191"/>
            <p:cNvSpPr txBox="1"/>
            <p:nvPr/>
          </p:nvSpPr>
          <p:spPr>
            <a:xfrm>
              <a:off x="5349437" y="2099645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 0,-1,-2</a:t>
              </a:r>
              <a:endParaRPr lang="zh-TW" altLang="en-US" dirty="0"/>
            </a:p>
          </p:txBody>
        </p:sp>
      </p:grpSp>
      <p:grpSp>
        <p:nvGrpSpPr>
          <p:cNvPr id="193" name="群組 192"/>
          <p:cNvGrpSpPr/>
          <p:nvPr/>
        </p:nvGrpSpPr>
        <p:grpSpPr>
          <a:xfrm>
            <a:off x="5339138" y="3910777"/>
            <a:ext cx="1527920" cy="967416"/>
            <a:chOff x="5349437" y="1501561"/>
            <a:chExt cx="1527920" cy="967416"/>
          </a:xfrm>
        </p:grpSpPr>
        <p:sp>
          <p:nvSpPr>
            <p:cNvPr id="194" name="文字方塊 193"/>
            <p:cNvSpPr txBox="1"/>
            <p:nvPr/>
          </p:nvSpPr>
          <p:spPr>
            <a:xfrm>
              <a:off x="5365189" y="150156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+2,+1,0</a:t>
              </a:r>
              <a:endParaRPr lang="zh-TW" altLang="en-US" dirty="0"/>
            </a:p>
          </p:txBody>
        </p:sp>
        <p:sp>
          <p:nvSpPr>
            <p:cNvPr id="195" name="文字方塊 194"/>
            <p:cNvSpPr txBox="1"/>
            <p:nvPr/>
          </p:nvSpPr>
          <p:spPr>
            <a:xfrm>
              <a:off x="5349437" y="177515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+1,0,-1</a:t>
              </a:r>
              <a:endParaRPr lang="zh-TW" altLang="en-US" dirty="0"/>
            </a:p>
          </p:txBody>
        </p:sp>
        <p:sp>
          <p:nvSpPr>
            <p:cNvPr id="196" name="文字方塊 195"/>
            <p:cNvSpPr txBox="1"/>
            <p:nvPr/>
          </p:nvSpPr>
          <p:spPr>
            <a:xfrm>
              <a:off x="5349437" y="2099645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 0,-1,-2</a:t>
              </a:r>
              <a:endParaRPr lang="zh-TW" altLang="en-US" dirty="0"/>
            </a:p>
          </p:txBody>
        </p:sp>
      </p:grpSp>
      <p:grpSp>
        <p:nvGrpSpPr>
          <p:cNvPr id="197" name="群組 196"/>
          <p:cNvGrpSpPr/>
          <p:nvPr/>
        </p:nvGrpSpPr>
        <p:grpSpPr>
          <a:xfrm>
            <a:off x="5357313" y="5139962"/>
            <a:ext cx="1527920" cy="967416"/>
            <a:chOff x="5349437" y="1501561"/>
            <a:chExt cx="1527920" cy="967416"/>
          </a:xfrm>
        </p:grpSpPr>
        <p:sp>
          <p:nvSpPr>
            <p:cNvPr id="198" name="文字方塊 197"/>
            <p:cNvSpPr txBox="1"/>
            <p:nvPr/>
          </p:nvSpPr>
          <p:spPr>
            <a:xfrm>
              <a:off x="5365189" y="150156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+2,+1,0</a:t>
              </a:r>
              <a:endParaRPr lang="zh-TW" altLang="en-US" dirty="0"/>
            </a:p>
          </p:txBody>
        </p:sp>
        <p:sp>
          <p:nvSpPr>
            <p:cNvPr id="199" name="文字方塊 198"/>
            <p:cNvSpPr txBox="1"/>
            <p:nvPr/>
          </p:nvSpPr>
          <p:spPr>
            <a:xfrm>
              <a:off x="5349437" y="177515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+1,0,-1</a:t>
              </a:r>
              <a:endParaRPr lang="zh-TW" altLang="en-US" dirty="0"/>
            </a:p>
          </p:txBody>
        </p:sp>
        <p:sp>
          <p:nvSpPr>
            <p:cNvPr id="200" name="文字方塊 199"/>
            <p:cNvSpPr txBox="1"/>
            <p:nvPr/>
          </p:nvSpPr>
          <p:spPr>
            <a:xfrm>
              <a:off x="5349437" y="2099645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 0,-1,-2</a:t>
              </a:r>
              <a:endParaRPr lang="zh-TW" altLang="en-US" dirty="0"/>
            </a:p>
          </p:txBody>
        </p:sp>
      </p:grpSp>
      <p:grpSp>
        <p:nvGrpSpPr>
          <p:cNvPr id="203" name="群組 202"/>
          <p:cNvGrpSpPr/>
          <p:nvPr/>
        </p:nvGrpSpPr>
        <p:grpSpPr>
          <a:xfrm>
            <a:off x="5377070" y="260161"/>
            <a:ext cx="1527920" cy="967416"/>
            <a:chOff x="5349437" y="1501561"/>
            <a:chExt cx="1527920" cy="967416"/>
          </a:xfrm>
        </p:grpSpPr>
        <p:sp>
          <p:nvSpPr>
            <p:cNvPr id="204" name="文字方塊 203"/>
            <p:cNvSpPr txBox="1"/>
            <p:nvPr/>
          </p:nvSpPr>
          <p:spPr>
            <a:xfrm>
              <a:off x="5365189" y="150156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+2</a:t>
              </a:r>
              <a:endParaRPr lang="zh-TW" altLang="en-US" dirty="0"/>
            </a:p>
          </p:txBody>
        </p:sp>
        <p:sp>
          <p:nvSpPr>
            <p:cNvPr id="205" name="文字方塊 204"/>
            <p:cNvSpPr txBox="1"/>
            <p:nvPr/>
          </p:nvSpPr>
          <p:spPr>
            <a:xfrm>
              <a:off x="5349437" y="177515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+</a:t>
              </a:r>
              <a:r>
                <a:rPr lang="en-US" altLang="zh-TW" dirty="0" smtClean="0"/>
                <a:t>1</a:t>
              </a:r>
              <a:endParaRPr lang="zh-TW" altLang="en-US" dirty="0"/>
            </a:p>
          </p:txBody>
        </p:sp>
        <p:sp>
          <p:nvSpPr>
            <p:cNvPr id="206" name="文字方塊 205"/>
            <p:cNvSpPr txBox="1"/>
            <p:nvPr/>
          </p:nvSpPr>
          <p:spPr>
            <a:xfrm>
              <a:off x="5349437" y="2099645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0</a:t>
              </a:r>
              <a:endParaRPr lang="zh-TW" altLang="en-US" dirty="0"/>
            </a:p>
          </p:txBody>
        </p:sp>
      </p:grpSp>
      <p:grpSp>
        <p:nvGrpSpPr>
          <p:cNvPr id="207" name="群組 206"/>
          <p:cNvGrpSpPr/>
          <p:nvPr/>
        </p:nvGrpSpPr>
        <p:grpSpPr>
          <a:xfrm>
            <a:off x="5409411" y="6336130"/>
            <a:ext cx="1527920" cy="967416"/>
            <a:chOff x="5349437" y="1501561"/>
            <a:chExt cx="1527920" cy="967416"/>
          </a:xfrm>
        </p:grpSpPr>
        <p:sp>
          <p:nvSpPr>
            <p:cNvPr id="208" name="文字方塊 207"/>
            <p:cNvSpPr txBox="1"/>
            <p:nvPr/>
          </p:nvSpPr>
          <p:spPr>
            <a:xfrm>
              <a:off x="5365189" y="150156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0</a:t>
              </a:r>
              <a:endParaRPr lang="zh-TW" altLang="en-US" dirty="0"/>
            </a:p>
          </p:txBody>
        </p:sp>
        <p:sp>
          <p:nvSpPr>
            <p:cNvPr id="209" name="文字方塊 208"/>
            <p:cNvSpPr txBox="1"/>
            <p:nvPr/>
          </p:nvSpPr>
          <p:spPr>
            <a:xfrm>
              <a:off x="5349437" y="177515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-1</a:t>
              </a:r>
              <a:endParaRPr lang="zh-TW" altLang="en-US" dirty="0"/>
            </a:p>
          </p:txBody>
        </p:sp>
        <p:sp>
          <p:nvSpPr>
            <p:cNvPr id="210" name="文字方塊 209"/>
            <p:cNvSpPr txBox="1"/>
            <p:nvPr/>
          </p:nvSpPr>
          <p:spPr>
            <a:xfrm>
              <a:off x="5349437" y="2099645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-2</a:t>
              </a:r>
              <a:endParaRPr lang="zh-TW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87830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8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64013602"/>
              </p:ext>
            </p:extLst>
          </p:nvPr>
        </p:nvGraphicFramePr>
        <p:xfrm>
          <a:off x="2410779" y="770050"/>
          <a:ext cx="3312368" cy="6087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092"/>
                <a:gridCol w="828092"/>
                <a:gridCol w="828092"/>
                <a:gridCol w="828092"/>
              </a:tblGrid>
              <a:tr h="60879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9" name="橢圓 18"/>
          <p:cNvSpPr/>
          <p:nvPr/>
        </p:nvSpPr>
        <p:spPr>
          <a:xfrm>
            <a:off x="-4507" y="3923998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橢圓 19"/>
          <p:cNvSpPr/>
          <p:nvPr/>
        </p:nvSpPr>
        <p:spPr>
          <a:xfrm>
            <a:off x="2339373" y="4932110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橢圓 20"/>
          <p:cNvSpPr/>
          <p:nvPr/>
        </p:nvSpPr>
        <p:spPr>
          <a:xfrm>
            <a:off x="2325359" y="248383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橢圓 21"/>
          <p:cNvSpPr/>
          <p:nvPr/>
        </p:nvSpPr>
        <p:spPr>
          <a:xfrm>
            <a:off x="2325359" y="3707974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橢圓 22"/>
          <p:cNvSpPr/>
          <p:nvPr/>
        </p:nvSpPr>
        <p:spPr>
          <a:xfrm>
            <a:off x="3969947" y="3131910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橢圓 23"/>
          <p:cNvSpPr/>
          <p:nvPr/>
        </p:nvSpPr>
        <p:spPr>
          <a:xfrm>
            <a:off x="3955933" y="68363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橢圓 24"/>
          <p:cNvSpPr/>
          <p:nvPr/>
        </p:nvSpPr>
        <p:spPr>
          <a:xfrm>
            <a:off x="3955933" y="1907774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橢圓 25"/>
          <p:cNvSpPr/>
          <p:nvPr/>
        </p:nvSpPr>
        <p:spPr>
          <a:xfrm>
            <a:off x="3969947" y="6740930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橢圓 26"/>
          <p:cNvSpPr/>
          <p:nvPr/>
        </p:nvSpPr>
        <p:spPr>
          <a:xfrm>
            <a:off x="3955933" y="429265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橢圓 27"/>
          <p:cNvSpPr/>
          <p:nvPr/>
        </p:nvSpPr>
        <p:spPr>
          <a:xfrm>
            <a:off x="3955933" y="5516794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5" name="直線接點 34"/>
          <p:cNvCxnSpPr/>
          <p:nvPr/>
        </p:nvCxnSpPr>
        <p:spPr>
          <a:xfrm>
            <a:off x="2504550" y="2568530"/>
            <a:ext cx="656773" cy="25444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36" name="橢圓 35"/>
          <p:cNvSpPr/>
          <p:nvPr/>
        </p:nvSpPr>
        <p:spPr>
          <a:xfrm>
            <a:off x="3163845" y="2771870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40" name="直線接點 39"/>
          <p:cNvCxnSpPr/>
          <p:nvPr/>
        </p:nvCxnSpPr>
        <p:spPr>
          <a:xfrm flipV="1">
            <a:off x="2504550" y="2280500"/>
            <a:ext cx="656773" cy="28803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1" name="橢圓 40"/>
          <p:cNvSpPr/>
          <p:nvPr/>
        </p:nvSpPr>
        <p:spPr>
          <a:xfrm>
            <a:off x="3163845" y="2229398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44" name="直線接點 43"/>
          <p:cNvCxnSpPr/>
          <p:nvPr/>
        </p:nvCxnSpPr>
        <p:spPr>
          <a:xfrm flipV="1">
            <a:off x="2504550" y="2551736"/>
            <a:ext cx="656773" cy="1679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45" name="橢圓 44"/>
          <p:cNvSpPr/>
          <p:nvPr/>
        </p:nvSpPr>
        <p:spPr>
          <a:xfrm>
            <a:off x="3163845" y="2500634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49" name="群組 48"/>
          <p:cNvGrpSpPr/>
          <p:nvPr/>
        </p:nvGrpSpPr>
        <p:grpSpPr>
          <a:xfrm>
            <a:off x="2555397" y="3448709"/>
            <a:ext cx="802482" cy="691313"/>
            <a:chOff x="2941426" y="2238456"/>
            <a:chExt cx="802482" cy="691313"/>
          </a:xfrm>
        </p:grpSpPr>
        <p:cxnSp>
          <p:nvCxnSpPr>
            <p:cNvPr id="50" name="直線接點 49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51" name="橢圓 50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2" name="直線接點 51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53" name="橢圓 52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4" name="直線接點 53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55" name="橢圓 54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56" name="群組 55"/>
          <p:cNvGrpSpPr/>
          <p:nvPr/>
        </p:nvGrpSpPr>
        <p:grpSpPr>
          <a:xfrm>
            <a:off x="2555397" y="4668020"/>
            <a:ext cx="802482" cy="691313"/>
            <a:chOff x="2941426" y="2238456"/>
            <a:chExt cx="802482" cy="691313"/>
          </a:xfrm>
        </p:grpSpPr>
        <p:cxnSp>
          <p:nvCxnSpPr>
            <p:cNvPr id="57" name="直線接點 56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58" name="橢圓 57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9" name="直線接點 58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60" name="橢圓 59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61" name="直線接點 60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62" name="橢圓 61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cxnSp>
        <p:nvCxnSpPr>
          <p:cNvPr id="63" name="直線接點 62"/>
          <p:cNvCxnSpPr>
            <a:stCxn id="41" idx="7"/>
            <a:endCxn id="25" idx="2"/>
          </p:cNvCxnSpPr>
          <p:nvPr/>
        </p:nvCxnSpPr>
        <p:spPr>
          <a:xfrm flipV="1">
            <a:off x="3317502" y="2015786"/>
            <a:ext cx="638431" cy="23540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0" name="直線接點 69"/>
          <p:cNvCxnSpPr/>
          <p:nvPr/>
        </p:nvCxnSpPr>
        <p:spPr>
          <a:xfrm flipV="1">
            <a:off x="3331516" y="3242112"/>
            <a:ext cx="638431" cy="23540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1" name="直線接點 70"/>
          <p:cNvCxnSpPr/>
          <p:nvPr/>
        </p:nvCxnSpPr>
        <p:spPr>
          <a:xfrm flipV="1">
            <a:off x="3331516" y="4442744"/>
            <a:ext cx="638431" cy="23540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2" name="直線接點 71"/>
          <p:cNvCxnSpPr>
            <a:endCxn id="24" idx="3"/>
          </p:cNvCxnSpPr>
          <p:nvPr/>
        </p:nvCxnSpPr>
        <p:spPr>
          <a:xfrm flipV="1">
            <a:off x="3327896" y="868026"/>
            <a:ext cx="659673" cy="139319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4" name="直線接點 73"/>
          <p:cNvCxnSpPr/>
          <p:nvPr/>
        </p:nvCxnSpPr>
        <p:spPr>
          <a:xfrm flipV="1">
            <a:off x="3327896" y="2058485"/>
            <a:ext cx="659673" cy="139319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5" name="直線接點 74"/>
          <p:cNvCxnSpPr/>
          <p:nvPr/>
        </p:nvCxnSpPr>
        <p:spPr>
          <a:xfrm flipV="1">
            <a:off x="3336707" y="3269337"/>
            <a:ext cx="659673" cy="139319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6" name="直線接點 75"/>
          <p:cNvCxnSpPr>
            <a:stCxn id="41" idx="7"/>
            <a:endCxn id="23" idx="2"/>
          </p:cNvCxnSpPr>
          <p:nvPr/>
        </p:nvCxnSpPr>
        <p:spPr>
          <a:xfrm>
            <a:off x="3317502" y="2251195"/>
            <a:ext cx="652445" cy="988727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2" name="直線接點 81"/>
          <p:cNvCxnSpPr/>
          <p:nvPr/>
        </p:nvCxnSpPr>
        <p:spPr>
          <a:xfrm>
            <a:off x="3343935" y="3478579"/>
            <a:ext cx="652445" cy="988727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3" name="直線接點 82"/>
          <p:cNvCxnSpPr/>
          <p:nvPr/>
        </p:nvCxnSpPr>
        <p:spPr>
          <a:xfrm>
            <a:off x="3343935" y="4689431"/>
            <a:ext cx="652445" cy="988727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4" name="直線接點 83"/>
          <p:cNvCxnSpPr>
            <a:stCxn id="36" idx="6"/>
            <a:endCxn id="25" idx="2"/>
          </p:cNvCxnSpPr>
          <p:nvPr/>
        </p:nvCxnSpPr>
        <p:spPr>
          <a:xfrm flipV="1">
            <a:off x="3343865" y="2015786"/>
            <a:ext cx="612068" cy="83050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7" name="直線接點 86"/>
          <p:cNvCxnSpPr>
            <a:stCxn id="36" idx="5"/>
            <a:endCxn id="23" idx="2"/>
          </p:cNvCxnSpPr>
          <p:nvPr/>
        </p:nvCxnSpPr>
        <p:spPr>
          <a:xfrm>
            <a:off x="3317502" y="2898914"/>
            <a:ext cx="652445" cy="341008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0" name="直線接點 89"/>
          <p:cNvCxnSpPr>
            <a:stCxn id="36" idx="5"/>
            <a:endCxn id="27" idx="2"/>
          </p:cNvCxnSpPr>
          <p:nvPr/>
        </p:nvCxnSpPr>
        <p:spPr>
          <a:xfrm>
            <a:off x="3317502" y="2898914"/>
            <a:ext cx="638431" cy="1501756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9" name="直線接點 98"/>
          <p:cNvCxnSpPr/>
          <p:nvPr/>
        </p:nvCxnSpPr>
        <p:spPr>
          <a:xfrm>
            <a:off x="3351813" y="2589083"/>
            <a:ext cx="604120" cy="63389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1" name="直線接點 100"/>
          <p:cNvCxnSpPr>
            <a:stCxn id="45" idx="6"/>
            <a:endCxn id="25" idx="2"/>
          </p:cNvCxnSpPr>
          <p:nvPr/>
        </p:nvCxnSpPr>
        <p:spPr>
          <a:xfrm flipV="1">
            <a:off x="3343865" y="2015786"/>
            <a:ext cx="612068" cy="559269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5" name="直線接點 104"/>
          <p:cNvCxnSpPr/>
          <p:nvPr/>
        </p:nvCxnSpPr>
        <p:spPr>
          <a:xfrm>
            <a:off x="3360693" y="3788997"/>
            <a:ext cx="604120" cy="63389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6" name="直線接點 105"/>
          <p:cNvCxnSpPr/>
          <p:nvPr/>
        </p:nvCxnSpPr>
        <p:spPr>
          <a:xfrm flipV="1">
            <a:off x="3352745" y="3215700"/>
            <a:ext cx="612068" cy="559269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7" name="直線接點 106"/>
          <p:cNvCxnSpPr/>
          <p:nvPr/>
        </p:nvCxnSpPr>
        <p:spPr>
          <a:xfrm>
            <a:off x="3370353" y="5018247"/>
            <a:ext cx="604120" cy="63389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8" name="直線接點 107"/>
          <p:cNvCxnSpPr/>
          <p:nvPr/>
        </p:nvCxnSpPr>
        <p:spPr>
          <a:xfrm flipV="1">
            <a:off x="3362405" y="4444950"/>
            <a:ext cx="612068" cy="559269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3" name="直線接點 92"/>
          <p:cNvCxnSpPr/>
          <p:nvPr/>
        </p:nvCxnSpPr>
        <p:spPr>
          <a:xfrm flipV="1">
            <a:off x="3381710" y="3196814"/>
            <a:ext cx="612068" cy="83050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4" name="直線接點 93"/>
          <p:cNvCxnSpPr/>
          <p:nvPr/>
        </p:nvCxnSpPr>
        <p:spPr>
          <a:xfrm>
            <a:off x="3355347" y="4079942"/>
            <a:ext cx="652445" cy="341008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5" name="直線接點 94"/>
          <p:cNvCxnSpPr/>
          <p:nvPr/>
        </p:nvCxnSpPr>
        <p:spPr>
          <a:xfrm>
            <a:off x="3355347" y="4079942"/>
            <a:ext cx="638431" cy="1501756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6" name="直線接點 95"/>
          <p:cNvCxnSpPr/>
          <p:nvPr/>
        </p:nvCxnSpPr>
        <p:spPr>
          <a:xfrm flipV="1">
            <a:off x="3352918" y="4427378"/>
            <a:ext cx="612068" cy="83050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7" name="直線接點 96"/>
          <p:cNvCxnSpPr/>
          <p:nvPr/>
        </p:nvCxnSpPr>
        <p:spPr>
          <a:xfrm>
            <a:off x="3326555" y="5310506"/>
            <a:ext cx="652445" cy="341008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8" name="直線接點 97"/>
          <p:cNvCxnSpPr/>
          <p:nvPr/>
        </p:nvCxnSpPr>
        <p:spPr>
          <a:xfrm>
            <a:off x="3326555" y="5310506"/>
            <a:ext cx="638431" cy="1501756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109" name="群組 108"/>
          <p:cNvGrpSpPr/>
          <p:nvPr/>
        </p:nvGrpSpPr>
        <p:grpSpPr>
          <a:xfrm>
            <a:off x="4196743" y="1612505"/>
            <a:ext cx="802482" cy="691313"/>
            <a:chOff x="2941426" y="2238456"/>
            <a:chExt cx="802482" cy="691313"/>
          </a:xfrm>
        </p:grpSpPr>
        <p:cxnSp>
          <p:nvCxnSpPr>
            <p:cNvPr id="110" name="直線接點 109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11" name="橢圓 110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12" name="直線接點 111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13" name="橢圓 112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14" name="直線接點 113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15" name="橢圓 114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16" name="群組 115"/>
          <p:cNvGrpSpPr/>
          <p:nvPr/>
        </p:nvGrpSpPr>
        <p:grpSpPr>
          <a:xfrm>
            <a:off x="4220701" y="2831816"/>
            <a:ext cx="802482" cy="691313"/>
            <a:chOff x="2941426" y="2238456"/>
            <a:chExt cx="802482" cy="691313"/>
          </a:xfrm>
        </p:grpSpPr>
        <p:cxnSp>
          <p:nvCxnSpPr>
            <p:cNvPr id="117" name="直線接點 116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18" name="橢圓 117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19" name="直線接點 118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20" name="橢圓 119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21" name="直線接點 120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22" name="橢圓 121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23" name="群組 122"/>
          <p:cNvGrpSpPr/>
          <p:nvPr/>
        </p:nvGrpSpPr>
        <p:grpSpPr>
          <a:xfrm>
            <a:off x="4196743" y="4051127"/>
            <a:ext cx="802482" cy="691313"/>
            <a:chOff x="2941426" y="2238456"/>
            <a:chExt cx="802482" cy="691313"/>
          </a:xfrm>
        </p:grpSpPr>
        <p:cxnSp>
          <p:nvCxnSpPr>
            <p:cNvPr id="124" name="直線接點 123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25" name="橢圓 124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26" name="直線接點 125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27" name="橢圓 126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28" name="直線接點 127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29" name="橢圓 128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30" name="群組 129"/>
          <p:cNvGrpSpPr/>
          <p:nvPr/>
        </p:nvGrpSpPr>
        <p:grpSpPr>
          <a:xfrm>
            <a:off x="4196743" y="5257883"/>
            <a:ext cx="802482" cy="691313"/>
            <a:chOff x="2941426" y="2238456"/>
            <a:chExt cx="802482" cy="691313"/>
          </a:xfrm>
        </p:grpSpPr>
        <p:cxnSp>
          <p:nvCxnSpPr>
            <p:cNvPr id="131" name="直線接點 130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32" name="橢圓 131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33" name="直線接點 132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34" name="橢圓 133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35" name="直線接點 134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36" name="橢圓 135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37" name="群組 136"/>
          <p:cNvGrpSpPr/>
          <p:nvPr/>
        </p:nvGrpSpPr>
        <p:grpSpPr>
          <a:xfrm>
            <a:off x="4196743" y="6466605"/>
            <a:ext cx="802482" cy="691313"/>
            <a:chOff x="2941426" y="2238456"/>
            <a:chExt cx="802482" cy="691313"/>
          </a:xfrm>
        </p:grpSpPr>
        <p:cxnSp>
          <p:nvCxnSpPr>
            <p:cNvPr id="138" name="直線接點 137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39" name="橢圓 138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40" name="直線接點 139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41" name="橢圓 140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42" name="直線接點 141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43" name="橢圓 142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44" name="群組 143"/>
          <p:cNvGrpSpPr/>
          <p:nvPr/>
        </p:nvGrpSpPr>
        <p:grpSpPr>
          <a:xfrm>
            <a:off x="4185971" y="383438"/>
            <a:ext cx="802482" cy="691313"/>
            <a:chOff x="2941426" y="2238456"/>
            <a:chExt cx="802482" cy="691313"/>
          </a:xfrm>
        </p:grpSpPr>
        <p:cxnSp>
          <p:nvCxnSpPr>
            <p:cNvPr id="145" name="直線接點 144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46" name="橢圓 145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47" name="直線接點 146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48" name="橢圓 147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49" name="直線接點 148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50" name="橢圓 149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cxnSp>
        <p:nvCxnSpPr>
          <p:cNvPr id="152" name="直線接點 151"/>
          <p:cNvCxnSpPr>
            <a:stCxn id="19" idx="6"/>
            <a:endCxn id="22" idx="2"/>
          </p:cNvCxnSpPr>
          <p:nvPr/>
        </p:nvCxnSpPr>
        <p:spPr>
          <a:xfrm flipV="1">
            <a:off x="211517" y="3815986"/>
            <a:ext cx="2113842" cy="216024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直線接點 153"/>
          <p:cNvCxnSpPr>
            <a:stCxn id="19" idx="6"/>
            <a:endCxn id="21" idx="3"/>
          </p:cNvCxnSpPr>
          <p:nvPr/>
        </p:nvCxnSpPr>
        <p:spPr>
          <a:xfrm flipV="1">
            <a:off x="211517" y="2668226"/>
            <a:ext cx="2145478" cy="1363784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直線接點 156"/>
          <p:cNvCxnSpPr>
            <a:stCxn id="19" idx="6"/>
            <a:endCxn id="20" idx="2"/>
          </p:cNvCxnSpPr>
          <p:nvPr/>
        </p:nvCxnSpPr>
        <p:spPr>
          <a:xfrm>
            <a:off x="211517" y="4032010"/>
            <a:ext cx="2127856" cy="100811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3" name="群組 102"/>
          <p:cNvGrpSpPr/>
          <p:nvPr/>
        </p:nvGrpSpPr>
        <p:grpSpPr>
          <a:xfrm>
            <a:off x="766192" y="126050"/>
            <a:ext cx="4975325" cy="582766"/>
            <a:chOff x="1108843" y="108617"/>
            <a:chExt cx="4975325" cy="582766"/>
          </a:xfrm>
        </p:grpSpPr>
        <p:cxnSp>
          <p:nvCxnSpPr>
            <p:cNvPr id="104" name="直線接點 103"/>
            <p:cNvCxnSpPr/>
            <p:nvPr/>
          </p:nvCxnSpPr>
          <p:spPr>
            <a:xfrm>
              <a:off x="2739416" y="260648"/>
              <a:ext cx="3344752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1" name="直線接點 150"/>
            <p:cNvCxnSpPr/>
            <p:nvPr/>
          </p:nvCxnSpPr>
          <p:spPr>
            <a:xfrm>
              <a:off x="2739416" y="116632"/>
              <a:ext cx="0" cy="27586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3" name="直線接點 152"/>
            <p:cNvCxnSpPr/>
            <p:nvPr/>
          </p:nvCxnSpPr>
          <p:spPr>
            <a:xfrm>
              <a:off x="4407835" y="116632"/>
              <a:ext cx="0" cy="27586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5" name="直線接點 154"/>
            <p:cNvCxnSpPr/>
            <p:nvPr/>
          </p:nvCxnSpPr>
          <p:spPr>
            <a:xfrm>
              <a:off x="6084168" y="122716"/>
              <a:ext cx="0" cy="27586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56" name="文字方塊 155"/>
            <p:cNvSpPr txBox="1"/>
            <p:nvPr/>
          </p:nvSpPr>
          <p:spPr>
            <a:xfrm>
              <a:off x="1108843" y="108617"/>
              <a:ext cx="14848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Time Step</a:t>
              </a:r>
              <a:endParaRPr lang="zh-TW" altLang="en-US" dirty="0"/>
            </a:p>
          </p:txBody>
        </p:sp>
        <p:sp>
          <p:nvSpPr>
            <p:cNvPr id="158" name="文字方塊 157"/>
            <p:cNvSpPr txBox="1"/>
            <p:nvPr/>
          </p:nvSpPr>
          <p:spPr>
            <a:xfrm>
              <a:off x="2481987" y="312536"/>
              <a:ext cx="5778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n</a:t>
              </a:r>
              <a:r>
                <a:rPr lang="en-US" altLang="zh-TW" dirty="0" smtClean="0"/>
                <a:t>=0</a:t>
              </a:r>
              <a:endParaRPr lang="zh-TW" altLang="en-US" dirty="0"/>
            </a:p>
          </p:txBody>
        </p:sp>
        <p:sp>
          <p:nvSpPr>
            <p:cNvPr id="159" name="文字方塊 158"/>
            <p:cNvSpPr txBox="1"/>
            <p:nvPr/>
          </p:nvSpPr>
          <p:spPr>
            <a:xfrm>
              <a:off x="4151382" y="322051"/>
              <a:ext cx="5778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n=1</a:t>
              </a:r>
              <a:endParaRPr lang="zh-TW" altLang="en-US" dirty="0"/>
            </a:p>
          </p:txBody>
        </p:sp>
      </p:grpSp>
      <p:grpSp>
        <p:nvGrpSpPr>
          <p:cNvPr id="3" name="群組 2"/>
          <p:cNvGrpSpPr/>
          <p:nvPr/>
        </p:nvGrpSpPr>
        <p:grpSpPr>
          <a:xfrm>
            <a:off x="2979837" y="2115685"/>
            <a:ext cx="694725" cy="911130"/>
            <a:chOff x="3379880" y="2124743"/>
            <a:chExt cx="694725" cy="911130"/>
          </a:xfrm>
        </p:grpSpPr>
        <p:sp>
          <p:nvSpPr>
            <p:cNvPr id="2" name="文字方塊 1"/>
            <p:cNvSpPr txBox="1"/>
            <p:nvPr/>
          </p:nvSpPr>
          <p:spPr>
            <a:xfrm>
              <a:off x="3379880" y="2124743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</a:t>
              </a:r>
              <a:endParaRPr lang="zh-TW" altLang="en-US" dirty="0"/>
            </a:p>
          </p:txBody>
        </p:sp>
        <p:sp>
          <p:nvSpPr>
            <p:cNvPr id="160" name="文字方塊 159"/>
            <p:cNvSpPr txBox="1"/>
            <p:nvPr/>
          </p:nvSpPr>
          <p:spPr>
            <a:xfrm>
              <a:off x="3498541" y="240922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0</a:t>
              </a:r>
              <a:endParaRPr lang="zh-TW" altLang="en-US" dirty="0"/>
            </a:p>
          </p:txBody>
        </p:sp>
        <p:sp>
          <p:nvSpPr>
            <p:cNvPr id="161" name="文字方塊 160"/>
            <p:cNvSpPr txBox="1"/>
            <p:nvPr/>
          </p:nvSpPr>
          <p:spPr>
            <a:xfrm>
              <a:off x="3446202" y="2666541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-</a:t>
              </a:r>
              <a:r>
                <a:rPr lang="en-US" altLang="zh-TW" dirty="0" smtClean="0"/>
                <a:t>1</a:t>
              </a:r>
              <a:endParaRPr lang="zh-TW" altLang="en-US" dirty="0"/>
            </a:p>
          </p:txBody>
        </p:sp>
      </p:grpSp>
      <p:grpSp>
        <p:nvGrpSpPr>
          <p:cNvPr id="162" name="群組 161"/>
          <p:cNvGrpSpPr/>
          <p:nvPr/>
        </p:nvGrpSpPr>
        <p:grpSpPr>
          <a:xfrm>
            <a:off x="3008134" y="3353486"/>
            <a:ext cx="694725" cy="911130"/>
            <a:chOff x="3379880" y="2124743"/>
            <a:chExt cx="694725" cy="911130"/>
          </a:xfrm>
        </p:grpSpPr>
        <p:sp>
          <p:nvSpPr>
            <p:cNvPr id="163" name="文字方塊 162"/>
            <p:cNvSpPr txBox="1"/>
            <p:nvPr/>
          </p:nvSpPr>
          <p:spPr>
            <a:xfrm>
              <a:off x="3379880" y="2124743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</a:t>
              </a:r>
              <a:endParaRPr lang="zh-TW" altLang="en-US" dirty="0"/>
            </a:p>
          </p:txBody>
        </p:sp>
        <p:sp>
          <p:nvSpPr>
            <p:cNvPr id="164" name="文字方塊 163"/>
            <p:cNvSpPr txBox="1"/>
            <p:nvPr/>
          </p:nvSpPr>
          <p:spPr>
            <a:xfrm>
              <a:off x="3498541" y="240922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0</a:t>
              </a:r>
              <a:endParaRPr lang="zh-TW" altLang="en-US" dirty="0"/>
            </a:p>
          </p:txBody>
        </p:sp>
        <p:sp>
          <p:nvSpPr>
            <p:cNvPr id="165" name="文字方塊 164"/>
            <p:cNvSpPr txBox="1"/>
            <p:nvPr/>
          </p:nvSpPr>
          <p:spPr>
            <a:xfrm>
              <a:off x="3446202" y="2666541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-</a:t>
              </a:r>
              <a:r>
                <a:rPr lang="en-US" altLang="zh-TW" dirty="0" smtClean="0"/>
                <a:t>1</a:t>
              </a:r>
              <a:endParaRPr lang="zh-TW" altLang="en-US" dirty="0"/>
            </a:p>
          </p:txBody>
        </p:sp>
      </p:grpSp>
      <p:grpSp>
        <p:nvGrpSpPr>
          <p:cNvPr id="166" name="群組 165"/>
          <p:cNvGrpSpPr/>
          <p:nvPr/>
        </p:nvGrpSpPr>
        <p:grpSpPr>
          <a:xfrm>
            <a:off x="3018463" y="4562933"/>
            <a:ext cx="694725" cy="911130"/>
            <a:chOff x="3379880" y="2124743"/>
            <a:chExt cx="694725" cy="911130"/>
          </a:xfrm>
        </p:grpSpPr>
        <p:sp>
          <p:nvSpPr>
            <p:cNvPr id="167" name="文字方塊 166"/>
            <p:cNvSpPr txBox="1"/>
            <p:nvPr/>
          </p:nvSpPr>
          <p:spPr>
            <a:xfrm>
              <a:off x="3379880" y="2124743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</a:t>
              </a:r>
              <a:endParaRPr lang="zh-TW" altLang="en-US" dirty="0"/>
            </a:p>
          </p:txBody>
        </p:sp>
        <p:sp>
          <p:nvSpPr>
            <p:cNvPr id="168" name="文字方塊 167"/>
            <p:cNvSpPr txBox="1"/>
            <p:nvPr/>
          </p:nvSpPr>
          <p:spPr>
            <a:xfrm>
              <a:off x="3498541" y="240922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0</a:t>
              </a:r>
              <a:endParaRPr lang="zh-TW" altLang="en-US" dirty="0"/>
            </a:p>
          </p:txBody>
        </p:sp>
        <p:sp>
          <p:nvSpPr>
            <p:cNvPr id="169" name="文字方塊 168"/>
            <p:cNvSpPr txBox="1"/>
            <p:nvPr/>
          </p:nvSpPr>
          <p:spPr>
            <a:xfrm>
              <a:off x="3446202" y="2666541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-</a:t>
              </a:r>
              <a:r>
                <a:rPr lang="en-US" altLang="zh-TW" dirty="0" smtClean="0"/>
                <a:t>1</a:t>
              </a:r>
              <a:endParaRPr lang="zh-TW" altLang="en-US" dirty="0"/>
            </a:p>
          </p:txBody>
        </p:sp>
      </p:grpSp>
      <p:grpSp>
        <p:nvGrpSpPr>
          <p:cNvPr id="170" name="群組 169"/>
          <p:cNvGrpSpPr/>
          <p:nvPr/>
        </p:nvGrpSpPr>
        <p:grpSpPr>
          <a:xfrm>
            <a:off x="3838608" y="1581427"/>
            <a:ext cx="694725" cy="911130"/>
            <a:chOff x="3379880" y="2124743"/>
            <a:chExt cx="694725" cy="911130"/>
          </a:xfrm>
        </p:grpSpPr>
        <p:sp>
          <p:nvSpPr>
            <p:cNvPr id="171" name="文字方塊 170"/>
            <p:cNvSpPr txBox="1"/>
            <p:nvPr/>
          </p:nvSpPr>
          <p:spPr>
            <a:xfrm>
              <a:off x="3379880" y="2124743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</a:t>
              </a:r>
              <a:endParaRPr lang="zh-TW" altLang="en-US" dirty="0"/>
            </a:p>
          </p:txBody>
        </p:sp>
        <p:sp>
          <p:nvSpPr>
            <p:cNvPr id="172" name="文字方塊 171"/>
            <p:cNvSpPr txBox="1"/>
            <p:nvPr/>
          </p:nvSpPr>
          <p:spPr>
            <a:xfrm>
              <a:off x="3498541" y="240922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0</a:t>
              </a:r>
              <a:endParaRPr lang="zh-TW" altLang="en-US" dirty="0"/>
            </a:p>
          </p:txBody>
        </p:sp>
        <p:sp>
          <p:nvSpPr>
            <p:cNvPr id="173" name="文字方塊 172"/>
            <p:cNvSpPr txBox="1"/>
            <p:nvPr/>
          </p:nvSpPr>
          <p:spPr>
            <a:xfrm>
              <a:off x="3446202" y="2666541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-</a:t>
              </a:r>
              <a:r>
                <a:rPr lang="en-US" altLang="zh-TW" dirty="0" smtClean="0"/>
                <a:t>1</a:t>
              </a:r>
              <a:endParaRPr lang="zh-TW" altLang="en-US" dirty="0"/>
            </a:p>
          </p:txBody>
        </p:sp>
      </p:grpSp>
      <p:grpSp>
        <p:nvGrpSpPr>
          <p:cNvPr id="174" name="群組 173"/>
          <p:cNvGrpSpPr/>
          <p:nvPr/>
        </p:nvGrpSpPr>
        <p:grpSpPr>
          <a:xfrm>
            <a:off x="3848127" y="2781631"/>
            <a:ext cx="694725" cy="911130"/>
            <a:chOff x="3379880" y="2124743"/>
            <a:chExt cx="694725" cy="911130"/>
          </a:xfrm>
        </p:grpSpPr>
        <p:sp>
          <p:nvSpPr>
            <p:cNvPr id="175" name="文字方塊 174"/>
            <p:cNvSpPr txBox="1"/>
            <p:nvPr/>
          </p:nvSpPr>
          <p:spPr>
            <a:xfrm>
              <a:off x="3379880" y="2124743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</a:t>
              </a:r>
              <a:endParaRPr lang="zh-TW" altLang="en-US" dirty="0"/>
            </a:p>
          </p:txBody>
        </p:sp>
        <p:sp>
          <p:nvSpPr>
            <p:cNvPr id="176" name="文字方塊 175"/>
            <p:cNvSpPr txBox="1"/>
            <p:nvPr/>
          </p:nvSpPr>
          <p:spPr>
            <a:xfrm>
              <a:off x="3498541" y="240922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0</a:t>
              </a:r>
              <a:endParaRPr lang="zh-TW" altLang="en-US" dirty="0"/>
            </a:p>
          </p:txBody>
        </p:sp>
        <p:sp>
          <p:nvSpPr>
            <p:cNvPr id="177" name="文字方塊 176"/>
            <p:cNvSpPr txBox="1"/>
            <p:nvPr/>
          </p:nvSpPr>
          <p:spPr>
            <a:xfrm>
              <a:off x="3446202" y="2666541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-</a:t>
              </a:r>
              <a:r>
                <a:rPr lang="en-US" altLang="zh-TW" dirty="0" smtClean="0"/>
                <a:t>1</a:t>
              </a:r>
              <a:endParaRPr lang="zh-TW" altLang="en-US" dirty="0"/>
            </a:p>
          </p:txBody>
        </p:sp>
      </p:grpSp>
      <p:grpSp>
        <p:nvGrpSpPr>
          <p:cNvPr id="178" name="群組 177"/>
          <p:cNvGrpSpPr/>
          <p:nvPr/>
        </p:nvGrpSpPr>
        <p:grpSpPr>
          <a:xfrm>
            <a:off x="3848127" y="3945421"/>
            <a:ext cx="694725" cy="911130"/>
            <a:chOff x="3379880" y="2124743"/>
            <a:chExt cx="694725" cy="911130"/>
          </a:xfrm>
        </p:grpSpPr>
        <p:sp>
          <p:nvSpPr>
            <p:cNvPr id="179" name="文字方塊 178"/>
            <p:cNvSpPr txBox="1"/>
            <p:nvPr/>
          </p:nvSpPr>
          <p:spPr>
            <a:xfrm>
              <a:off x="3379880" y="2124743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</a:t>
              </a:r>
              <a:endParaRPr lang="zh-TW" altLang="en-US" dirty="0"/>
            </a:p>
          </p:txBody>
        </p:sp>
        <p:sp>
          <p:nvSpPr>
            <p:cNvPr id="180" name="文字方塊 179"/>
            <p:cNvSpPr txBox="1"/>
            <p:nvPr/>
          </p:nvSpPr>
          <p:spPr>
            <a:xfrm>
              <a:off x="3498541" y="240922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0</a:t>
              </a:r>
              <a:endParaRPr lang="zh-TW" altLang="en-US" dirty="0"/>
            </a:p>
          </p:txBody>
        </p:sp>
        <p:sp>
          <p:nvSpPr>
            <p:cNvPr id="181" name="文字方塊 180"/>
            <p:cNvSpPr txBox="1"/>
            <p:nvPr/>
          </p:nvSpPr>
          <p:spPr>
            <a:xfrm>
              <a:off x="3446202" y="2666541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-</a:t>
              </a:r>
              <a:r>
                <a:rPr lang="en-US" altLang="zh-TW" dirty="0" smtClean="0"/>
                <a:t>1</a:t>
              </a:r>
              <a:endParaRPr lang="zh-TW" altLang="en-US" dirty="0"/>
            </a:p>
          </p:txBody>
        </p:sp>
      </p:grpSp>
      <p:grpSp>
        <p:nvGrpSpPr>
          <p:cNvPr id="182" name="群組 181"/>
          <p:cNvGrpSpPr/>
          <p:nvPr/>
        </p:nvGrpSpPr>
        <p:grpSpPr>
          <a:xfrm>
            <a:off x="3838608" y="5154644"/>
            <a:ext cx="694725" cy="911130"/>
            <a:chOff x="3379880" y="2124743"/>
            <a:chExt cx="694725" cy="911130"/>
          </a:xfrm>
        </p:grpSpPr>
        <p:sp>
          <p:nvSpPr>
            <p:cNvPr id="183" name="文字方塊 182"/>
            <p:cNvSpPr txBox="1"/>
            <p:nvPr/>
          </p:nvSpPr>
          <p:spPr>
            <a:xfrm>
              <a:off x="3379880" y="2124743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</a:t>
              </a:r>
              <a:endParaRPr lang="zh-TW" altLang="en-US" dirty="0"/>
            </a:p>
          </p:txBody>
        </p:sp>
        <p:sp>
          <p:nvSpPr>
            <p:cNvPr id="184" name="文字方塊 183"/>
            <p:cNvSpPr txBox="1"/>
            <p:nvPr/>
          </p:nvSpPr>
          <p:spPr>
            <a:xfrm>
              <a:off x="3498541" y="2409228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0</a:t>
              </a:r>
              <a:endParaRPr lang="zh-TW" altLang="en-US" dirty="0"/>
            </a:p>
          </p:txBody>
        </p:sp>
        <p:sp>
          <p:nvSpPr>
            <p:cNvPr id="185" name="文字方塊 184"/>
            <p:cNvSpPr txBox="1"/>
            <p:nvPr/>
          </p:nvSpPr>
          <p:spPr>
            <a:xfrm>
              <a:off x="3446202" y="2666541"/>
              <a:ext cx="5760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-</a:t>
              </a:r>
              <a:r>
                <a:rPr lang="en-US" altLang="zh-TW" dirty="0" smtClean="0"/>
                <a:t>1</a:t>
              </a:r>
              <a:endParaRPr lang="zh-TW" altLang="en-US" dirty="0"/>
            </a:p>
          </p:txBody>
        </p:sp>
      </p:grpSp>
      <p:sp>
        <p:nvSpPr>
          <p:cNvPr id="5" name="文字方塊 4"/>
          <p:cNvSpPr txBox="1"/>
          <p:nvPr/>
        </p:nvSpPr>
        <p:spPr>
          <a:xfrm>
            <a:off x="3902068" y="6680219"/>
            <a:ext cx="372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-1</a:t>
            </a:r>
            <a:endParaRPr lang="zh-TW" altLang="en-US" dirty="0"/>
          </a:p>
        </p:txBody>
      </p:sp>
      <p:sp>
        <p:nvSpPr>
          <p:cNvPr id="186" name="文字方塊 185"/>
          <p:cNvSpPr txBox="1"/>
          <p:nvPr/>
        </p:nvSpPr>
        <p:spPr>
          <a:xfrm>
            <a:off x="3854556" y="613585"/>
            <a:ext cx="4171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/>
              <a:t>+</a:t>
            </a:r>
            <a:r>
              <a:rPr lang="en-US" altLang="zh-TW" dirty="0" smtClean="0"/>
              <a:t>1</a:t>
            </a:r>
            <a:endParaRPr lang="zh-TW" altLang="en-US" dirty="0"/>
          </a:p>
        </p:txBody>
      </p:sp>
      <p:grpSp>
        <p:nvGrpSpPr>
          <p:cNvPr id="7" name="群組 6"/>
          <p:cNvGrpSpPr/>
          <p:nvPr/>
        </p:nvGrpSpPr>
        <p:grpSpPr>
          <a:xfrm>
            <a:off x="4949394" y="1492503"/>
            <a:ext cx="1527920" cy="967416"/>
            <a:chOff x="5349437" y="1501561"/>
            <a:chExt cx="1527920" cy="967416"/>
          </a:xfrm>
        </p:grpSpPr>
        <p:sp>
          <p:nvSpPr>
            <p:cNvPr id="6" name="文字方塊 5"/>
            <p:cNvSpPr txBox="1"/>
            <p:nvPr/>
          </p:nvSpPr>
          <p:spPr>
            <a:xfrm>
              <a:off x="5365189" y="150156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+2,+1,0</a:t>
              </a:r>
              <a:endParaRPr lang="zh-TW" altLang="en-US" dirty="0"/>
            </a:p>
          </p:txBody>
        </p:sp>
        <p:sp>
          <p:nvSpPr>
            <p:cNvPr id="187" name="文字方塊 186"/>
            <p:cNvSpPr txBox="1"/>
            <p:nvPr/>
          </p:nvSpPr>
          <p:spPr>
            <a:xfrm>
              <a:off x="5349437" y="177515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+1,0,-1</a:t>
              </a:r>
              <a:endParaRPr lang="zh-TW" altLang="en-US" dirty="0"/>
            </a:p>
          </p:txBody>
        </p:sp>
        <p:sp>
          <p:nvSpPr>
            <p:cNvPr id="188" name="文字方塊 187"/>
            <p:cNvSpPr txBox="1"/>
            <p:nvPr/>
          </p:nvSpPr>
          <p:spPr>
            <a:xfrm>
              <a:off x="5349437" y="2099645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 0,-1,-2</a:t>
              </a:r>
              <a:endParaRPr lang="zh-TW" altLang="en-US" dirty="0"/>
            </a:p>
          </p:txBody>
        </p:sp>
      </p:grpSp>
      <p:grpSp>
        <p:nvGrpSpPr>
          <p:cNvPr id="189" name="群組 188"/>
          <p:cNvGrpSpPr/>
          <p:nvPr/>
        </p:nvGrpSpPr>
        <p:grpSpPr>
          <a:xfrm>
            <a:off x="4984903" y="2693764"/>
            <a:ext cx="1527920" cy="967416"/>
            <a:chOff x="5349437" y="1501561"/>
            <a:chExt cx="1527920" cy="967416"/>
          </a:xfrm>
        </p:grpSpPr>
        <p:sp>
          <p:nvSpPr>
            <p:cNvPr id="190" name="文字方塊 189"/>
            <p:cNvSpPr txBox="1"/>
            <p:nvPr/>
          </p:nvSpPr>
          <p:spPr>
            <a:xfrm>
              <a:off x="5365189" y="150156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+2,+1,0</a:t>
              </a:r>
              <a:endParaRPr lang="zh-TW" altLang="en-US" dirty="0"/>
            </a:p>
          </p:txBody>
        </p:sp>
        <p:sp>
          <p:nvSpPr>
            <p:cNvPr id="191" name="文字方塊 190"/>
            <p:cNvSpPr txBox="1"/>
            <p:nvPr/>
          </p:nvSpPr>
          <p:spPr>
            <a:xfrm>
              <a:off x="5349437" y="177515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+1,0,-1</a:t>
              </a:r>
              <a:endParaRPr lang="zh-TW" altLang="en-US" dirty="0"/>
            </a:p>
          </p:txBody>
        </p:sp>
        <p:sp>
          <p:nvSpPr>
            <p:cNvPr id="192" name="文字方塊 191"/>
            <p:cNvSpPr txBox="1"/>
            <p:nvPr/>
          </p:nvSpPr>
          <p:spPr>
            <a:xfrm>
              <a:off x="5349437" y="2099645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 0,-1,-2</a:t>
              </a:r>
              <a:endParaRPr lang="zh-TW" altLang="en-US" dirty="0"/>
            </a:p>
          </p:txBody>
        </p:sp>
      </p:grpSp>
      <p:grpSp>
        <p:nvGrpSpPr>
          <p:cNvPr id="193" name="群組 192"/>
          <p:cNvGrpSpPr/>
          <p:nvPr/>
        </p:nvGrpSpPr>
        <p:grpSpPr>
          <a:xfrm>
            <a:off x="4939095" y="3901719"/>
            <a:ext cx="1527920" cy="967416"/>
            <a:chOff x="5349437" y="1501561"/>
            <a:chExt cx="1527920" cy="967416"/>
          </a:xfrm>
        </p:grpSpPr>
        <p:sp>
          <p:nvSpPr>
            <p:cNvPr id="194" name="文字方塊 193"/>
            <p:cNvSpPr txBox="1"/>
            <p:nvPr/>
          </p:nvSpPr>
          <p:spPr>
            <a:xfrm>
              <a:off x="5365189" y="150156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+2,+1,0</a:t>
              </a:r>
              <a:endParaRPr lang="zh-TW" altLang="en-US" dirty="0"/>
            </a:p>
          </p:txBody>
        </p:sp>
        <p:sp>
          <p:nvSpPr>
            <p:cNvPr id="195" name="文字方塊 194"/>
            <p:cNvSpPr txBox="1"/>
            <p:nvPr/>
          </p:nvSpPr>
          <p:spPr>
            <a:xfrm>
              <a:off x="5349437" y="177515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+1,0,-1</a:t>
              </a:r>
              <a:endParaRPr lang="zh-TW" altLang="en-US" dirty="0"/>
            </a:p>
          </p:txBody>
        </p:sp>
        <p:sp>
          <p:nvSpPr>
            <p:cNvPr id="196" name="文字方塊 195"/>
            <p:cNvSpPr txBox="1"/>
            <p:nvPr/>
          </p:nvSpPr>
          <p:spPr>
            <a:xfrm>
              <a:off x="5349437" y="2099645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 0,-1,-2</a:t>
              </a:r>
              <a:endParaRPr lang="zh-TW" altLang="en-US" dirty="0"/>
            </a:p>
          </p:txBody>
        </p:sp>
      </p:grpSp>
      <p:grpSp>
        <p:nvGrpSpPr>
          <p:cNvPr id="197" name="群組 196"/>
          <p:cNvGrpSpPr/>
          <p:nvPr/>
        </p:nvGrpSpPr>
        <p:grpSpPr>
          <a:xfrm>
            <a:off x="4957270" y="5130904"/>
            <a:ext cx="1527920" cy="967416"/>
            <a:chOff x="5349437" y="1501561"/>
            <a:chExt cx="1527920" cy="967416"/>
          </a:xfrm>
        </p:grpSpPr>
        <p:sp>
          <p:nvSpPr>
            <p:cNvPr id="198" name="文字方塊 197"/>
            <p:cNvSpPr txBox="1"/>
            <p:nvPr/>
          </p:nvSpPr>
          <p:spPr>
            <a:xfrm>
              <a:off x="5365189" y="150156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+2,+1,0</a:t>
              </a:r>
              <a:endParaRPr lang="zh-TW" altLang="en-US" dirty="0"/>
            </a:p>
          </p:txBody>
        </p:sp>
        <p:sp>
          <p:nvSpPr>
            <p:cNvPr id="199" name="文字方塊 198"/>
            <p:cNvSpPr txBox="1"/>
            <p:nvPr/>
          </p:nvSpPr>
          <p:spPr>
            <a:xfrm>
              <a:off x="5349437" y="177515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+1,0,-1</a:t>
              </a:r>
              <a:endParaRPr lang="zh-TW" altLang="en-US" dirty="0"/>
            </a:p>
          </p:txBody>
        </p:sp>
        <p:sp>
          <p:nvSpPr>
            <p:cNvPr id="200" name="文字方塊 199"/>
            <p:cNvSpPr txBox="1"/>
            <p:nvPr/>
          </p:nvSpPr>
          <p:spPr>
            <a:xfrm>
              <a:off x="5349437" y="2099645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 0,-1,-2</a:t>
              </a:r>
              <a:endParaRPr lang="zh-TW" altLang="en-US" dirty="0"/>
            </a:p>
          </p:txBody>
        </p:sp>
      </p:grpSp>
      <p:grpSp>
        <p:nvGrpSpPr>
          <p:cNvPr id="203" name="群組 202"/>
          <p:cNvGrpSpPr/>
          <p:nvPr/>
        </p:nvGrpSpPr>
        <p:grpSpPr>
          <a:xfrm>
            <a:off x="4977027" y="251103"/>
            <a:ext cx="1527920" cy="967416"/>
            <a:chOff x="5349437" y="1501561"/>
            <a:chExt cx="1527920" cy="967416"/>
          </a:xfrm>
        </p:grpSpPr>
        <p:sp>
          <p:nvSpPr>
            <p:cNvPr id="204" name="文字方塊 203"/>
            <p:cNvSpPr txBox="1"/>
            <p:nvPr/>
          </p:nvSpPr>
          <p:spPr>
            <a:xfrm>
              <a:off x="5365189" y="150156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+2</a:t>
              </a:r>
              <a:endParaRPr lang="zh-TW" altLang="en-US" dirty="0"/>
            </a:p>
          </p:txBody>
        </p:sp>
        <p:sp>
          <p:nvSpPr>
            <p:cNvPr id="205" name="文字方塊 204"/>
            <p:cNvSpPr txBox="1"/>
            <p:nvPr/>
          </p:nvSpPr>
          <p:spPr>
            <a:xfrm>
              <a:off x="5349437" y="177515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+</a:t>
              </a:r>
              <a:r>
                <a:rPr lang="en-US" altLang="zh-TW" dirty="0" smtClean="0"/>
                <a:t>1</a:t>
              </a:r>
              <a:endParaRPr lang="zh-TW" altLang="en-US" dirty="0"/>
            </a:p>
          </p:txBody>
        </p:sp>
        <p:sp>
          <p:nvSpPr>
            <p:cNvPr id="206" name="文字方塊 205"/>
            <p:cNvSpPr txBox="1"/>
            <p:nvPr/>
          </p:nvSpPr>
          <p:spPr>
            <a:xfrm>
              <a:off x="5349437" y="2099645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0</a:t>
              </a:r>
              <a:endParaRPr lang="zh-TW" altLang="en-US" dirty="0"/>
            </a:p>
          </p:txBody>
        </p:sp>
      </p:grpSp>
      <p:grpSp>
        <p:nvGrpSpPr>
          <p:cNvPr id="207" name="群組 206"/>
          <p:cNvGrpSpPr/>
          <p:nvPr/>
        </p:nvGrpSpPr>
        <p:grpSpPr>
          <a:xfrm>
            <a:off x="5009368" y="6327072"/>
            <a:ext cx="1527920" cy="967416"/>
            <a:chOff x="5349437" y="1501561"/>
            <a:chExt cx="1527920" cy="967416"/>
          </a:xfrm>
        </p:grpSpPr>
        <p:sp>
          <p:nvSpPr>
            <p:cNvPr id="208" name="文字方塊 207"/>
            <p:cNvSpPr txBox="1"/>
            <p:nvPr/>
          </p:nvSpPr>
          <p:spPr>
            <a:xfrm>
              <a:off x="5365189" y="150156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0</a:t>
              </a:r>
              <a:endParaRPr lang="zh-TW" altLang="en-US" dirty="0"/>
            </a:p>
          </p:txBody>
        </p:sp>
        <p:sp>
          <p:nvSpPr>
            <p:cNvPr id="209" name="文字方塊 208"/>
            <p:cNvSpPr txBox="1"/>
            <p:nvPr/>
          </p:nvSpPr>
          <p:spPr>
            <a:xfrm>
              <a:off x="5349437" y="1775151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-1</a:t>
              </a:r>
              <a:endParaRPr lang="zh-TW" altLang="en-US" dirty="0"/>
            </a:p>
          </p:txBody>
        </p:sp>
        <p:sp>
          <p:nvSpPr>
            <p:cNvPr id="210" name="文字方塊 209"/>
            <p:cNvSpPr txBox="1"/>
            <p:nvPr/>
          </p:nvSpPr>
          <p:spPr>
            <a:xfrm>
              <a:off x="5349437" y="2099645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-2</a:t>
              </a:r>
              <a:endParaRPr lang="zh-TW" altLang="en-US" dirty="0"/>
            </a:p>
          </p:txBody>
        </p:sp>
      </p:grpSp>
      <p:graphicFrame>
        <p:nvGraphicFramePr>
          <p:cNvPr id="201" name="表格 20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3030562"/>
              </p:ext>
            </p:extLst>
          </p:nvPr>
        </p:nvGraphicFramePr>
        <p:xfrm>
          <a:off x="5868144" y="2708289"/>
          <a:ext cx="3429000" cy="27146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40"/>
                <a:gridCol w="576064"/>
                <a:gridCol w="792088"/>
                <a:gridCol w="648072"/>
                <a:gridCol w="1052736"/>
              </a:tblGrid>
              <a:tr h="228600"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200" u="none" strike="noStrike" dirty="0">
                          <a:effectLst/>
                        </a:rPr>
                        <a:t>期數</a:t>
                      </a:r>
                      <a:endParaRPr lang="zh-TW" alt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200" u="none" strike="noStrike">
                          <a:effectLst/>
                        </a:rPr>
                        <a:t>期數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zh-TW" altLang="en-US" sz="1200" u="none" strike="noStrike">
                          <a:effectLst/>
                        </a:rPr>
                        <a:t>值域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State</a:t>
                      </a:r>
                      <a:r>
                        <a:rPr lang="zh-TW" altLang="en-US" sz="1200" u="none" strike="noStrike">
                          <a:effectLst/>
                        </a:rPr>
                        <a:t>個數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State</a:t>
                      </a:r>
                      <a:r>
                        <a:rPr lang="zh-TW" altLang="en-US" sz="1200" u="none" strike="noStrike">
                          <a:effectLst/>
                        </a:rPr>
                        <a:t>個數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</a:tr>
              <a:tr h="314325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altLang="zh-TW" sz="1200" u="none" strike="noStrike">
                          <a:effectLst/>
                        </a:rPr>
                        <a:t>0</a:t>
                      </a:r>
                      <a:endParaRPr lang="en-US" altLang="zh-TW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diffusion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800" u="none" strike="noStrike">
                          <a:effectLst/>
                        </a:rPr>
                        <a:t>　</a:t>
                      </a:r>
                      <a:endParaRPr lang="zh-TW" alt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zh-TW" altLang="en-US" sz="1800" u="none" strike="noStrike">
                          <a:effectLst/>
                        </a:rPr>
                        <a:t>　</a:t>
                      </a:r>
                      <a:endParaRPr lang="zh-TW" alt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zh-TW" altLang="en-US" sz="1800" u="none" strike="noStrike">
                          <a:effectLst/>
                        </a:rPr>
                        <a:t>　</a:t>
                      </a:r>
                      <a:endParaRPr lang="zh-TW" alt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/>
                </a:tc>
              </a:tr>
              <a:tr h="2286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jump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TW" sz="1200" u="none" strike="noStrike">
                          <a:effectLst/>
                        </a:rPr>
                        <a:t>-1~1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TW" sz="1200" u="none" strike="noStrike">
                          <a:effectLst/>
                        </a:rPr>
                        <a:t>3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JN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</a:tr>
              <a:tr h="228600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altLang="zh-TW" sz="1200" u="none" strike="noStrike">
                          <a:effectLst/>
                        </a:rPr>
                        <a:t>1</a:t>
                      </a:r>
                      <a:endParaRPr lang="en-US" altLang="zh-TW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diffusion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TW" sz="1200" u="none" strike="noStrike">
                          <a:effectLst/>
                        </a:rPr>
                        <a:t>-1~1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TW" sz="1200" u="none" strike="noStrike" dirty="0">
                          <a:effectLst/>
                        </a:rPr>
                        <a:t>3</a:t>
                      </a:r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JN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</a:tr>
              <a:tr h="2286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jump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TW" sz="1200" u="none" strike="noStrike">
                          <a:effectLst/>
                        </a:rPr>
                        <a:t>-2~2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TW" sz="1200" u="none" strike="noStrike">
                          <a:effectLst/>
                        </a:rPr>
                        <a:t>3+2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JN+(JN-1)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</a:tr>
              <a:tr h="228600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altLang="zh-TW" sz="1200" u="none" strike="noStrike">
                          <a:effectLst/>
                        </a:rPr>
                        <a:t>2</a:t>
                      </a:r>
                      <a:endParaRPr lang="en-US" altLang="zh-TW" sz="1200" b="1" i="0" u="none" strike="noStrike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diffusion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TW" sz="1200" u="none" strike="noStrike">
                          <a:effectLst/>
                        </a:rPr>
                        <a:t>-2~2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TW" sz="1200" u="none" strike="noStrike">
                          <a:effectLst/>
                        </a:rPr>
                        <a:t>3+2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JN+(JN-1)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</a:tr>
              <a:tr h="4191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jump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TW" sz="1200" u="none" strike="noStrike">
                          <a:effectLst/>
                        </a:rPr>
                        <a:t>-3~3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altLang="zh-TW" sz="1200" u="none" strike="noStrike" dirty="0">
                          <a:effectLst/>
                        </a:rPr>
                        <a:t>3+2+2</a:t>
                      </a:r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JN+(JN-1)*2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</a:tr>
              <a:tr h="419100">
                <a:tc rowSpan="2"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</a:rPr>
                        <a:t>n</a:t>
                      </a:r>
                      <a:endParaRPr lang="en-US" sz="12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diffusion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-(n-1)~(n-1)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3+2*(n-1)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>
                          <a:effectLst/>
                        </a:rPr>
                        <a:t>JN+(JN-1)*(n-1)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</a:tr>
              <a:tr h="41910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</a:rPr>
                        <a:t>n</a:t>
                      </a:r>
                      <a:r>
                        <a:rPr lang="zh-TW" altLang="en-US" sz="1200" u="none" strike="noStrike" dirty="0">
                          <a:effectLst/>
                        </a:rPr>
                        <a:t>的</a:t>
                      </a:r>
                      <a:r>
                        <a:rPr lang="en-US" sz="1200" u="none" strike="noStrike" dirty="0">
                          <a:effectLst/>
                        </a:rPr>
                        <a:t>jump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</a:rPr>
                        <a:t>-</a:t>
                      </a:r>
                      <a:r>
                        <a:rPr lang="en-US" sz="1200" u="none" strike="noStrike" dirty="0" err="1">
                          <a:effectLst/>
                        </a:rPr>
                        <a:t>n~n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</a:rPr>
                        <a:t>3+2*n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200" u="none" strike="noStrike" dirty="0">
                          <a:effectLst/>
                        </a:rPr>
                        <a:t>JN+(JN-1)*n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新細明體" panose="02020500000000000000" pitchFamily="18" charset="-12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8593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State</a:t>
            </a:r>
            <a:r>
              <a:rPr lang="zh-TW" altLang="en-US" dirty="0" smtClean="0"/>
              <a:t>的個數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zh-TW" dirty="0" smtClean="0"/>
              <a:t>n=0</a:t>
            </a:r>
            <a:br>
              <a:rPr lang="en-US" altLang="zh-TW" dirty="0" smtClean="0"/>
            </a:br>
            <a:r>
              <a:rPr lang="en-US" altLang="zh-TW" dirty="0" smtClean="0"/>
              <a:t>state# of each diffusion node: 1</a:t>
            </a:r>
          </a:p>
          <a:p>
            <a:pPr>
              <a:buNone/>
            </a:pPr>
            <a:r>
              <a:rPr lang="en-US" altLang="zh-TW" dirty="0" smtClean="0"/>
              <a:t>    state# of each jump node: JN+(JN-1)*n=JN</a:t>
            </a:r>
            <a:br>
              <a:rPr lang="en-US" altLang="zh-TW" dirty="0" smtClean="0"/>
            </a:br>
            <a:endParaRPr lang="en-US" altLang="zh-TW" dirty="0" smtClean="0"/>
          </a:p>
          <a:p>
            <a:r>
              <a:rPr lang="en-US" altLang="zh-TW" dirty="0" smtClean="0"/>
              <a:t>n=1 </a:t>
            </a:r>
            <a:br>
              <a:rPr lang="en-US" altLang="zh-TW" dirty="0" smtClean="0"/>
            </a:br>
            <a:r>
              <a:rPr lang="en-US" altLang="zh-TW" dirty="0" smtClean="0"/>
              <a:t>state# of each diffusion node: JN+(JN-1)*(n-1)=JN</a:t>
            </a:r>
          </a:p>
          <a:p>
            <a:pPr>
              <a:buNone/>
            </a:pPr>
            <a:r>
              <a:rPr lang="en-US" altLang="zh-TW" dirty="0" smtClean="0"/>
              <a:t>    state# of each jump node: JN+(JN-1)*n=JN+(JN-1)</a:t>
            </a:r>
            <a:br>
              <a:rPr lang="en-US" altLang="zh-TW" dirty="0" smtClean="0"/>
            </a:br>
            <a:endParaRPr lang="en-US" altLang="zh-TW" dirty="0" smtClean="0"/>
          </a:p>
          <a:p>
            <a:r>
              <a:rPr lang="zh-TW" altLang="en-US" dirty="0" smtClean="0"/>
              <a:t>如果</a:t>
            </a:r>
            <a:r>
              <a:rPr lang="en-US" altLang="zh-TW" dirty="0" smtClean="0"/>
              <a:t>JN=3</a:t>
            </a:r>
            <a:r>
              <a:rPr lang="zh-TW" altLang="en-US" dirty="0" smtClean="0"/>
              <a:t>，</a:t>
            </a:r>
            <a:r>
              <a:rPr lang="en-US" altLang="zh-TW" dirty="0" smtClean="0"/>
              <a:t>jump </a:t>
            </a:r>
            <a:r>
              <a:rPr lang="zh-TW" altLang="en-US" dirty="0" smtClean="0"/>
              <a:t>和 </a:t>
            </a:r>
            <a:r>
              <a:rPr lang="en-US" altLang="zh-TW" dirty="0" smtClean="0"/>
              <a:t>diffusion </a:t>
            </a:r>
            <a:r>
              <a:rPr lang="zh-TW" altLang="en-US" dirty="0" smtClean="0"/>
              <a:t>才是差</a:t>
            </a:r>
            <a:r>
              <a:rPr lang="en-US" altLang="zh-TW" dirty="0" smtClean="0"/>
              <a:t>2</a:t>
            </a:r>
            <a:r>
              <a:rPr lang="zh-TW" altLang="en-US" dirty="0" smtClean="0"/>
              <a:t>，如果 </a:t>
            </a:r>
            <a:r>
              <a:rPr lang="en-US" altLang="zh-TW" dirty="0" smtClean="0"/>
              <a:t>JN=5</a:t>
            </a:r>
            <a:r>
              <a:rPr lang="zh-TW" altLang="en-US" dirty="0" smtClean="0"/>
              <a:t>，會差 </a:t>
            </a:r>
            <a:r>
              <a:rPr lang="en-US" altLang="zh-TW" dirty="0" smtClean="0"/>
              <a:t>4</a:t>
            </a:r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9427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程式檢驗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歐式的</a:t>
            </a:r>
            <a:r>
              <a:rPr lang="en-US" altLang="zh-TW" dirty="0" err="1" smtClean="0"/>
              <a:t>CatEPut</a:t>
            </a:r>
            <a:r>
              <a:rPr lang="zh-TW" altLang="en-US" dirty="0" smtClean="0"/>
              <a:t>檢驗數據方式</a:t>
            </a:r>
            <a:endParaRPr lang="en-US" altLang="zh-TW" dirty="0"/>
          </a:p>
          <a:p>
            <a:pPr lvl="1"/>
            <a:r>
              <a:rPr lang="en-US" altLang="zh-TW" dirty="0" smtClean="0"/>
              <a:t>Monte Carlo Simulation</a:t>
            </a:r>
          </a:p>
          <a:p>
            <a:pPr marL="457200" lvl="1" indent="0"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10000</a:t>
            </a:r>
            <a:r>
              <a:rPr lang="zh-TW" altLang="en-US" dirty="0" smtClean="0"/>
              <a:t>筆資料</a:t>
            </a:r>
            <a:r>
              <a:rPr lang="en-US" altLang="zh-TW" dirty="0" smtClean="0"/>
              <a:t>,95%</a:t>
            </a:r>
            <a:r>
              <a:rPr lang="zh-TW" altLang="en-US" dirty="0" smtClean="0"/>
              <a:t>信賴區間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1952282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測試數據結果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zh-TW" dirty="0" smtClean="0"/>
              <a:t>stock price=40,</a:t>
            </a:r>
          </a:p>
          <a:p>
            <a:r>
              <a:rPr lang="en-US" altLang="zh-TW" dirty="0" smtClean="0"/>
              <a:t>strike price=30, </a:t>
            </a:r>
          </a:p>
          <a:p>
            <a:r>
              <a:rPr lang="en-US" altLang="zh-TW" dirty="0" smtClean="0"/>
              <a:t>Interest Rate=0.08,</a:t>
            </a:r>
          </a:p>
          <a:p>
            <a:r>
              <a:rPr lang="en-US" altLang="zh-TW" dirty="0" smtClean="0"/>
              <a:t>Sigma=0.5,</a:t>
            </a:r>
          </a:p>
          <a:p>
            <a:r>
              <a:rPr lang="en-US" altLang="zh-TW" dirty="0" smtClean="0"/>
              <a:t>year=0.01, </a:t>
            </a:r>
          </a:p>
          <a:p>
            <a:r>
              <a:rPr lang="en-US" altLang="zh-TW" dirty="0" err="1" smtClean="0"/>
              <a:t>Lamda</a:t>
            </a:r>
            <a:r>
              <a:rPr lang="en-US" altLang="zh-TW" dirty="0" smtClean="0"/>
              <a:t>=0.1 or 0.05, </a:t>
            </a:r>
          </a:p>
          <a:p>
            <a:r>
              <a:rPr lang="en-US" altLang="zh-TW" dirty="0" smtClean="0"/>
              <a:t>Jump Mean=-0.3, </a:t>
            </a:r>
          </a:p>
          <a:p>
            <a:r>
              <a:rPr lang="en-US" altLang="zh-TW" dirty="0" smtClean="0"/>
              <a:t>Jump Sigma=0.1 </a:t>
            </a:r>
          </a:p>
          <a:p>
            <a:r>
              <a:rPr lang="en-US" altLang="zh-TW" dirty="0" smtClean="0"/>
              <a:t>N=20</a:t>
            </a:r>
          </a:p>
          <a:p>
            <a:r>
              <a:rPr lang="en-US" altLang="zh-TW" dirty="0" smtClean="0"/>
              <a:t>Loss=0.3</a:t>
            </a:r>
          </a:p>
          <a:p>
            <a:r>
              <a:rPr lang="zh-TW" altLang="en-US" dirty="0" smtClean="0"/>
              <a:t>分別就</a:t>
            </a:r>
            <a:r>
              <a:rPr lang="en-US" altLang="zh-TW" dirty="0" err="1" smtClean="0"/>
              <a:t>Lamda,Jump</a:t>
            </a:r>
            <a:r>
              <a:rPr lang="en-US" altLang="zh-TW" dirty="0" smtClean="0"/>
              <a:t> Sigma, Year</a:t>
            </a:r>
            <a:br>
              <a:rPr lang="en-US" altLang="zh-TW" dirty="0" smtClean="0"/>
            </a:br>
            <a:r>
              <a:rPr lang="zh-TW" altLang="en-US" dirty="0" smtClean="0"/>
              <a:t>測試</a:t>
            </a:r>
            <a:r>
              <a:rPr lang="en-US" altLang="zh-TW" dirty="0" smtClean="0"/>
              <a:t>,</a:t>
            </a:r>
            <a:r>
              <a:rPr lang="zh-TW" altLang="en-US" dirty="0" smtClean="0"/>
              <a:t>發現：</a:t>
            </a:r>
            <a:endParaRPr lang="en-US" altLang="zh-TW" dirty="0" smtClean="0"/>
          </a:p>
          <a:p>
            <a:pPr marL="0" lvl="1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Tree</a:t>
            </a:r>
            <a:r>
              <a:rPr lang="zh-TW" altLang="en-US" dirty="0"/>
              <a:t>的</a:t>
            </a:r>
            <a:r>
              <a:rPr lang="en-US" altLang="zh-TW" dirty="0"/>
              <a:t>input data</a:t>
            </a:r>
            <a:r>
              <a:rPr lang="zh-TW" altLang="en-US" dirty="0"/>
              <a:t>要讓</a:t>
            </a:r>
            <a:r>
              <a:rPr lang="en-US" altLang="zh-TW" dirty="0" err="1"/>
              <a:t>Lamda</a:t>
            </a:r>
            <a:r>
              <a:rPr lang="en-US" altLang="zh-TW" dirty="0"/>
              <a:t>*T/n</a:t>
            </a:r>
            <a:r>
              <a:rPr lang="zh-TW" altLang="en-US" dirty="0"/>
              <a:t> 夠小</a:t>
            </a:r>
            <a:r>
              <a:rPr lang="en-US" altLang="zh-TW" dirty="0"/>
              <a:t>,</a:t>
            </a:r>
            <a:r>
              <a:rPr lang="zh-TW" altLang="en-US" dirty="0"/>
              <a:t>才符合</a:t>
            </a:r>
            <a:r>
              <a:rPr lang="en-US" altLang="zh-TW" dirty="0"/>
              <a:t>rare event</a:t>
            </a:r>
          </a:p>
          <a:p>
            <a:pPr marL="0" indent="0">
              <a:buNone/>
            </a:pPr>
            <a:endParaRPr lang="zh-TW" altLang="en-US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4611651"/>
              </p:ext>
            </p:extLst>
          </p:nvPr>
        </p:nvGraphicFramePr>
        <p:xfrm>
          <a:off x="5724128" y="1124744"/>
          <a:ext cx="3056630" cy="410283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37573"/>
                <a:gridCol w="673019"/>
                <a:gridCol w="673019"/>
                <a:gridCol w="673019"/>
              </a:tblGrid>
              <a:tr h="315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 dirty="0">
                          <a:effectLst/>
                        </a:rPr>
                        <a:t>JN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7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7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7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315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Stock Price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40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40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40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315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Strike Price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30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30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30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315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Barrier Price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315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Interest rate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0.08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0.08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0.08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315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Sigma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0.5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0.5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0.5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315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Year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 dirty="0">
                          <a:effectLst/>
                        </a:rPr>
                        <a:t>0.01</a:t>
                      </a:r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0.1~0.3</a:t>
                      </a:r>
                      <a:endParaRPr lang="en-US" altLang="zh-TW" sz="12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315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Lamda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0.1~1</a:t>
                      </a:r>
                      <a:endParaRPr lang="en-US" altLang="zh-TW" sz="12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 dirty="0">
                          <a:effectLst/>
                        </a:rPr>
                        <a:t>0.1</a:t>
                      </a:r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0.05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315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Jump Mean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-0.3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-0.3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-0.3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315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Jump Sigma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0.1~1</a:t>
                      </a:r>
                      <a:endParaRPr lang="en-US" altLang="zh-TW" sz="12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 dirty="0">
                          <a:effectLst/>
                        </a:rPr>
                        <a:t>0.1</a:t>
                      </a:r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315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N</a:t>
                      </a:r>
                      <a:r>
                        <a:rPr lang="zh-TW" altLang="en-US" sz="1200" u="none" strike="noStrike">
                          <a:effectLst/>
                        </a:rPr>
                        <a:t>期數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20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20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20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315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PUT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31560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ACC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0.3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0.3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 dirty="0">
                          <a:effectLst/>
                        </a:rPr>
                        <a:t>0.3</a:t>
                      </a:r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116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程式修改為美式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/>
              <a:t>用工作站處理資料</a:t>
            </a:r>
            <a:endParaRPr lang="en-US" altLang="zh-TW" dirty="0"/>
          </a:p>
          <a:p>
            <a:pPr lvl="1"/>
            <a:r>
              <a:rPr lang="zh-TW" altLang="en-US" dirty="0"/>
              <a:t>可以更有效率跑</a:t>
            </a:r>
            <a:r>
              <a:rPr lang="zh-TW" altLang="en-US" dirty="0" smtClean="0"/>
              <a:t>出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更</a:t>
            </a:r>
            <a:r>
              <a:rPr lang="zh-TW" altLang="en-US" dirty="0"/>
              <a:t>多</a:t>
            </a:r>
            <a:r>
              <a:rPr lang="en-US" altLang="zh-TW" dirty="0"/>
              <a:t>200</a:t>
            </a:r>
            <a:r>
              <a:rPr lang="zh-TW" altLang="en-US" dirty="0"/>
              <a:t>期的資料</a:t>
            </a:r>
            <a:endParaRPr lang="en-US" altLang="zh-TW" dirty="0"/>
          </a:p>
          <a:p>
            <a:r>
              <a:rPr lang="zh-TW" altLang="en-US" dirty="0" smtClean="0"/>
              <a:t>改</a:t>
            </a:r>
            <a:r>
              <a:rPr lang="zh-TW" altLang="en-US" dirty="0"/>
              <a:t>為美</a:t>
            </a:r>
            <a:r>
              <a:rPr lang="zh-TW" altLang="en-US" dirty="0" smtClean="0"/>
              <a:t>式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將原本</a:t>
            </a:r>
            <a:r>
              <a:rPr lang="en-US" altLang="zh-TW" dirty="0" smtClean="0"/>
              <a:t>Jump diffusion</a:t>
            </a:r>
            <a:br>
              <a:rPr lang="en-US" altLang="zh-TW" dirty="0" smtClean="0"/>
            </a:br>
            <a:r>
              <a:rPr lang="zh-TW" altLang="en-US" dirty="0" smtClean="0"/>
              <a:t>改為美式做比較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得到：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美式的結果確實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比歐式大</a:t>
            </a:r>
            <a:r>
              <a:rPr lang="en-US" altLang="zh-TW" dirty="0" smtClean="0"/>
              <a:t>,</a:t>
            </a:r>
            <a:br>
              <a:rPr lang="en-US" altLang="zh-TW" dirty="0" smtClean="0"/>
            </a:br>
            <a:r>
              <a:rPr lang="zh-TW" altLang="en-US" dirty="0" smtClean="0"/>
              <a:t>但差異不大</a:t>
            </a:r>
            <a:endParaRPr lang="en-US" altLang="zh-TW" dirty="0" smtClean="0"/>
          </a:p>
          <a:p>
            <a:pPr marL="457200" lvl="1" indent="0">
              <a:buNone/>
            </a:pPr>
            <a:r>
              <a:rPr lang="en-US" altLang="zh-TW" sz="1100" dirty="0"/>
              <a:t> </a:t>
            </a:r>
            <a:r>
              <a:rPr lang="en-US" altLang="zh-TW" sz="1100" dirty="0" smtClean="0"/>
              <a:t>   (American vs European.xls)</a:t>
            </a:r>
          </a:p>
          <a:p>
            <a:pPr marL="457200" lvl="1" indent="0">
              <a:buNone/>
            </a:pPr>
            <a:endParaRPr lang="en-US" altLang="zh-TW" dirty="0" smtClean="0"/>
          </a:p>
          <a:p>
            <a:endParaRPr lang="en-US" altLang="zh-TW" dirty="0"/>
          </a:p>
          <a:p>
            <a:endParaRPr lang="zh-TW" altLang="en-US" dirty="0"/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380390"/>
              </p:ext>
            </p:extLst>
          </p:nvPr>
        </p:nvGraphicFramePr>
        <p:xfrm>
          <a:off x="4499992" y="980728"/>
          <a:ext cx="4432299" cy="57810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68657"/>
                <a:gridCol w="560607"/>
                <a:gridCol w="560607"/>
                <a:gridCol w="560607"/>
                <a:gridCol w="560607"/>
                <a:gridCol w="560607"/>
                <a:gridCol w="560607"/>
              </a:tblGrid>
              <a:tr h="228600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Sigma=0.5,</a:t>
                      </a:r>
                      <a:r>
                        <a:rPr lang="en-US" altLang="zh-TW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 Year=2, </a:t>
                      </a:r>
                      <a:r>
                        <a:rPr lang="en-US" altLang="zh-TW" sz="12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Lamda</a:t>
                      </a:r>
                      <a:r>
                        <a:rPr lang="en-US" altLang="zh-TW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=0.05, N=200, loss=0.3, alpha=0.8</a:t>
                      </a:r>
                      <a:endParaRPr lang="zh-TW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S=100,X=90,I=0.2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S=70,X=50,I=0.05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22225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Cmean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American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European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差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American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u="none" strike="noStrike">
                          <a:effectLst/>
                        </a:rPr>
                        <a:t>European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差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215900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0.625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1.506691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1.505873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0.000818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1.188468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1.188326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0.000142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2159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215900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0.645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1.534832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1.534017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0.000815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1.210226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1.210084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0.000142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2159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215900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0.665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1.563171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1.562359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0.000812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1.23212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1.231979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0.000141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2159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215900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0.685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1.591704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1.590897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0.000807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1.254149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1.254009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0.00014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2159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215900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0.705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1.620431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1.61963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0.000801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1.27631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1.276171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0.000139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2159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215900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0.725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1.64934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1.648546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0.000794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1.298595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1.298457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0.000138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2159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215900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0.745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1.678421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1.677635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0.000786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1.320997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1.32086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0.000137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215900"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TW" altLang="en-US" sz="1200" u="none" strike="noStrike">
                          <a:effectLst/>
                        </a:rPr>
                        <a:t>　</a:t>
                      </a:r>
                      <a:endParaRPr lang="zh-TW" altLang="en-US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  <a:tr h="222250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 dirty="0">
                          <a:effectLst/>
                        </a:rPr>
                        <a:t>0.765</a:t>
                      </a:r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1.707669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1.706893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0.000776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1.343511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>
                          <a:effectLst/>
                        </a:rPr>
                        <a:t>1.343376</a:t>
                      </a:r>
                      <a:endParaRPr lang="en-US" altLang="zh-TW" sz="12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200" u="none" strike="noStrike" dirty="0">
                          <a:effectLst/>
                        </a:rPr>
                        <a:t>0.000135</a:t>
                      </a:r>
                      <a:endParaRPr lang="en-US" altLang="zh-TW" sz="12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6350" marR="6350" marT="635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8022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代入不同數據再次檢驗歐式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altLang="zh-TW" dirty="0" smtClean="0"/>
              <a:t>stock price=100,</a:t>
            </a:r>
          </a:p>
          <a:p>
            <a:r>
              <a:rPr lang="en-US" altLang="zh-TW" dirty="0" smtClean="0"/>
              <a:t>strike price=80, </a:t>
            </a:r>
          </a:p>
          <a:p>
            <a:r>
              <a:rPr lang="en-US" altLang="zh-TW" dirty="0" smtClean="0"/>
              <a:t>Interest Rate=0.02,</a:t>
            </a:r>
          </a:p>
          <a:p>
            <a:r>
              <a:rPr lang="en-US" altLang="zh-TW" dirty="0" smtClean="0"/>
              <a:t>Sigma=0.2,</a:t>
            </a:r>
          </a:p>
          <a:p>
            <a:r>
              <a:rPr lang="en-US" altLang="zh-TW" dirty="0" smtClean="0"/>
              <a:t>year=5, </a:t>
            </a:r>
          </a:p>
          <a:p>
            <a:r>
              <a:rPr lang="en-US" altLang="zh-TW" dirty="0" err="1" smtClean="0"/>
              <a:t>Lamda</a:t>
            </a:r>
            <a:r>
              <a:rPr lang="en-US" altLang="zh-TW" dirty="0" smtClean="0"/>
              <a:t>=0.2,0.4,0.6,0.8,1.0 </a:t>
            </a:r>
          </a:p>
          <a:p>
            <a:r>
              <a:rPr lang="en-US" altLang="zh-TW" dirty="0" err="1" smtClean="0"/>
              <a:t>CMean</a:t>
            </a:r>
            <a:r>
              <a:rPr lang="en-US" altLang="zh-TW" dirty="0" smtClean="0"/>
              <a:t>=-0.4, </a:t>
            </a:r>
          </a:p>
          <a:p>
            <a:r>
              <a:rPr lang="en-US" altLang="zh-TW" dirty="0" err="1" smtClean="0"/>
              <a:t>CSigma</a:t>
            </a:r>
            <a:r>
              <a:rPr lang="en-US" altLang="zh-TW" dirty="0" smtClean="0"/>
              <a:t>=0.16 </a:t>
            </a:r>
          </a:p>
          <a:p>
            <a:r>
              <a:rPr lang="en-US" altLang="zh-TW" dirty="0" smtClean="0"/>
              <a:t>N=20,50,100,200</a:t>
            </a:r>
          </a:p>
          <a:p>
            <a:r>
              <a:rPr lang="en-US" altLang="zh-TW" dirty="0" smtClean="0"/>
              <a:t>Loss=0.1~2.2</a:t>
            </a:r>
          </a:p>
          <a:p>
            <a:r>
              <a:rPr lang="zh-TW" altLang="en-US" dirty="0" smtClean="0"/>
              <a:t>分別就</a:t>
            </a:r>
            <a:r>
              <a:rPr lang="en-US" altLang="zh-TW" dirty="0" err="1" smtClean="0"/>
              <a:t>Lamda,N</a:t>
            </a:r>
            <a:r>
              <a:rPr lang="en-US" altLang="zh-TW" dirty="0" smtClean="0"/>
              <a:t>, loss</a:t>
            </a:r>
            <a:br>
              <a:rPr lang="en-US" altLang="zh-TW" dirty="0" smtClean="0"/>
            </a:br>
            <a:r>
              <a:rPr lang="zh-TW" altLang="en-US" dirty="0" smtClean="0"/>
              <a:t>測試</a:t>
            </a:r>
            <a:r>
              <a:rPr lang="en-US" altLang="zh-TW" dirty="0" smtClean="0"/>
              <a:t>,</a:t>
            </a:r>
            <a:r>
              <a:rPr lang="zh-TW" altLang="en-US" dirty="0" smtClean="0"/>
              <a:t>發現：</a:t>
            </a:r>
            <a:r>
              <a:rPr lang="en-US" altLang="zh-TW" dirty="0"/>
              <a:t/>
            </a:r>
            <a:br>
              <a:rPr lang="en-US" altLang="zh-TW" dirty="0"/>
            </a:br>
            <a:r>
              <a:rPr lang="en-US" altLang="zh-TW" dirty="0" err="1" smtClean="0">
                <a:solidFill>
                  <a:srgbClr val="FF0000"/>
                </a:solidFill>
              </a:rPr>
              <a:t>Lamda</a:t>
            </a:r>
            <a:r>
              <a:rPr lang="en-US" altLang="zh-TW" dirty="0" smtClean="0">
                <a:solidFill>
                  <a:srgbClr val="FF0000"/>
                </a:solidFill>
              </a:rPr>
              <a:t>*T/n</a:t>
            </a:r>
            <a:r>
              <a:rPr lang="zh-TW" altLang="en-US" dirty="0" smtClean="0">
                <a:solidFill>
                  <a:srgbClr val="FF0000"/>
                </a:solidFill>
              </a:rPr>
              <a:t>夠小，但依然會有不在</a:t>
            </a:r>
            <a:r>
              <a:rPr lang="en-US" altLang="zh-TW" dirty="0" smtClean="0">
                <a:solidFill>
                  <a:srgbClr val="FF0000"/>
                </a:solidFill>
              </a:rPr>
              <a:t>Monte Carlo </a:t>
            </a:r>
            <a:r>
              <a:rPr lang="zh-TW" altLang="en-US" dirty="0" smtClean="0">
                <a:solidFill>
                  <a:srgbClr val="FF0000"/>
                </a:solidFill>
              </a:rPr>
              <a:t>的信賴區間內</a:t>
            </a:r>
            <a:r>
              <a:rPr lang="en-US" altLang="zh-TW" dirty="0" smtClean="0">
                <a:solidFill>
                  <a:srgbClr val="FF0000"/>
                </a:solidFill>
              </a:rPr>
              <a:t/>
            </a:r>
            <a:br>
              <a:rPr lang="en-US" altLang="zh-TW" dirty="0" smtClean="0">
                <a:solidFill>
                  <a:srgbClr val="FF0000"/>
                </a:solidFill>
              </a:rPr>
            </a:br>
            <a:r>
              <a:rPr lang="zh-TW" altLang="en-US" dirty="0" smtClean="0">
                <a:solidFill>
                  <a:srgbClr val="FF0000"/>
                </a:solidFill>
              </a:rPr>
              <a:t>當</a:t>
            </a:r>
            <a:r>
              <a:rPr lang="en-US" altLang="zh-TW" dirty="0" smtClean="0">
                <a:solidFill>
                  <a:srgbClr val="FF0000"/>
                </a:solidFill>
              </a:rPr>
              <a:t>loss</a:t>
            </a:r>
            <a:r>
              <a:rPr lang="zh-TW" altLang="en-US" dirty="0" smtClean="0">
                <a:solidFill>
                  <a:srgbClr val="FF0000"/>
                </a:solidFill>
              </a:rPr>
              <a:t>在一個</a:t>
            </a:r>
            <a:r>
              <a:rPr lang="en-US" altLang="zh-TW" dirty="0" smtClean="0">
                <a:solidFill>
                  <a:srgbClr val="FF0000"/>
                </a:solidFill>
              </a:rPr>
              <a:t>range</a:t>
            </a:r>
            <a:r>
              <a:rPr lang="zh-TW" altLang="en-US" dirty="0" smtClean="0">
                <a:solidFill>
                  <a:srgbClr val="FF0000"/>
                </a:solidFill>
              </a:rPr>
              <a:t>範圍內時，算出的答案都會一樣 </a:t>
            </a:r>
            <a:r>
              <a:rPr lang="en-US" altLang="zh-TW" sz="1800" dirty="0" smtClean="0">
                <a:solidFill>
                  <a:srgbClr val="FF0000"/>
                </a:solidFill>
              </a:rPr>
              <a:t>(tree vs mc.xls</a:t>
            </a:r>
            <a:r>
              <a:rPr lang="zh-TW" altLang="en-US" sz="1800" dirty="0" smtClean="0">
                <a:solidFill>
                  <a:srgbClr val="FF0000"/>
                </a:solidFill>
              </a:rPr>
              <a:t>的</a:t>
            </a:r>
            <a:r>
              <a:rPr lang="en-US" altLang="zh-TW" sz="1800" dirty="0" smtClean="0">
                <a:solidFill>
                  <a:srgbClr val="FF0000"/>
                </a:solidFill>
              </a:rPr>
              <a:t>big loss)</a:t>
            </a:r>
          </a:p>
          <a:p>
            <a:pPr marL="0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77972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952079"/>
              </p:ext>
            </p:extLst>
          </p:nvPr>
        </p:nvGraphicFramePr>
        <p:xfrm>
          <a:off x="971598" y="274655"/>
          <a:ext cx="6840760" cy="696063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8152"/>
                <a:gridCol w="1368152"/>
                <a:gridCol w="1368152"/>
                <a:gridCol w="1368152"/>
                <a:gridCol w="1368152"/>
              </a:tblGrid>
              <a:tr h="2309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S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B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Sigma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100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80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0.0001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0.02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0.2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Year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CMean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CSigma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N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Lamda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5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-0.4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0.16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100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0.2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新細明體" panose="02020500000000000000" pitchFamily="18" charset="-120"/>
                          <a:ea typeface="新細明體" panose="02020500000000000000" pitchFamily="18" charset="-120"/>
                        </a:rPr>
                        <a:t>h=0.430813</a:t>
                      </a:r>
                      <a:endParaRPr lang="zh-TW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loss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Price</a:t>
                      </a:r>
                      <a:r>
                        <a:rPr lang="en-US" sz="1600" b="0" i="0" u="none" strike="noStrike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</a:rPr>
                        <a:t> (h)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in/out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MCup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MCdown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0.1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8.679886</a:t>
                      </a:r>
                      <a:endParaRPr lang="en-US" altLang="zh-TW" sz="16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8.74048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9.347955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0.2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8.679886</a:t>
                      </a:r>
                      <a:endParaRPr lang="en-US" altLang="zh-TW" sz="16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O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8.301692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8.898302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0.3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8.679886</a:t>
                      </a:r>
                      <a:endParaRPr lang="en-US" altLang="zh-TW" sz="16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>
                          <a:effectLst/>
                        </a:rPr>
                        <a:t>X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7.94395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8.528314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0.4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8.679886</a:t>
                      </a:r>
                      <a:endParaRPr lang="en-US" altLang="zh-TW" sz="16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7.687807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8.282238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0.5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6.199354</a:t>
                      </a:r>
                      <a:endParaRPr lang="en-US" altLang="zh-TW" sz="1600" b="0" i="0" u="none" strike="noStrike" dirty="0">
                        <a:solidFill>
                          <a:schemeClr val="accent1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6.915299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7.497599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0.6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6.199354</a:t>
                      </a:r>
                      <a:endParaRPr lang="en-US" altLang="zh-TW" sz="1600" b="0" i="0" u="none" strike="noStrike" dirty="0">
                        <a:solidFill>
                          <a:schemeClr val="accent1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O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6.03645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6.598389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0.7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6.199354</a:t>
                      </a:r>
                      <a:endParaRPr lang="en-US" altLang="zh-TW" sz="1600" b="0" i="0" u="none" strike="noStrike" dirty="0">
                        <a:solidFill>
                          <a:schemeClr val="accent1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5.224555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5.761056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0.8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6.199354</a:t>
                      </a:r>
                      <a:endParaRPr lang="en-US" altLang="zh-TW" sz="1600" b="0" i="0" u="none" strike="noStrike" dirty="0">
                        <a:solidFill>
                          <a:schemeClr val="accent1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4.748868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5.272805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0.9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2.928165</a:t>
                      </a:r>
                      <a:endParaRPr lang="en-US" altLang="zh-TW" sz="16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4.116429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4.623189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2.928165</a:t>
                      </a:r>
                      <a:endParaRPr lang="en-US" altLang="zh-TW" sz="16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3.296935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3.766426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1.1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2.928165</a:t>
                      </a:r>
                      <a:endParaRPr lang="en-US" altLang="zh-TW" sz="16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O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2.546039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2.969053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1.2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2.928165</a:t>
                      </a:r>
                      <a:endParaRPr lang="en-US" altLang="zh-TW" sz="16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effectLst/>
                        </a:rPr>
                        <a:t>2.122579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2.521414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1.3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0.949426</a:t>
                      </a:r>
                      <a:endParaRPr lang="en-US" altLang="zh-TW" sz="1600" b="0" i="0" u="none" strike="noStrike" dirty="0">
                        <a:solidFill>
                          <a:schemeClr val="accent1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1.693175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2.061941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1.4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0.949426</a:t>
                      </a:r>
                      <a:endParaRPr lang="en-US" altLang="zh-TW" sz="1600" b="0" i="0" u="none" strike="noStrike" dirty="0">
                        <a:solidFill>
                          <a:schemeClr val="accent1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1.212266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1.532793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1.5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0.949426</a:t>
                      </a:r>
                      <a:endParaRPr lang="en-US" altLang="zh-TW" sz="1600" b="0" i="0" u="none" strike="noStrike" dirty="0">
                        <a:solidFill>
                          <a:schemeClr val="accent1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1.054944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1.362837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1.6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0.949426</a:t>
                      </a:r>
                      <a:endParaRPr lang="en-US" altLang="zh-TW" sz="1600" b="0" i="0" u="none" strike="noStrike" dirty="0">
                        <a:solidFill>
                          <a:schemeClr val="accent1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0.641342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0.888519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1.7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chemeClr val="accent1"/>
                          </a:solidFill>
                          <a:effectLst/>
                        </a:rPr>
                        <a:t>0.949426</a:t>
                      </a:r>
                      <a:endParaRPr lang="en-US" altLang="zh-TW" sz="1600" b="0" i="0" u="none" strike="noStrike" dirty="0">
                        <a:solidFill>
                          <a:schemeClr val="accent1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0.460603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0.678176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1.8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0.230699</a:t>
                      </a:r>
                      <a:endParaRPr lang="en-US" altLang="zh-TW" sz="16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0.299708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0.483382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1.9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0.230699</a:t>
                      </a:r>
                      <a:endParaRPr lang="en-US" altLang="zh-TW" sz="16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0.335132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0.53076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2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0.230699</a:t>
                      </a:r>
                      <a:endParaRPr lang="en-US" altLang="zh-TW" sz="16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O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0.175524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0.325956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2.1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0.230699</a:t>
                      </a:r>
                      <a:endParaRPr lang="en-US" altLang="zh-TW" sz="16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O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0.11376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0.242212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  <a:tr h="230954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2.2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>
                          <a:effectLst/>
                        </a:rPr>
                        <a:t>0.044946</a:t>
                      </a:r>
                      <a:endParaRPr lang="en-US" altLang="zh-TW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effectLst/>
                        </a:rPr>
                        <a:t>0.072156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600" u="none" strike="noStrike" dirty="0">
                          <a:effectLst/>
                        </a:rPr>
                        <a:t>0.180643</a:t>
                      </a:r>
                      <a:endParaRPr lang="en-US" altLang="zh-TW" sz="16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4754" marR="4754" marT="4754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4269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改善方法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更改</a:t>
            </a:r>
            <a:r>
              <a:rPr lang="en-US" altLang="zh-TW" dirty="0" smtClean="0"/>
              <a:t>h</a:t>
            </a:r>
            <a:r>
              <a:rPr lang="zh-TW" altLang="en-US" dirty="0" smtClean="0"/>
              <a:t>→</a:t>
            </a:r>
            <a:r>
              <a:rPr lang="en-US" altLang="zh-TW" dirty="0" err="1" smtClean="0"/>
              <a:t>newh</a:t>
            </a:r>
            <a:endParaRPr lang="en-US" altLang="zh-TW" dirty="0" smtClean="0"/>
          </a:p>
          <a:p>
            <a:r>
              <a:rPr lang="en-US" altLang="zh-TW" dirty="0" err="1"/>
              <a:t>n</a:t>
            </a:r>
            <a:r>
              <a:rPr lang="en-US" altLang="zh-TW" dirty="0" err="1" smtClean="0"/>
              <a:t>ewh</a:t>
            </a:r>
            <a:r>
              <a:rPr lang="en-US" altLang="zh-TW" dirty="0" smtClean="0"/>
              <a:t> :</a:t>
            </a:r>
            <a:endParaRPr lang="en-US" altLang="zh-TW" dirty="0"/>
          </a:p>
          <a:p>
            <a:pPr lvl="1"/>
            <a:r>
              <a:rPr lang="zh-TW" altLang="en-US" dirty="0"/>
              <a:t>先把</a:t>
            </a:r>
            <a:r>
              <a:rPr lang="en-US" altLang="zh-TW" dirty="0"/>
              <a:t>loss/h</a:t>
            </a:r>
            <a:r>
              <a:rPr lang="zh-TW" altLang="en-US" dirty="0">
                <a:solidFill>
                  <a:srgbClr val="FF0000"/>
                </a:solidFill>
              </a:rPr>
              <a:t>取上高斯</a:t>
            </a:r>
            <a:r>
              <a:rPr lang="en-US" altLang="zh-TW" dirty="0"/>
              <a:t>(</a:t>
            </a:r>
            <a:r>
              <a:rPr lang="zh-TW" altLang="en-US" dirty="0"/>
              <a:t>假設值為</a:t>
            </a:r>
            <a:r>
              <a:rPr lang="en-US" altLang="zh-TW" dirty="0"/>
              <a:t>l),</a:t>
            </a:r>
          </a:p>
          <a:p>
            <a:pPr lvl="1"/>
            <a:r>
              <a:rPr lang="zh-TW" altLang="en-US" dirty="0"/>
              <a:t>再把</a:t>
            </a:r>
            <a:r>
              <a:rPr lang="en-US" altLang="zh-TW" dirty="0"/>
              <a:t>loss/l </a:t>
            </a:r>
            <a:r>
              <a:rPr lang="zh-TW" altLang="en-US" dirty="0"/>
              <a:t>的值</a:t>
            </a:r>
            <a:r>
              <a:rPr lang="en-US" altLang="zh-TW" dirty="0"/>
              <a:t>(</a:t>
            </a:r>
            <a:r>
              <a:rPr lang="zh-TW" altLang="en-US" dirty="0"/>
              <a:t>假設為</a:t>
            </a:r>
            <a:r>
              <a:rPr lang="en-US" altLang="zh-TW" dirty="0"/>
              <a:t>h')</a:t>
            </a:r>
            <a:r>
              <a:rPr lang="zh-TW" altLang="en-US" dirty="0"/>
              <a:t>拿來當新的</a:t>
            </a:r>
            <a:r>
              <a:rPr lang="en-US" altLang="zh-TW" dirty="0"/>
              <a:t>jump</a:t>
            </a:r>
            <a:r>
              <a:rPr lang="zh-TW" altLang="en-US" dirty="0"/>
              <a:t>的高度</a:t>
            </a:r>
          </a:p>
          <a:p>
            <a:pPr lvl="1"/>
            <a:r>
              <a:rPr lang="zh-TW" altLang="en-US" dirty="0"/>
              <a:t>這樣</a:t>
            </a:r>
            <a:r>
              <a:rPr lang="en-US" altLang="zh-TW" dirty="0"/>
              <a:t>loss</a:t>
            </a:r>
            <a:r>
              <a:rPr lang="zh-TW" altLang="en-US" dirty="0"/>
              <a:t>就會剛好在</a:t>
            </a:r>
            <a:r>
              <a:rPr lang="en-US" altLang="zh-TW" dirty="0"/>
              <a:t>h'</a:t>
            </a:r>
            <a:r>
              <a:rPr lang="zh-TW" altLang="en-US" dirty="0"/>
              <a:t>的整數格</a:t>
            </a:r>
            <a:r>
              <a:rPr lang="zh-TW" altLang="en-US" dirty="0" smtClean="0"/>
              <a:t>上</a:t>
            </a:r>
            <a:endParaRPr lang="en-US" altLang="zh-TW" dirty="0" smtClean="0"/>
          </a:p>
          <a:p>
            <a:endParaRPr lang="en-US" altLang="zh-TW" dirty="0" smtClean="0"/>
          </a:p>
          <a:p>
            <a:pPr marL="0" indent="0">
              <a:buNone/>
            </a:pPr>
            <a:endParaRPr lang="zh-TW" altLang="en-US" dirty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794"/>
          <a:stretch/>
        </p:blipFill>
        <p:spPr>
          <a:xfrm>
            <a:off x="1587346" y="4797152"/>
            <a:ext cx="5969307" cy="18667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015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測</a:t>
            </a:r>
            <a:r>
              <a:rPr lang="zh-TW" altLang="en-US" dirty="0"/>
              <a:t>試</a:t>
            </a:r>
            <a:r>
              <a:rPr lang="zh-TW" altLang="en-US" dirty="0" smtClean="0"/>
              <a:t>數據比較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06393701"/>
              </p:ext>
            </p:extLst>
          </p:nvPr>
        </p:nvGraphicFramePr>
        <p:xfrm>
          <a:off x="4427984" y="1268760"/>
          <a:ext cx="4545401" cy="54563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9343"/>
                <a:gridCol w="649343"/>
                <a:gridCol w="649343"/>
                <a:gridCol w="649343"/>
                <a:gridCol w="649343"/>
                <a:gridCol w="649343"/>
                <a:gridCol w="649343"/>
              </a:tblGrid>
              <a:tr h="21976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loss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h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in/out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newh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in/out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MCup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MCdown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Lamda=0.200000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378778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0.1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8.679886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-1.#INF00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8.74048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9.347955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0.2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8.679886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O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8.917544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8.301692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8.898302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0.3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8.679886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8.75297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7.94395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8.528314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0.4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8.679886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8.70496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7.687807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8.282238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0.5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6.199354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8.245074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6.915299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7.497599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6.199354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O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7.692226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6.03645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6.598389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0.7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6.199354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7.123001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5.224555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5.761056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0.8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6.199354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6.555295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4.748868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5.272805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0.9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2.928165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5.246545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4.116429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4.623189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2.928165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4.669218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3.296935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3.766426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1.1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2.928165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O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4.058063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2.546039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2.969053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1.2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2.928165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3.455266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2.122579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2.521414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1.3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0.949426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2.617585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1.693175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2.061941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1.4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0.949426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2.102731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1.212266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1.532793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1.5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0.949426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1.668992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1.054944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1.362837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0.949426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1.307416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0.641342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0.888519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1.7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0.949426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1.010162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0.460603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0.678176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1.8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0.230699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0.681536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0.299708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0.483382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1.9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0.230699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0.5103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O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0.335132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0.53076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2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0.230699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O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0.376983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0.175524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0.325956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2.1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0.230699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O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0.274989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0.11376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0.242212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  <a:tr h="219769"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2.2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0.044946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X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0.178771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u="none" strike="noStrike">
                          <a:effectLst/>
                        </a:rPr>
                        <a:t>O</a:t>
                      </a:r>
                      <a:endParaRPr lang="en-US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>
                          <a:effectLst/>
                        </a:rPr>
                        <a:t>0.072156</a:t>
                      </a:r>
                      <a:endParaRPr lang="en-US" altLang="zh-TW" sz="13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300" u="none" strike="noStrike" dirty="0">
                          <a:effectLst/>
                        </a:rPr>
                        <a:t>0.180643</a:t>
                      </a:r>
                      <a:endParaRPr lang="en-US" altLang="zh-TW" sz="13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5384" marR="5384" marT="5384" marB="0" anchor="ctr"/>
                </a:tc>
              </a:tr>
            </a:tbl>
          </a:graphicData>
        </a:graphic>
      </p:graphicFrame>
      <p:sp>
        <p:nvSpPr>
          <p:cNvPr id="5" name="內容版面配置區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dirty="0" smtClean="0"/>
              <a:t>發現：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Loss</a:t>
            </a:r>
            <a:r>
              <a:rPr lang="zh-TW" altLang="en-US" dirty="0" smtClean="0"/>
              <a:t>很小時，</a:t>
            </a:r>
            <a:r>
              <a:rPr lang="en-US" altLang="zh-TW" dirty="0" err="1" smtClean="0"/>
              <a:t>newh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算出的值會錯誤</a:t>
            </a:r>
            <a:endParaRPr lang="en-US" altLang="zh-TW" dirty="0" smtClean="0"/>
          </a:p>
          <a:p>
            <a:pPr lvl="1"/>
            <a:r>
              <a:rPr lang="en-US" altLang="zh-TW" dirty="0" err="1" smtClean="0"/>
              <a:t>Newh</a:t>
            </a:r>
            <a:r>
              <a:rPr lang="zh-TW" altLang="en-US" dirty="0" smtClean="0"/>
              <a:t>算出的值依然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大部分在</a:t>
            </a:r>
            <a:r>
              <a:rPr lang="en-US" altLang="zh-TW" dirty="0" smtClean="0"/>
              <a:t>Monte Carlo</a:t>
            </a:r>
            <a:br>
              <a:rPr lang="en-US" altLang="zh-TW" dirty="0" smtClean="0"/>
            </a:br>
            <a:r>
              <a:rPr lang="zh-TW" altLang="en-US" dirty="0" smtClean="0"/>
              <a:t>的信賴區間外</a:t>
            </a:r>
            <a:endParaRPr lang="en-US" altLang="zh-TW" dirty="0"/>
          </a:p>
          <a:p>
            <a:r>
              <a:rPr lang="zh-TW" altLang="en-US" dirty="0" smtClean="0"/>
              <a:t>討論：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Loss</a:t>
            </a:r>
            <a:r>
              <a:rPr lang="zh-TW" altLang="en-US" dirty="0" smtClean="0"/>
              <a:t>很小視同為一般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zh-TW" altLang="en-US" dirty="0" smtClean="0"/>
              <a:t>的選擇權，不適用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err="1" smtClean="0"/>
              <a:t>CatEPut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檢討不在</a:t>
            </a:r>
            <a:r>
              <a:rPr lang="en-US" altLang="zh-TW" dirty="0" smtClean="0"/>
              <a:t>Monte Carlo</a:t>
            </a:r>
            <a:br>
              <a:rPr lang="en-US" altLang="zh-TW" dirty="0" smtClean="0"/>
            </a:br>
            <a:r>
              <a:rPr lang="zh-TW" altLang="en-US" dirty="0" smtClean="0"/>
              <a:t>信賴區間內的原因</a:t>
            </a:r>
            <a:endParaRPr lang="en-US" altLang="zh-TW" dirty="0" smtClean="0"/>
          </a:p>
          <a:p>
            <a:pPr marL="0" indent="0">
              <a:buFont typeface="Arial" panose="020B0604020202020204" pitchFamily="34" charset="0"/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20728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err="1" smtClean="0"/>
              <a:t>CatEPut</a:t>
            </a:r>
            <a:r>
              <a:rPr lang="en-US" altLang="zh-TW" dirty="0" smtClean="0"/>
              <a:t> (Catastrophe Equity Put)</a:t>
            </a:r>
            <a:br>
              <a:rPr lang="en-US" altLang="zh-TW" dirty="0" smtClean="0"/>
            </a:br>
            <a:r>
              <a:rPr lang="en-US" altLang="zh-TW" dirty="0" smtClean="0"/>
              <a:t>(</a:t>
            </a:r>
            <a:r>
              <a:rPr lang="zh-TW" altLang="en-US" dirty="0" smtClean="0"/>
              <a:t>巨災股權賣權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為一種以股票為交易標的物之選擇權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保險公司</a:t>
            </a:r>
            <a:r>
              <a:rPr lang="zh-TW" altLang="en-US" u="sng" dirty="0" smtClean="0"/>
              <a:t>購買賣權</a:t>
            </a:r>
            <a:r>
              <a:rPr lang="zh-TW" altLang="en-US" dirty="0" smtClean="0"/>
              <a:t>：支付賣權之權利金</a:t>
            </a:r>
            <a:r>
              <a:rPr lang="zh-TW" altLang="en-US" dirty="0"/>
              <a:t>向</a:t>
            </a:r>
            <a:r>
              <a:rPr lang="zh-TW" altLang="en-US" dirty="0" smtClean="0"/>
              <a:t>市場投資者或風險承擔者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約定：當公司所承保</a:t>
            </a:r>
            <a:r>
              <a:rPr lang="zh-TW" altLang="en-US" dirty="0"/>
              <a:t>之</a:t>
            </a:r>
            <a:r>
              <a:rPr lang="zh-TW" altLang="en-US" u="sng" dirty="0"/>
              <a:t>巨</a:t>
            </a:r>
            <a:r>
              <a:rPr lang="zh-TW" altLang="en-US" u="sng" dirty="0" smtClean="0"/>
              <a:t>災</a:t>
            </a:r>
            <a:r>
              <a:rPr lang="en-US" altLang="zh-TW" u="sng" dirty="0" smtClean="0"/>
              <a:t>(L(T)-L(t))</a:t>
            </a:r>
            <a:r>
              <a:rPr lang="zh-TW" altLang="en-US" u="sng" dirty="0" smtClean="0"/>
              <a:t>發生超過約定之額度</a:t>
            </a:r>
            <a:r>
              <a:rPr lang="en-US" altLang="zh-TW" u="sng" dirty="0" smtClean="0"/>
              <a:t>(</a:t>
            </a:r>
            <a:r>
              <a:rPr lang="en-US" altLang="zh-TW" b="1" i="1" u="sng" dirty="0" smtClean="0"/>
              <a:t>L</a:t>
            </a:r>
            <a:r>
              <a:rPr lang="en-US" altLang="zh-TW" u="sng" dirty="0" smtClean="0"/>
              <a:t>)</a:t>
            </a:r>
            <a:r>
              <a:rPr lang="zh-TW" altLang="en-US" u="sng" dirty="0" smtClean="0"/>
              <a:t>時</a:t>
            </a:r>
            <a:r>
              <a:rPr lang="zh-TW" altLang="en-US" dirty="0" smtClean="0"/>
              <a:t>，公司得行使賣權</a:t>
            </a:r>
            <a:endParaRPr lang="en-US" altLang="zh-TW" dirty="0" smtClean="0"/>
          </a:p>
          <a:p>
            <a:pPr lvl="1"/>
            <a:r>
              <a:rPr lang="zh-TW" altLang="en-US" dirty="0"/>
              <a:t>賣權：</a:t>
            </a:r>
            <a:r>
              <a:rPr lang="zh-TW" altLang="en-US" dirty="0" smtClean="0"/>
              <a:t>以</a:t>
            </a:r>
            <a:r>
              <a:rPr lang="zh-TW" altLang="en-US" u="sng" dirty="0" smtClean="0"/>
              <a:t>預定價格</a:t>
            </a:r>
            <a:r>
              <a:rPr lang="en-US" altLang="zh-TW" u="sng" dirty="0" smtClean="0"/>
              <a:t>(K)</a:t>
            </a:r>
            <a:r>
              <a:rPr lang="zh-TW" altLang="en-US" dirty="0" smtClean="0"/>
              <a:t>將公司之股份</a:t>
            </a:r>
            <a:r>
              <a:rPr lang="en-US" altLang="zh-TW" dirty="0" smtClean="0"/>
              <a:t>(S(T))</a:t>
            </a:r>
            <a:r>
              <a:rPr lang="zh-TW" altLang="en-US" dirty="0" smtClean="0"/>
              <a:t>賣給投資者或風險承擔者，立即取得資金，作為災後融通之用。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投資者取得公司股票後，須持有股票一定時間。</a:t>
            </a:r>
            <a:endParaRPr lang="zh-TW" altLang="en-US" dirty="0"/>
          </a:p>
        </p:txBody>
      </p:sp>
      <p:sp>
        <p:nvSpPr>
          <p:cNvPr id="4" name="文字方塊 3"/>
          <p:cNvSpPr txBox="1"/>
          <p:nvPr/>
        </p:nvSpPr>
        <p:spPr>
          <a:xfrm>
            <a:off x="4283968" y="6237312"/>
            <a:ext cx="4608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/>
              <a:t>註</a:t>
            </a:r>
            <a:r>
              <a:rPr lang="en-US" altLang="zh-TW" dirty="0" smtClean="0"/>
              <a:t>:   L(t): </a:t>
            </a:r>
            <a:r>
              <a:rPr lang="zh-TW" altLang="en-US" dirty="0" smtClean="0"/>
              <a:t>到時間點</a:t>
            </a:r>
            <a:r>
              <a:rPr lang="en-US" altLang="zh-TW" dirty="0" smtClean="0"/>
              <a:t>t</a:t>
            </a:r>
            <a:r>
              <a:rPr lang="zh-TW" altLang="en-US" dirty="0" smtClean="0"/>
              <a:t>時的累計損失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1215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實驗檢討測試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先用</a:t>
            </a:r>
            <a:r>
              <a:rPr lang="en-US" altLang="zh-TW" dirty="0"/>
              <a:t>100</a:t>
            </a:r>
            <a:r>
              <a:rPr lang="zh-TW" altLang="en-US" dirty="0" smtClean="0"/>
              <a:t>期測試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1</a:t>
            </a:r>
            <a:r>
              <a:rPr lang="en-US" altLang="zh-TW" dirty="0"/>
              <a:t>. check </a:t>
            </a:r>
            <a:r>
              <a:rPr lang="zh-TW" altLang="en-US" dirty="0"/>
              <a:t>取完上高斯</a:t>
            </a:r>
            <a:r>
              <a:rPr lang="en-US" altLang="zh-TW" dirty="0"/>
              <a:t>(</a:t>
            </a:r>
            <a:r>
              <a:rPr lang="zh-TW" altLang="en-US" dirty="0"/>
              <a:t>整數</a:t>
            </a:r>
            <a:r>
              <a:rPr lang="en-US" altLang="zh-TW" dirty="0"/>
              <a:t>)</a:t>
            </a:r>
            <a:r>
              <a:rPr lang="zh-TW" altLang="en-US" dirty="0"/>
              <a:t>會不會是要</a:t>
            </a:r>
            <a:r>
              <a:rPr lang="zh-TW" altLang="en-US" dirty="0" smtClean="0"/>
              <a:t>的</a:t>
            </a:r>
            <a:endParaRPr lang="en-US" altLang="zh-TW" dirty="0"/>
          </a:p>
          <a:p>
            <a:pPr lvl="1"/>
            <a:r>
              <a:rPr lang="en-US" altLang="zh-TW" dirty="0"/>
              <a:t>2</a:t>
            </a:r>
            <a:r>
              <a:rPr lang="en-US" altLang="zh-TW" dirty="0" smtClean="0"/>
              <a:t>. </a:t>
            </a:r>
            <a:r>
              <a:rPr lang="en-US" altLang="zh-TW" dirty="0"/>
              <a:t>check </a:t>
            </a:r>
            <a:r>
              <a:rPr lang="zh-TW" altLang="en-US" b="1" dirty="0">
                <a:solidFill>
                  <a:srgbClr val="FF0000"/>
                </a:solidFill>
              </a:rPr>
              <a:t>機率是否是負</a:t>
            </a:r>
            <a:r>
              <a:rPr lang="zh-TW" altLang="en-US" b="1" dirty="0" smtClean="0">
                <a:solidFill>
                  <a:srgbClr val="FF0000"/>
                </a:solidFill>
              </a:rPr>
              <a:t>的</a:t>
            </a:r>
            <a:endParaRPr lang="en-US" altLang="zh-TW" b="1" dirty="0" smtClean="0">
              <a:solidFill>
                <a:srgbClr val="FF0000"/>
              </a:solidFill>
            </a:endParaRPr>
          </a:p>
          <a:p>
            <a:pPr lvl="1"/>
            <a:r>
              <a:rPr lang="en-US" altLang="zh-TW" dirty="0"/>
              <a:t>3</a:t>
            </a:r>
            <a:r>
              <a:rPr lang="en-US" altLang="zh-TW" dirty="0" smtClean="0"/>
              <a:t>. </a:t>
            </a:r>
            <a:r>
              <a:rPr lang="en-US" altLang="zh-TW" dirty="0"/>
              <a:t>print loss</a:t>
            </a:r>
            <a:r>
              <a:rPr lang="zh-TW" altLang="en-US" dirty="0"/>
              <a:t>在幾格</a:t>
            </a:r>
            <a:r>
              <a:rPr lang="en-US" altLang="zh-TW" dirty="0"/>
              <a:t>h</a:t>
            </a:r>
            <a:r>
              <a:rPr lang="zh-TW" altLang="en-US" dirty="0"/>
              <a:t>的</a:t>
            </a:r>
            <a:r>
              <a:rPr lang="zh-TW" altLang="en-US" dirty="0" smtClean="0"/>
              <a:t>位子</a:t>
            </a:r>
            <a:endParaRPr lang="zh-TW" altLang="en-US" dirty="0"/>
          </a:p>
          <a:p>
            <a:pPr lvl="1"/>
            <a:r>
              <a:rPr lang="en-US" altLang="zh-TW" dirty="0"/>
              <a:t>4</a:t>
            </a:r>
            <a:r>
              <a:rPr lang="en-US" altLang="zh-TW" dirty="0" smtClean="0"/>
              <a:t>. </a:t>
            </a:r>
            <a:r>
              <a:rPr lang="zh-TW" altLang="en-US" dirty="0"/>
              <a:t>比較結果</a:t>
            </a:r>
            <a:r>
              <a:rPr lang="en-US" altLang="zh-TW" dirty="0"/>
              <a:t>Monte Carlo</a:t>
            </a:r>
            <a:r>
              <a:rPr lang="zh-TW" altLang="en-US" dirty="0"/>
              <a:t>的結果</a:t>
            </a:r>
            <a:r>
              <a:rPr lang="en-US" altLang="zh-TW" dirty="0"/>
              <a:t>,</a:t>
            </a:r>
            <a:r>
              <a:rPr lang="zh-TW" altLang="en-US" dirty="0"/>
              <a:t>原來</a:t>
            </a:r>
            <a:r>
              <a:rPr lang="en-US" altLang="zh-TW" dirty="0"/>
              <a:t>h</a:t>
            </a:r>
            <a:r>
              <a:rPr lang="zh-TW" altLang="en-US" dirty="0"/>
              <a:t>的結果</a:t>
            </a:r>
            <a:r>
              <a:rPr lang="en-US" altLang="zh-TW" dirty="0"/>
              <a:t>,</a:t>
            </a:r>
            <a:r>
              <a:rPr lang="zh-TW" altLang="en-US" dirty="0"/>
              <a:t>新</a:t>
            </a:r>
            <a:r>
              <a:rPr lang="en-US" altLang="zh-TW" dirty="0"/>
              <a:t>h</a:t>
            </a:r>
            <a:r>
              <a:rPr lang="zh-TW" altLang="en-US" dirty="0"/>
              <a:t>的結果</a:t>
            </a:r>
            <a:r>
              <a:rPr lang="en-US" altLang="zh-TW" dirty="0"/>
              <a:t>,</a:t>
            </a:r>
            <a:r>
              <a:rPr lang="zh-TW" altLang="en-US" dirty="0"/>
              <a:t>把很大的</a:t>
            </a:r>
            <a:r>
              <a:rPr lang="en-US" altLang="zh-TW" dirty="0"/>
              <a:t>loss</a:t>
            </a:r>
            <a:r>
              <a:rPr lang="zh-TW" altLang="en-US" dirty="0"/>
              <a:t>降到小</a:t>
            </a:r>
            <a:r>
              <a:rPr lang="en-US" altLang="zh-TW" dirty="0"/>
              <a:t>loss,</a:t>
            </a:r>
            <a:r>
              <a:rPr lang="zh-TW" altLang="en-US" dirty="0"/>
              <a:t>每隔</a:t>
            </a:r>
            <a:r>
              <a:rPr lang="en-US" altLang="zh-TW" dirty="0"/>
              <a:t>0.1</a:t>
            </a:r>
            <a:r>
              <a:rPr lang="zh-TW" altLang="en-US" dirty="0"/>
              <a:t>跳</a:t>
            </a:r>
            <a:r>
              <a:rPr lang="zh-TW" altLang="en-US" dirty="0" smtClean="0"/>
              <a:t>一次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5497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測試數據</a:t>
            </a:r>
            <a:r>
              <a:rPr lang="zh-TW" altLang="en-US" dirty="0" smtClean="0"/>
              <a:t>結果</a:t>
            </a:r>
            <a:r>
              <a:rPr lang="en-US" altLang="zh-TW" dirty="0" smtClean="0"/>
              <a:t>—</a:t>
            </a:r>
            <a:r>
              <a:rPr lang="zh-TW" altLang="en-US" dirty="0" smtClean="0"/>
              <a:t>機率出現負值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45226565"/>
              </p:ext>
            </p:extLst>
          </p:nvPr>
        </p:nvGraphicFramePr>
        <p:xfrm>
          <a:off x="1043608" y="1417638"/>
          <a:ext cx="6421140" cy="53039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3740"/>
                <a:gridCol w="583740"/>
                <a:gridCol w="583740"/>
                <a:gridCol w="583740"/>
                <a:gridCol w="583740"/>
                <a:gridCol w="583740"/>
                <a:gridCol w="583740"/>
                <a:gridCol w="583740"/>
                <a:gridCol w="583740"/>
                <a:gridCol w="583740"/>
                <a:gridCol w="583740"/>
              </a:tblGrid>
              <a:tr h="1495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Style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X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B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I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Sigma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Year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Lamda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CMean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CSigma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14953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Tree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100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80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0.0001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0.02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0.2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5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0.2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-0.4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0.16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100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149535"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54350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h=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0.430813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loss/h=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0.232119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ceil(loss/jh)=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1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newh=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0.1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</a:rPr>
                        <a:t>loss/</a:t>
                      </a:r>
                      <a:r>
                        <a:rPr lang="en-US" sz="1000" u="none" strike="noStrike" dirty="0" err="1">
                          <a:effectLst/>
                        </a:rPr>
                        <a:t>newh</a:t>
                      </a:r>
                      <a:r>
                        <a:rPr lang="en-US" sz="1000" u="none" strike="noStrike" dirty="0" smtClean="0">
                          <a:effectLst/>
                        </a:rPr>
                        <a:t>=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 dirty="0">
                          <a:effectLst/>
                        </a:rPr>
                        <a:t>1</a:t>
                      </a:r>
                      <a:endParaRPr lang="en-US" altLang="zh-TW" sz="10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2739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triDeltaT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probJump: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pJ.q[5]=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-1.39618</a:t>
                      </a:r>
                      <a:endParaRPr lang="en-US" altLang="zh-TW" sz="10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 err="1">
                          <a:effectLst/>
                        </a:rPr>
                        <a:t>pJ.q</a:t>
                      </a:r>
                      <a:r>
                        <a:rPr lang="en-US" sz="1000" u="none" strike="noStrike" dirty="0">
                          <a:effectLst/>
                        </a:rPr>
                        <a:t>[3]=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-2.62198</a:t>
                      </a:r>
                      <a:endParaRPr lang="en-US" altLang="zh-TW" sz="10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 err="1">
                          <a:effectLst/>
                        </a:rPr>
                        <a:t>pJ.q</a:t>
                      </a:r>
                      <a:r>
                        <a:rPr lang="en-US" sz="1000" u="none" strike="noStrike" dirty="0">
                          <a:effectLst/>
                        </a:rPr>
                        <a:t>[1]=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-1.01043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loss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ANS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2739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probJump: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pJ.q[5]=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-1.33854</a:t>
                      </a:r>
                      <a:endParaRPr lang="en-US" altLang="zh-TW" sz="10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pJ.q[3]=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-2.47245</a:t>
                      </a:r>
                      <a:endParaRPr lang="en-US" altLang="zh-TW" sz="10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 err="1">
                          <a:effectLst/>
                        </a:rPr>
                        <a:t>pJ.q</a:t>
                      </a:r>
                      <a:r>
                        <a:rPr lang="en-US" sz="1000" u="none" strike="noStrike" dirty="0">
                          <a:effectLst/>
                        </a:rPr>
                        <a:t>[1]=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-0.96872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0.1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>
                          <a:effectLst/>
                        </a:rPr>
                        <a:t>-4E+100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149535"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54350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h=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0.430813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loss/h=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0.464238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ceil(loss/jh)=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1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newh=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0.2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u="none" strike="noStrike" dirty="0" smtClean="0">
                          <a:effectLst/>
                        </a:rPr>
                        <a:t>loss/</a:t>
                      </a:r>
                      <a:r>
                        <a:rPr lang="en-US" altLang="zh-TW" sz="1000" u="none" strike="noStrike" dirty="0" err="1" smtClean="0">
                          <a:effectLst/>
                        </a:rPr>
                        <a:t>newh</a:t>
                      </a:r>
                      <a:r>
                        <a:rPr lang="en-US" altLang="zh-TW" sz="1000" u="none" strike="noStrike" dirty="0" smtClean="0">
                          <a:effectLst/>
                        </a:rPr>
                        <a:t>=</a:t>
                      </a:r>
                      <a:endParaRPr lang="en-US" altLang="zh-TW" sz="1000" b="0" i="0" u="none" strike="noStrike" dirty="0" smtClean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+mn-ea"/>
                      </a:endParaRPr>
                    </a:p>
                    <a:p>
                      <a:pPr algn="l" fontAlgn="ctr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1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2739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triDeltaT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probJump: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pJ.q[1]=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-0.00744</a:t>
                      </a:r>
                      <a:endParaRPr lang="en-US" altLang="zh-TW" sz="10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loss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ANS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2739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probJump: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pJ.q[1]=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-0.00713</a:t>
                      </a:r>
                      <a:endParaRPr lang="en-US" altLang="zh-TW" sz="10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0.2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8.917544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149535"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54350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h=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0.430813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loss/h=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0.696358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ceil(loss/jh)=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1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newh=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0.3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00" u="none" strike="noStrike" dirty="0" smtClean="0">
                          <a:effectLst/>
                        </a:rPr>
                        <a:t>loss/</a:t>
                      </a:r>
                      <a:r>
                        <a:rPr lang="en-US" altLang="zh-TW" sz="1000" u="none" strike="noStrike" dirty="0" err="1" smtClean="0">
                          <a:effectLst/>
                        </a:rPr>
                        <a:t>newh</a:t>
                      </a:r>
                      <a:r>
                        <a:rPr lang="en-US" altLang="zh-TW" sz="1000" u="none" strike="noStrike" dirty="0" smtClean="0">
                          <a:effectLst/>
                        </a:rPr>
                        <a:t>=</a:t>
                      </a:r>
                      <a:endParaRPr lang="en-US" altLang="zh-TW" sz="10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+mn-ea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1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2739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triDeltaT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probJump: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pJ.q[6]=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-0.00014</a:t>
                      </a:r>
                      <a:endParaRPr lang="en-US" altLang="zh-TW" sz="10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pJ.q[1]=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-0.00084</a:t>
                      </a:r>
                      <a:endParaRPr lang="en-US" altLang="zh-TW" sz="10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loss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ANS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2739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probJump: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pJ.q[6]=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-0.00013</a:t>
                      </a:r>
                      <a:endParaRPr lang="en-US" altLang="zh-TW" sz="10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pJ.q[1]=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-0.0008</a:t>
                      </a:r>
                      <a:endParaRPr lang="en-US" altLang="zh-TW" sz="10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0.3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8.75297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149535"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54350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h=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0.430813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loss/h=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0.928477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ceil(loss/jh)=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1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newh=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0.4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zh-TW" sz="1000" u="none" strike="noStrike" dirty="0" smtClean="0">
                          <a:effectLst/>
                        </a:rPr>
                        <a:t>loss/</a:t>
                      </a:r>
                      <a:r>
                        <a:rPr lang="en-US" altLang="zh-TW" sz="1000" u="none" strike="noStrike" dirty="0" err="1" smtClean="0">
                          <a:effectLst/>
                        </a:rPr>
                        <a:t>newh</a:t>
                      </a:r>
                      <a:r>
                        <a:rPr lang="en-US" altLang="zh-TW" sz="1000" u="none" strike="noStrike" dirty="0" smtClean="0">
                          <a:effectLst/>
                        </a:rPr>
                        <a:t>=</a:t>
                      </a:r>
                      <a:endParaRPr lang="en-US" altLang="zh-TW" sz="10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+mn-ea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1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2739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triDeltaT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probJump: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pJ.q[6]=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-7.5E-05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pJ.q[1]=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-0.0002</a:t>
                      </a:r>
                      <a:endParaRPr lang="en-US" altLang="zh-TW" sz="10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loss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ANS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  <a:tr h="27395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 err="1">
                          <a:effectLst/>
                        </a:rPr>
                        <a:t>probJump</a:t>
                      </a:r>
                      <a:r>
                        <a:rPr lang="en-US" sz="1000" u="none" strike="noStrike" dirty="0">
                          <a:effectLst/>
                        </a:rPr>
                        <a:t>: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</a:rPr>
                        <a:t>pJ.q[6]=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-7.2E-05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 err="1">
                          <a:effectLst/>
                        </a:rPr>
                        <a:t>pJ.q</a:t>
                      </a:r>
                      <a:r>
                        <a:rPr lang="en-US" sz="1000" u="none" strike="noStrike" dirty="0">
                          <a:effectLst/>
                        </a:rPr>
                        <a:t>[1]=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-0.0002</a:t>
                      </a:r>
                      <a:endParaRPr lang="en-US" altLang="zh-TW" sz="1000" b="0" i="0" u="none" strike="noStrike" dirty="0">
                        <a:solidFill>
                          <a:srgbClr val="FF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zh-TW" altLang="en-US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>
                          <a:effectLst/>
                        </a:rPr>
                        <a:t>0.4</a:t>
                      </a:r>
                      <a:endParaRPr lang="en-US" altLang="zh-TW" sz="1000" b="0" i="0" u="none" strike="noStrike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zh-TW" sz="1000" u="none" strike="noStrike" dirty="0">
                          <a:effectLst/>
                        </a:rPr>
                        <a:t>8.70496</a:t>
                      </a:r>
                      <a:endParaRPr lang="en-US" altLang="zh-TW" sz="1000" b="0" i="0" u="none" strike="noStrike" dirty="0">
                        <a:solidFill>
                          <a:srgbClr val="000000"/>
                        </a:solidFill>
                        <a:effectLst/>
                        <a:latin typeface="新細明體" panose="02020500000000000000" pitchFamily="18" charset="-120"/>
                        <a:ea typeface="新細明體" panose="02020500000000000000" pitchFamily="18" charset="-120"/>
                      </a:endParaRPr>
                    </a:p>
                  </a:txBody>
                  <a:tcPr marL="3979" marR="3979" marT="3979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8151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問題討論</a:t>
            </a:r>
            <a:endParaRPr lang="zh-TW" altLang="en-US" dirty="0"/>
          </a:p>
        </p:txBody>
      </p:sp>
      <p:pic>
        <p:nvPicPr>
          <p:cNvPr id="6" name="內容版面配置區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556792"/>
            <a:ext cx="9640977" cy="4176464"/>
          </a:xfrm>
        </p:spPr>
      </p:pic>
    </p:spTree>
    <p:extLst>
      <p:ext uri="{BB962C8B-B14F-4D97-AF65-F5344CB8AC3E}">
        <p14:creationId xmlns:p14="http://schemas.microsoft.com/office/powerpoint/2010/main" val="3820456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057"/>
            <a:ext cx="8496944" cy="6337943"/>
          </a:xfrm>
        </p:spPr>
      </p:pic>
      <p:sp>
        <p:nvSpPr>
          <p:cNvPr id="3" name="文字方塊 2"/>
          <p:cNvSpPr txBox="1"/>
          <p:nvPr/>
        </p:nvSpPr>
        <p:spPr>
          <a:xfrm>
            <a:off x="0" y="3638487"/>
            <a:ext cx="15610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Jump diffusion</a:t>
            </a:r>
            <a:endParaRPr lang="zh-TW" altLang="en-US" dirty="0"/>
          </a:p>
        </p:txBody>
      </p:sp>
      <p:sp>
        <p:nvSpPr>
          <p:cNvPr id="5" name="文字方塊 4"/>
          <p:cNvSpPr txBox="1"/>
          <p:nvPr/>
        </p:nvSpPr>
        <p:spPr>
          <a:xfrm>
            <a:off x="12030" y="5157192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 smtClean="0"/>
              <a:t>Jump</a:t>
            </a:r>
            <a:r>
              <a:rPr lang="zh-TW" altLang="en-US" dirty="0" smtClean="0"/>
              <a:t> </a:t>
            </a:r>
            <a:r>
              <a:rPr lang="en-US" altLang="zh-TW" dirty="0" smtClean="0"/>
              <a:t>branch</a:t>
            </a:r>
            <a:r>
              <a:rPr lang="zh-TW" altLang="en-US" dirty="0" smtClean="0"/>
              <a:t>包覆範圍微調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9508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目前調整方式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zh-TW" altLang="en-US" dirty="0" smtClean="0"/>
              <a:t>調整上下</a:t>
            </a:r>
            <a:r>
              <a:rPr lang="en-US" altLang="zh-TW" dirty="0" smtClean="0"/>
              <a:t>jump</a:t>
            </a:r>
            <a:r>
              <a:rPr lang="zh-TW" altLang="en-US" dirty="0" smtClean="0"/>
              <a:t>的個數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0</a:t>
            </a:r>
            <a:r>
              <a:rPr lang="zh-TW" altLang="en-US" dirty="0" smtClean="0"/>
              <a:t>為不</a:t>
            </a:r>
            <a:r>
              <a:rPr lang="en-US" altLang="zh-TW" dirty="0" smtClean="0"/>
              <a:t>jump,</a:t>
            </a:r>
            <a:r>
              <a:rPr lang="zh-TW" altLang="en-US" dirty="0" smtClean="0"/>
              <a:t>一定要有</a:t>
            </a:r>
            <a:endParaRPr lang="en-US" altLang="zh-TW" dirty="0" smtClean="0"/>
          </a:p>
          <a:p>
            <a:pPr lvl="1"/>
            <a:r>
              <a:rPr lang="zh-TW" altLang="en-US" dirty="0"/>
              <a:t>往</a:t>
            </a:r>
            <a:r>
              <a:rPr lang="zh-TW" altLang="en-US" dirty="0" smtClean="0"/>
              <a:t>下</a:t>
            </a:r>
            <a:r>
              <a:rPr lang="en-US" altLang="zh-TW" dirty="0" smtClean="0"/>
              <a:t>jump</a:t>
            </a:r>
            <a:r>
              <a:rPr lang="zh-TW" altLang="en-US" dirty="0" smtClean="0"/>
              <a:t>的範圍一定要包到</a:t>
            </a:r>
            <a:r>
              <a:rPr lang="en-US" altLang="zh-TW" dirty="0" smtClean="0"/>
              <a:t>Mean</a:t>
            </a:r>
            <a:r>
              <a:rPr lang="zh-TW" altLang="en-US" dirty="0" smtClean="0"/>
              <a:t>、甚至包到一個變異數內的範圍</a:t>
            </a:r>
            <a:endParaRPr lang="en-US" altLang="zh-TW" dirty="0" smtClean="0"/>
          </a:p>
          <a:p>
            <a:r>
              <a:rPr lang="zh-TW" altLang="en-US" dirty="0" smtClean="0"/>
              <a:t>調整機率計算的矩陣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以往上</a:t>
            </a:r>
            <a:r>
              <a:rPr lang="en-US" altLang="zh-TW" dirty="0" smtClean="0"/>
              <a:t>jump 1,</a:t>
            </a:r>
            <a:r>
              <a:rPr lang="zh-TW" altLang="en-US" dirty="0" smtClean="0"/>
              <a:t>往下</a:t>
            </a:r>
            <a:r>
              <a:rPr lang="en-US" altLang="zh-TW" dirty="0" smtClean="0"/>
              <a:t>jump3</a:t>
            </a:r>
            <a:r>
              <a:rPr lang="zh-TW" altLang="en-US" dirty="0" smtClean="0"/>
              <a:t>為例</a:t>
            </a:r>
            <a:r>
              <a:rPr lang="en-US" altLang="zh-TW" dirty="0" smtClean="0"/>
              <a:t>,</a:t>
            </a:r>
            <a:r>
              <a:rPr lang="zh-TW" altLang="en-US" dirty="0" smtClean="0"/>
              <a:t>矩陣改為</a:t>
            </a:r>
            <a:endParaRPr lang="en-US" altLang="zh-TW" dirty="0" smtClean="0"/>
          </a:p>
          <a:p>
            <a:pPr marL="457200" lvl="1" indent="0">
              <a:buNone/>
            </a:pPr>
            <a:r>
              <a:rPr lang="en-US" altLang="zh-TW" dirty="0" smtClean="0"/>
              <a:t>       1,  1,  1, 1,  1</a:t>
            </a:r>
          </a:p>
          <a:p>
            <a:pPr marL="457200" lvl="1" indent="0"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-3, -2, -1, 0, 1</a:t>
            </a:r>
          </a:p>
          <a:p>
            <a:pPr marL="457200" lvl="1" indent="0">
              <a:buNone/>
            </a:pPr>
            <a:r>
              <a:rPr lang="en-US" altLang="zh-TW" dirty="0"/>
              <a:t>	 </a:t>
            </a:r>
            <a:r>
              <a:rPr lang="en-US" altLang="zh-TW" dirty="0" smtClean="0"/>
              <a:t>9,  4,  1,  0, 1</a:t>
            </a:r>
          </a:p>
          <a:p>
            <a:pPr marL="457200" lvl="1" indent="0">
              <a:buNone/>
            </a:pPr>
            <a:r>
              <a:rPr lang="en-US" altLang="zh-TW" dirty="0" smtClean="0"/>
              <a:t>    -27, -8, -1, 0, 1</a:t>
            </a:r>
          </a:p>
          <a:p>
            <a:pPr marL="457200" lvl="1" indent="0">
              <a:buNone/>
            </a:pPr>
            <a:r>
              <a:rPr lang="en-US" altLang="zh-TW" dirty="0"/>
              <a:t> </a:t>
            </a:r>
            <a:r>
              <a:rPr lang="en-US" altLang="zh-TW" dirty="0" smtClean="0"/>
              <a:t>    81, 16,  1, 0, 1</a:t>
            </a:r>
          </a:p>
          <a:p>
            <a:r>
              <a:rPr lang="zh-TW" altLang="en-US" dirty="0" smtClean="0"/>
              <a:t>程式</a:t>
            </a:r>
            <a:r>
              <a:rPr lang="en-US" altLang="zh-TW" dirty="0" smtClean="0"/>
              <a:t>Backward</a:t>
            </a:r>
            <a:r>
              <a:rPr lang="zh-TW" altLang="en-US" dirty="0" smtClean="0"/>
              <a:t>部份的</a:t>
            </a:r>
            <a:r>
              <a:rPr lang="en-US" altLang="zh-TW" dirty="0" smtClean="0"/>
              <a:t>node</a:t>
            </a:r>
            <a:r>
              <a:rPr lang="zh-TW" altLang="en-US" dirty="0" smtClean="0"/>
              <a:t>調整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857379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TW" dirty="0" smtClean="0"/>
          </a:p>
          <a:p>
            <a:r>
              <a:rPr lang="en-US" altLang="zh-TW" dirty="0" smtClean="0"/>
              <a:t>S(t):</a:t>
            </a:r>
            <a:r>
              <a:rPr lang="zh-TW" altLang="en-US" dirty="0" smtClean="0"/>
              <a:t> 股票價格</a:t>
            </a:r>
            <a:endParaRPr lang="en-US" altLang="zh-TW" dirty="0" smtClean="0"/>
          </a:p>
          <a:p>
            <a:r>
              <a:rPr lang="en-US" altLang="zh-TW" dirty="0" smtClean="0"/>
              <a:t>L(t):</a:t>
            </a:r>
            <a:r>
              <a:rPr lang="zh-TW" altLang="en-US" dirty="0" smtClean="0"/>
              <a:t> 災難累計損失</a:t>
            </a:r>
            <a:endParaRPr lang="en-US" altLang="zh-TW" dirty="0" smtClean="0"/>
          </a:p>
          <a:p>
            <a:r>
              <a:rPr lang="en-US" altLang="zh-TW" dirty="0" smtClean="0"/>
              <a:t>K: </a:t>
            </a:r>
            <a:r>
              <a:rPr lang="zh-TW" altLang="en-US" dirty="0" smtClean="0"/>
              <a:t>預定履約價格</a:t>
            </a:r>
            <a:endParaRPr lang="en-US" altLang="zh-TW" dirty="0" smtClean="0"/>
          </a:p>
          <a:p>
            <a:endParaRPr lang="en-US" altLang="zh-TW" dirty="0"/>
          </a:p>
        </p:txBody>
      </p:sp>
      <p:sp>
        <p:nvSpPr>
          <p:cNvPr id="4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 err="1" smtClean="0"/>
              <a:t>CatEPut</a:t>
            </a:r>
            <a:r>
              <a:rPr lang="en-US" altLang="zh-TW" dirty="0" smtClean="0"/>
              <a:t> </a:t>
            </a:r>
            <a:r>
              <a:rPr lang="zh-TW" altLang="en-US" dirty="0" smtClean="0"/>
              <a:t>的</a:t>
            </a:r>
            <a:r>
              <a:rPr lang="en-US" altLang="zh-TW" dirty="0" smtClean="0"/>
              <a:t>Payoff</a:t>
            </a:r>
            <a:endParaRPr lang="zh-TW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631773"/>
            <a:ext cx="7124700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6691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600200"/>
          <a:ext cx="4114800" cy="4377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685800"/>
                <a:gridCol w="685800"/>
                <a:gridCol w="685800"/>
                <a:gridCol w="685800"/>
                <a:gridCol w="685800"/>
              </a:tblGrid>
              <a:tr h="547238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547238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橢圓 4"/>
          <p:cNvSpPr/>
          <p:nvPr/>
        </p:nvSpPr>
        <p:spPr>
          <a:xfrm>
            <a:off x="386128" y="3665086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橢圓 5"/>
          <p:cNvSpPr/>
          <p:nvPr/>
        </p:nvSpPr>
        <p:spPr>
          <a:xfrm>
            <a:off x="1021201" y="3117012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7" name="橢圓 6"/>
          <p:cNvSpPr/>
          <p:nvPr/>
        </p:nvSpPr>
        <p:spPr>
          <a:xfrm>
            <a:off x="1043608" y="4239034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8" name="橢圓 7"/>
          <p:cNvSpPr/>
          <p:nvPr/>
        </p:nvSpPr>
        <p:spPr>
          <a:xfrm>
            <a:off x="2411529" y="2564904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9" name="橢圓 8"/>
          <p:cNvSpPr/>
          <p:nvPr/>
        </p:nvSpPr>
        <p:spPr>
          <a:xfrm>
            <a:off x="2411529" y="3664735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橢圓 9"/>
          <p:cNvSpPr/>
          <p:nvPr/>
        </p:nvSpPr>
        <p:spPr>
          <a:xfrm>
            <a:off x="2411529" y="4797152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1" name="橢圓 10"/>
          <p:cNvSpPr/>
          <p:nvPr/>
        </p:nvSpPr>
        <p:spPr>
          <a:xfrm>
            <a:off x="3779912" y="206084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2" name="橢圓 11"/>
          <p:cNvSpPr/>
          <p:nvPr/>
        </p:nvSpPr>
        <p:spPr>
          <a:xfrm>
            <a:off x="3779912" y="314096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橢圓 12"/>
          <p:cNvSpPr/>
          <p:nvPr/>
        </p:nvSpPr>
        <p:spPr>
          <a:xfrm>
            <a:off x="3779912" y="4228234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橢圓 13"/>
          <p:cNvSpPr/>
          <p:nvPr/>
        </p:nvSpPr>
        <p:spPr>
          <a:xfrm>
            <a:off x="3772247" y="530120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矩形 16"/>
              <p:cNvSpPr/>
              <p:nvPr/>
            </p:nvSpPr>
            <p:spPr>
              <a:xfrm>
                <a:off x="6156176" y="1821851"/>
                <a:ext cx="2880320" cy="20401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altLang="zh-TW" i="1" dirty="0" smtClean="0">
                    <a:solidFill>
                      <a:schemeClr val="accent6"/>
                    </a:solidFill>
                    <a:latin typeface="Cambria Math"/>
                  </a:rPr>
                  <a:t>Binomial tree probability: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𝑢</m:t>
                          </m:r>
                        </m:sub>
                      </m:sSub>
                      <m:r>
                        <a:rPr lang="en-US" altLang="zh-TW" i="1">
                          <a:solidFill>
                            <a:schemeClr val="accent6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US" altLang="zh-TW" i="1">
                                  <a:solidFill>
                                    <a:schemeClr val="accent6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i="1">
                                  <a:solidFill>
                                    <a:schemeClr val="accent6"/>
                                  </a:solidFill>
                                  <a:latin typeface="Cambria Math"/>
                                </a:rPr>
                                <m:t>𝑒</m:t>
                              </m:r>
                            </m:e>
                            <m:sup>
                              <m:r>
                                <a:rPr lang="en-US" altLang="zh-TW" i="1">
                                  <a:solidFill>
                                    <a:schemeClr val="accent6"/>
                                  </a:solidFill>
                                  <a:latin typeface="Cambria Math"/>
                                </a:rPr>
                                <m:t>𝑟</m:t>
                              </m:r>
                              <m:r>
                                <a:rPr lang="en-US" altLang="zh-TW" i="1">
                                  <a:solidFill>
                                    <a:schemeClr val="accent6"/>
                                  </a:solidFill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  <m:r>
                                <a:rPr lang="en-US" altLang="zh-TW" i="1">
                                  <a:solidFill>
                                    <a:schemeClr val="accent6"/>
                                  </a:solidFill>
                                  <a:latin typeface="Cambria Math"/>
                                  <a:ea typeface="Cambria Math"/>
                                </a:rPr>
                                <m:t>𝑡</m:t>
                              </m:r>
                            </m:sup>
                          </m:sSup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𝑑</m:t>
                          </m:r>
                        </m:num>
                        <m:den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𝑢</m:t>
                          </m:r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𝑑</m:t>
                          </m:r>
                        </m:den>
                      </m:f>
                    </m:oMath>
                  </m:oMathPara>
                </a14:m>
                <a:endParaRPr lang="en-US" altLang="zh-TW" dirty="0" smtClean="0"/>
              </a:p>
              <a:p>
                <a:endParaRPr lang="en-US" altLang="zh-TW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𝑑</m:t>
                          </m:r>
                        </m:sub>
                      </m:sSub>
                      <m:r>
                        <a:rPr lang="en-US" altLang="zh-TW" i="1">
                          <a:solidFill>
                            <a:schemeClr val="accent6"/>
                          </a:solidFill>
                          <a:latin typeface="Cambria Math"/>
                        </a:rPr>
                        <m:t>=1−</m:t>
                      </m:r>
                      <m:sSub>
                        <m:sSubPr>
                          <m:ctrlP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altLang="zh-TW" i="1">
                              <a:solidFill>
                                <a:schemeClr val="accent6"/>
                              </a:solidFill>
                              <a:latin typeface="Cambria Math"/>
                            </a:rPr>
                            <m:t>𝑢</m:t>
                          </m:r>
                        </m:sub>
                      </m:sSub>
                    </m:oMath>
                  </m:oMathPara>
                </a14:m>
                <a:endParaRPr lang="zh-TW" altLang="en-US" dirty="0"/>
              </a:p>
              <a:p>
                <a:endParaRPr lang="zh-TW" altLang="en-US" dirty="0"/>
              </a:p>
              <a:p>
                <a:endParaRPr lang="zh-TW" altLang="en-US" dirty="0"/>
              </a:p>
            </p:txBody>
          </p:sp>
        </mc:Choice>
        <mc:Fallback xmlns="">
          <p:sp>
            <p:nvSpPr>
              <p:cNvPr id="17" name="矩形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1821851"/>
                <a:ext cx="2880320" cy="2040174"/>
              </a:xfrm>
              <a:prstGeom prst="rect">
                <a:avLst/>
              </a:prstGeom>
              <a:blipFill rotWithShape="0">
                <a:blip r:embed="rId3"/>
                <a:stretch>
                  <a:fillRect l="-1907" t="-2090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橢圓 19"/>
          <p:cNvSpPr/>
          <p:nvPr/>
        </p:nvSpPr>
        <p:spPr>
          <a:xfrm>
            <a:off x="1737931" y="2831410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橢圓 20"/>
          <p:cNvSpPr/>
          <p:nvPr/>
        </p:nvSpPr>
        <p:spPr>
          <a:xfrm>
            <a:off x="1737931" y="3157009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橢圓 21"/>
          <p:cNvSpPr/>
          <p:nvPr/>
        </p:nvSpPr>
        <p:spPr>
          <a:xfrm>
            <a:off x="1737931" y="3458049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橢圓 23"/>
          <p:cNvSpPr/>
          <p:nvPr/>
        </p:nvSpPr>
        <p:spPr>
          <a:xfrm>
            <a:off x="1737931" y="3956640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橢圓 24"/>
          <p:cNvSpPr/>
          <p:nvPr/>
        </p:nvSpPr>
        <p:spPr>
          <a:xfrm>
            <a:off x="1737931" y="4282239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橢圓 25"/>
          <p:cNvSpPr/>
          <p:nvPr/>
        </p:nvSpPr>
        <p:spPr>
          <a:xfrm>
            <a:off x="1737931" y="4583279"/>
            <a:ext cx="180020" cy="162019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橢圓 26"/>
          <p:cNvSpPr/>
          <p:nvPr/>
        </p:nvSpPr>
        <p:spPr>
          <a:xfrm>
            <a:off x="2411529" y="1528297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橢圓 27"/>
          <p:cNvSpPr/>
          <p:nvPr/>
        </p:nvSpPr>
        <p:spPr>
          <a:xfrm>
            <a:off x="2407177" y="5877272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30" name="直線接點 29"/>
          <p:cNvCxnSpPr>
            <a:stCxn id="5" idx="7"/>
            <a:endCxn id="6" idx="3"/>
          </p:cNvCxnSpPr>
          <p:nvPr/>
        </p:nvCxnSpPr>
        <p:spPr>
          <a:xfrm flipV="1">
            <a:off x="570516" y="3301400"/>
            <a:ext cx="482321" cy="395322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3" name="直線接點 32"/>
          <p:cNvCxnSpPr>
            <a:endCxn id="7" idx="1"/>
          </p:cNvCxnSpPr>
          <p:nvPr/>
        </p:nvCxnSpPr>
        <p:spPr>
          <a:xfrm>
            <a:off x="554623" y="3855143"/>
            <a:ext cx="520621" cy="415527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6" name="直線接點 35"/>
          <p:cNvCxnSpPr>
            <a:endCxn id="8" idx="2"/>
          </p:cNvCxnSpPr>
          <p:nvPr/>
        </p:nvCxnSpPr>
        <p:spPr>
          <a:xfrm flipV="1">
            <a:off x="1259632" y="2672916"/>
            <a:ext cx="1151897" cy="50619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8" name="直線接點 37"/>
          <p:cNvCxnSpPr>
            <a:stCxn id="6" idx="5"/>
            <a:endCxn id="9" idx="2"/>
          </p:cNvCxnSpPr>
          <p:nvPr/>
        </p:nvCxnSpPr>
        <p:spPr>
          <a:xfrm>
            <a:off x="1205589" y="3301400"/>
            <a:ext cx="1205940" cy="471347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2" name="直線接點 41"/>
          <p:cNvCxnSpPr/>
          <p:nvPr/>
        </p:nvCxnSpPr>
        <p:spPr>
          <a:xfrm flipV="1">
            <a:off x="1268861" y="3784551"/>
            <a:ext cx="1151897" cy="50619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3" name="直線接點 42"/>
          <p:cNvCxnSpPr/>
          <p:nvPr/>
        </p:nvCxnSpPr>
        <p:spPr>
          <a:xfrm>
            <a:off x="1237225" y="4436991"/>
            <a:ext cx="1183533" cy="447391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4" name="直線接點 43"/>
          <p:cNvCxnSpPr>
            <a:stCxn id="8" idx="6"/>
            <a:endCxn id="11" idx="2"/>
          </p:cNvCxnSpPr>
          <p:nvPr/>
        </p:nvCxnSpPr>
        <p:spPr>
          <a:xfrm flipV="1">
            <a:off x="2627553" y="2168860"/>
            <a:ext cx="1152359" cy="50405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45" name="直線接點 44"/>
          <p:cNvCxnSpPr>
            <a:endCxn id="12" idx="1"/>
          </p:cNvCxnSpPr>
          <p:nvPr/>
        </p:nvCxnSpPr>
        <p:spPr>
          <a:xfrm>
            <a:off x="2627553" y="2672916"/>
            <a:ext cx="1183995" cy="4996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5" name="直線接點 64"/>
          <p:cNvCxnSpPr/>
          <p:nvPr/>
        </p:nvCxnSpPr>
        <p:spPr>
          <a:xfrm flipV="1">
            <a:off x="2651404" y="3294478"/>
            <a:ext cx="1152359" cy="50405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6" name="直線接點 65"/>
          <p:cNvCxnSpPr/>
          <p:nvPr/>
        </p:nvCxnSpPr>
        <p:spPr>
          <a:xfrm>
            <a:off x="2651404" y="3798534"/>
            <a:ext cx="1183995" cy="4996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7" name="直線接點 66"/>
          <p:cNvCxnSpPr/>
          <p:nvPr/>
        </p:nvCxnSpPr>
        <p:spPr>
          <a:xfrm flipV="1">
            <a:off x="2625598" y="4380326"/>
            <a:ext cx="1152359" cy="504056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68" name="直線接點 67"/>
          <p:cNvCxnSpPr/>
          <p:nvPr/>
        </p:nvCxnSpPr>
        <p:spPr>
          <a:xfrm>
            <a:off x="2625598" y="4884382"/>
            <a:ext cx="1183995" cy="4996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70" name="直線接點 69"/>
          <p:cNvCxnSpPr>
            <a:stCxn id="6" idx="7"/>
            <a:endCxn id="20" idx="2"/>
          </p:cNvCxnSpPr>
          <p:nvPr/>
        </p:nvCxnSpPr>
        <p:spPr>
          <a:xfrm flipV="1">
            <a:off x="1205589" y="2912420"/>
            <a:ext cx="532342" cy="236228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2" name="直線接點 71"/>
          <p:cNvCxnSpPr>
            <a:stCxn id="6" idx="6"/>
            <a:endCxn id="21" idx="6"/>
          </p:cNvCxnSpPr>
          <p:nvPr/>
        </p:nvCxnSpPr>
        <p:spPr>
          <a:xfrm>
            <a:off x="1237225" y="3225024"/>
            <a:ext cx="680726" cy="1299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75" name="直線接點 74"/>
          <p:cNvCxnSpPr>
            <a:stCxn id="6" idx="5"/>
            <a:endCxn id="22" idx="3"/>
          </p:cNvCxnSpPr>
          <p:nvPr/>
        </p:nvCxnSpPr>
        <p:spPr>
          <a:xfrm>
            <a:off x="1205589" y="3301400"/>
            <a:ext cx="558705" cy="29494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0" name="直線接點 79"/>
          <p:cNvCxnSpPr/>
          <p:nvPr/>
        </p:nvCxnSpPr>
        <p:spPr>
          <a:xfrm flipV="1">
            <a:off x="1237225" y="4034850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1" name="直線接點 80"/>
          <p:cNvCxnSpPr/>
          <p:nvPr/>
        </p:nvCxnSpPr>
        <p:spPr>
          <a:xfrm flipV="1">
            <a:off x="1268861" y="4360449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2" name="直線接點 81"/>
          <p:cNvCxnSpPr/>
          <p:nvPr/>
        </p:nvCxnSpPr>
        <p:spPr>
          <a:xfrm>
            <a:off x="1237225" y="4447786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84" name="直線接點 83"/>
          <p:cNvCxnSpPr>
            <a:stCxn id="20" idx="7"/>
            <a:endCxn id="8" idx="2"/>
          </p:cNvCxnSpPr>
          <p:nvPr/>
        </p:nvCxnSpPr>
        <p:spPr>
          <a:xfrm flipV="1">
            <a:off x="1891588" y="2672916"/>
            <a:ext cx="519941" cy="182221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7" name="直線接點 86"/>
          <p:cNvCxnSpPr>
            <a:stCxn id="21" idx="7"/>
            <a:endCxn id="8" idx="3"/>
          </p:cNvCxnSpPr>
          <p:nvPr/>
        </p:nvCxnSpPr>
        <p:spPr>
          <a:xfrm flipV="1">
            <a:off x="1891588" y="2749292"/>
            <a:ext cx="551577" cy="431444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8" name="直線接點 87"/>
          <p:cNvCxnSpPr>
            <a:stCxn id="21" idx="5"/>
            <a:endCxn id="9" idx="1"/>
          </p:cNvCxnSpPr>
          <p:nvPr/>
        </p:nvCxnSpPr>
        <p:spPr>
          <a:xfrm>
            <a:off x="1891588" y="3295301"/>
            <a:ext cx="551577" cy="40107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5" name="直線接點 94"/>
          <p:cNvCxnSpPr>
            <a:stCxn id="25" idx="7"/>
            <a:endCxn id="9" idx="3"/>
          </p:cNvCxnSpPr>
          <p:nvPr/>
        </p:nvCxnSpPr>
        <p:spPr>
          <a:xfrm flipV="1">
            <a:off x="1891588" y="3849123"/>
            <a:ext cx="551577" cy="456843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6" name="直線接點 95"/>
          <p:cNvCxnSpPr>
            <a:stCxn id="25" idx="5"/>
            <a:endCxn id="10" idx="1"/>
          </p:cNvCxnSpPr>
          <p:nvPr/>
        </p:nvCxnSpPr>
        <p:spPr>
          <a:xfrm>
            <a:off x="1891588" y="4420531"/>
            <a:ext cx="551577" cy="408257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1" name="直線接點 100"/>
          <p:cNvCxnSpPr>
            <a:endCxn id="9" idx="2"/>
          </p:cNvCxnSpPr>
          <p:nvPr/>
        </p:nvCxnSpPr>
        <p:spPr>
          <a:xfrm>
            <a:off x="1887236" y="3586947"/>
            <a:ext cx="524293" cy="1858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3" name="直線接點 102"/>
          <p:cNvCxnSpPr>
            <a:stCxn id="24" idx="7"/>
            <a:endCxn id="9" idx="2"/>
          </p:cNvCxnSpPr>
          <p:nvPr/>
        </p:nvCxnSpPr>
        <p:spPr>
          <a:xfrm flipV="1">
            <a:off x="1891588" y="3772747"/>
            <a:ext cx="519941" cy="207620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6" name="直線接點 105"/>
          <p:cNvCxnSpPr>
            <a:stCxn id="26" idx="6"/>
            <a:endCxn id="10" idx="2"/>
          </p:cNvCxnSpPr>
          <p:nvPr/>
        </p:nvCxnSpPr>
        <p:spPr>
          <a:xfrm>
            <a:off x="1917951" y="4664289"/>
            <a:ext cx="493578" cy="24087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0" name="直線接點 109"/>
          <p:cNvCxnSpPr>
            <a:stCxn id="20" idx="0"/>
            <a:endCxn id="27" idx="3"/>
          </p:cNvCxnSpPr>
          <p:nvPr/>
        </p:nvCxnSpPr>
        <p:spPr>
          <a:xfrm flipV="1">
            <a:off x="1827941" y="1712685"/>
            <a:ext cx="615224" cy="111872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1" name="直線接點 110"/>
          <p:cNvCxnSpPr>
            <a:stCxn id="20" idx="5"/>
            <a:endCxn id="9" idx="1"/>
          </p:cNvCxnSpPr>
          <p:nvPr/>
        </p:nvCxnSpPr>
        <p:spPr>
          <a:xfrm>
            <a:off x="1891588" y="2969702"/>
            <a:ext cx="551577" cy="72666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5" name="直線接點 114"/>
          <p:cNvCxnSpPr>
            <a:stCxn id="22" idx="7"/>
            <a:endCxn id="8" idx="3"/>
          </p:cNvCxnSpPr>
          <p:nvPr/>
        </p:nvCxnSpPr>
        <p:spPr>
          <a:xfrm flipV="1">
            <a:off x="1891588" y="2749292"/>
            <a:ext cx="551577" cy="732484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6" name="直線接點 115"/>
          <p:cNvCxnSpPr>
            <a:stCxn id="22" idx="6"/>
            <a:endCxn id="10" idx="0"/>
          </p:cNvCxnSpPr>
          <p:nvPr/>
        </p:nvCxnSpPr>
        <p:spPr>
          <a:xfrm>
            <a:off x="1917951" y="3539059"/>
            <a:ext cx="601590" cy="1258093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2" name="直線接點 121"/>
          <p:cNvCxnSpPr>
            <a:stCxn id="24" idx="7"/>
            <a:endCxn id="8" idx="3"/>
          </p:cNvCxnSpPr>
          <p:nvPr/>
        </p:nvCxnSpPr>
        <p:spPr>
          <a:xfrm flipV="1">
            <a:off x="1891588" y="2749292"/>
            <a:ext cx="551577" cy="123107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5" name="直線接點 124"/>
          <p:cNvCxnSpPr>
            <a:stCxn id="24" idx="6"/>
            <a:endCxn id="10" idx="0"/>
          </p:cNvCxnSpPr>
          <p:nvPr/>
        </p:nvCxnSpPr>
        <p:spPr>
          <a:xfrm>
            <a:off x="1917951" y="4037650"/>
            <a:ext cx="601590" cy="759502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8" name="直線接點 127"/>
          <p:cNvCxnSpPr>
            <a:stCxn id="26" idx="6"/>
            <a:endCxn id="9" idx="3"/>
          </p:cNvCxnSpPr>
          <p:nvPr/>
        </p:nvCxnSpPr>
        <p:spPr>
          <a:xfrm flipV="1">
            <a:off x="1917951" y="3849123"/>
            <a:ext cx="525214" cy="815166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1" name="直線接點 130"/>
          <p:cNvCxnSpPr>
            <a:stCxn id="26" idx="5"/>
            <a:endCxn id="28" idx="0"/>
          </p:cNvCxnSpPr>
          <p:nvPr/>
        </p:nvCxnSpPr>
        <p:spPr>
          <a:xfrm>
            <a:off x="1891588" y="4721571"/>
            <a:ext cx="623601" cy="1155701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35" name="右大括弧 134"/>
          <p:cNvSpPr/>
          <p:nvPr/>
        </p:nvSpPr>
        <p:spPr>
          <a:xfrm>
            <a:off x="4644008" y="2168860"/>
            <a:ext cx="216024" cy="1069158"/>
          </a:xfrm>
          <a:prstGeom prst="rightBrac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6" name="文字方塊 135"/>
              <p:cNvSpPr txBox="1"/>
              <p:nvPr/>
            </p:nvSpPr>
            <p:spPr>
              <a:xfrm>
                <a:off x="5004048" y="2514635"/>
                <a:ext cx="791086" cy="401970"/>
              </a:xfrm>
              <a:prstGeom prst="rect">
                <a:avLst/>
              </a:prstGeom>
            </p:spPr>
            <p:style>
              <a:lnRef idx="2">
                <a:schemeClr val="accent6">
                  <a:shade val="50000"/>
                </a:schemeClr>
              </a:lnRef>
              <a:fillRef idx="1">
                <a:schemeClr val="accent6"/>
              </a:fillRef>
              <a:effectRef idx="0">
                <a:schemeClr val="accent6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/>
                        </a:rPr>
                        <m:t>2</m:t>
                      </m:r>
                      <m:r>
                        <a:rPr lang="zh-TW" altLang="en-US" b="0" i="1" smtClean="0">
                          <a:latin typeface="Cambria Math"/>
                        </a:rPr>
                        <m:t>𝜎</m:t>
                      </m:r>
                      <m:rad>
                        <m:radPr>
                          <m:degHide m:val="on"/>
                          <m:ctrlPr>
                            <a:rPr lang="zh-TW" altLang="en-US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zh-TW" altLang="en-US" b="0" i="1" smtClean="0">
                              <a:latin typeface="Cambria Math"/>
                            </a:rPr>
                            <m:t>∆</m:t>
                          </m:r>
                          <m:r>
                            <a:rPr lang="en-US" altLang="zh-TW" b="0" i="1" smtClean="0">
                              <a:latin typeface="Cambria Math"/>
                            </a:rPr>
                            <m:t>𝑡</m:t>
                          </m:r>
                        </m:e>
                      </m:rad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36" name="文字方塊 1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048" y="2514635"/>
                <a:ext cx="791086" cy="401970"/>
              </a:xfrm>
              <a:prstGeom prst="rect">
                <a:avLst/>
              </a:prstGeom>
              <a:blipFill rotWithShape="0">
                <a:blip r:embed="rId4"/>
                <a:stretch>
                  <a:fillRect r="-746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7" name="右大括弧 136"/>
          <p:cNvSpPr/>
          <p:nvPr/>
        </p:nvSpPr>
        <p:spPr>
          <a:xfrm>
            <a:off x="4644008" y="3248980"/>
            <a:ext cx="216024" cy="337967"/>
          </a:xfrm>
          <a:prstGeom prst="rightBrac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文字方塊 137"/>
              <p:cNvSpPr txBox="1"/>
              <p:nvPr/>
            </p:nvSpPr>
            <p:spPr>
              <a:xfrm>
                <a:off x="5004048" y="3224826"/>
                <a:ext cx="1152128" cy="427746"/>
              </a:xfrm>
              <a:prstGeom prst="rect">
                <a:avLst/>
              </a:prstGeom>
            </p:spPr>
            <p:style>
              <a:lnRef idx="2">
                <a:schemeClr val="accent3">
                  <a:shade val="50000"/>
                </a:schemeClr>
              </a:lnRef>
              <a:fillRef idx="1">
                <a:schemeClr val="accent3"/>
              </a:fillRef>
              <a:effectRef idx="0">
                <a:schemeClr val="accent3"/>
              </a:effectRef>
              <a:fontRef idx="minor">
                <a:schemeClr val="lt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zh-TW" altLang="en-US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altLang="zh-TW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TW" altLang="en-US" i="1" smtClean="0">
                                  <a:latin typeface="Cambria Math"/>
                                </a:rPr>
                                <m:t>𝛾</m:t>
                              </m:r>
                            </m:e>
                            <m:sup>
                              <m:r>
                                <a:rPr lang="en-US" altLang="zh-TW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altLang="zh-TW" b="0" i="1" smtClean="0">
                              <a:latin typeface="Cambria Math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TW" altLang="en-US" b="0" i="1" smtClean="0">
                                  <a:latin typeface="Cambria Math"/>
                                </a:rPr>
                                <m:t>𝛿</m:t>
                              </m:r>
                            </m:e>
                            <m:sup>
                              <m:r>
                                <a:rPr lang="en-US" altLang="zh-TW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38" name="文字方塊 1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04048" y="3224826"/>
                <a:ext cx="1152128" cy="427746"/>
              </a:xfrm>
              <a:prstGeom prst="rect">
                <a:avLst/>
              </a:prstGeom>
              <a:blipFill rotWithShape="0">
                <a:blip r:embed="rId5"/>
                <a:stretch>
                  <a:fillRect b="-1351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0" name="文字方塊 139"/>
              <p:cNvSpPr txBox="1"/>
              <p:nvPr/>
            </p:nvSpPr>
            <p:spPr>
              <a:xfrm>
                <a:off x="6156176" y="3512210"/>
                <a:ext cx="2053724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i="1" dirty="0" smtClean="0">
                    <a:solidFill>
                      <a:schemeClr val="accent3"/>
                    </a:solidFill>
                    <a:latin typeface="Cambria Math"/>
                  </a:rPr>
                  <a:t>Jump probability: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altLang="zh-TW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altLang="zh-TW" dirty="0" smtClean="0">
                  <a:solidFill>
                    <a:schemeClr val="accent3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altLang="zh-TW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0</m:t>
                          </m:r>
                        </m:sub>
                      </m:sSub>
                    </m:oMath>
                  </m:oMathPara>
                </a14:m>
                <a:endParaRPr lang="en-US" altLang="zh-TW" dirty="0" smtClean="0">
                  <a:solidFill>
                    <a:schemeClr val="accent3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altLang="zh-TW" b="0" i="1" smtClean="0">
                              <a:solidFill>
                                <a:schemeClr val="accent3"/>
                              </a:solidFill>
                              <a:latin typeface="Cambria Math"/>
                            </a:rPr>
                            <m:t>−1</m:t>
                          </m:r>
                        </m:sub>
                      </m:sSub>
                    </m:oMath>
                  </m:oMathPara>
                </a14:m>
                <a:endParaRPr lang="zh-TW" altLang="en-US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140" name="文字方塊 1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3512210"/>
                <a:ext cx="2053724" cy="1200329"/>
              </a:xfrm>
              <a:prstGeom prst="rect">
                <a:avLst/>
              </a:prstGeom>
              <a:blipFill rotWithShape="0">
                <a:blip r:embed="rId6"/>
                <a:stretch>
                  <a:fillRect l="-2671" t="-3046" b="-152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1" name="文字方塊 140"/>
              <p:cNvSpPr txBox="1"/>
              <p:nvPr/>
            </p:nvSpPr>
            <p:spPr>
              <a:xfrm>
                <a:off x="6318942" y="289581"/>
                <a:ext cx="1728192" cy="12182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TW" i="1">
                          <a:latin typeface="Cambria Math"/>
                        </a:rPr>
                        <m:t>𝑢</m:t>
                      </m:r>
                      <m:r>
                        <a:rPr lang="en-US" altLang="zh-TW" i="1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i="1">
                              <a:latin typeface="Cambria Math"/>
                            </a:rPr>
                            <m:t>𝑒</m:t>
                          </m:r>
                        </m:e>
                        <m:sup>
                          <m:r>
                            <a:rPr lang="zh-TW" altLang="en-US" i="1">
                              <a:latin typeface="Cambria Math"/>
                            </a:rPr>
                            <m:t>𝜎</m:t>
                          </m:r>
                          <m:rad>
                            <m:radPr>
                              <m:degHide m:val="on"/>
                              <m:ctrlPr>
                                <a:rPr lang="zh-TW" altLang="en-U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zh-TW" altLang="en-US" i="1">
                                  <a:latin typeface="Cambria Math"/>
                                </a:rPr>
                                <m:t>∆</m:t>
                              </m:r>
                              <m:r>
                                <a:rPr lang="en-US" altLang="zh-TW" i="1">
                                  <a:latin typeface="Cambria Math"/>
                                </a:rPr>
                                <m:t>𝑡</m:t>
                              </m:r>
                            </m:e>
                          </m:rad>
                        </m:sup>
                      </m:sSup>
                    </m:oMath>
                  </m:oMathPara>
                </a14:m>
                <a:endParaRPr lang="en-US" altLang="zh-TW" i="1" dirty="0">
                  <a:latin typeface="Cambria Math"/>
                </a:endParaRPr>
              </a:p>
              <a:p>
                <a:endParaRPr lang="en-US" altLang="zh-TW" i="1" dirty="0"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TW" i="1">
                          <a:latin typeface="Cambria Math"/>
                        </a:rPr>
                        <m:t>𝑑</m:t>
                      </m:r>
                      <m:r>
                        <a:rPr lang="en-US" altLang="zh-TW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altLang="zh-TW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altLang="zh-TW" i="1">
                              <a:latin typeface="Cambria Math"/>
                            </a:rPr>
                            <m:t>1</m:t>
                          </m:r>
                        </m:num>
                        <m:den>
                          <m:r>
                            <a:rPr lang="en-US" altLang="zh-TW" i="1">
                              <a:latin typeface="Cambria Math"/>
                            </a:rPr>
                            <m:t>𝑢</m:t>
                          </m:r>
                        </m:den>
                      </m:f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141" name="文字方塊 1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18942" y="289581"/>
                <a:ext cx="1728192" cy="1218282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文字方塊 141"/>
              <p:cNvSpPr txBox="1"/>
              <p:nvPr/>
            </p:nvSpPr>
            <p:spPr>
              <a:xfrm>
                <a:off x="6156176" y="4905164"/>
                <a:ext cx="288032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zh-TW" i="1" dirty="0" smtClean="0">
                    <a:solidFill>
                      <a:schemeClr val="accent2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Trinomial tree probability: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altLang="zh-TW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𝑢</m:t>
                          </m:r>
                        </m:sub>
                      </m:sSub>
                    </m:oMath>
                  </m:oMathPara>
                </a14:m>
                <a:endParaRPr lang="en-US" altLang="zh-TW" dirty="0" smtClean="0">
                  <a:solidFill>
                    <a:schemeClr val="accent2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altLang="zh-TW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𝑚</m:t>
                          </m:r>
                        </m:sub>
                      </m:sSub>
                    </m:oMath>
                  </m:oMathPara>
                </a14:m>
                <a:endParaRPr lang="en-US" altLang="zh-TW" dirty="0" smtClean="0">
                  <a:solidFill>
                    <a:schemeClr val="accent2"/>
                  </a:solidFill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>
                              <a:solidFill>
                                <a:schemeClr val="accent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altLang="zh-TW" b="0" i="1" smtClean="0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𝑑</m:t>
                          </m:r>
                        </m:sub>
                      </m:sSub>
                    </m:oMath>
                  </m:oMathPara>
                </a14:m>
                <a:endParaRPr lang="zh-TW" altLang="en-US" dirty="0">
                  <a:solidFill>
                    <a:schemeClr val="accent2"/>
                  </a:solidFill>
                </a:endParaRPr>
              </a:p>
            </p:txBody>
          </p:sp>
        </mc:Choice>
        <mc:Fallback xmlns="">
          <p:sp>
            <p:nvSpPr>
              <p:cNvPr id="142" name="文字方塊 14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176" y="4905164"/>
                <a:ext cx="2880320" cy="1200329"/>
              </a:xfrm>
              <a:prstGeom prst="rect">
                <a:avLst/>
              </a:prstGeom>
              <a:blipFill rotWithShape="0">
                <a:blip r:embed="rId8"/>
                <a:stretch>
                  <a:fillRect l="-1907" t="-3553"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3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5698976" cy="1132284"/>
          </a:xfrm>
        </p:spPr>
        <p:txBody>
          <a:bodyPr/>
          <a:lstStyle/>
          <a:p>
            <a:r>
              <a:rPr lang="en-US" altLang="zh-TW" dirty="0" smtClean="0"/>
              <a:t>Jump –Diffusion Tree</a:t>
            </a:r>
            <a:endParaRPr lang="zh-TW" altLang="en-US" dirty="0"/>
          </a:p>
        </p:txBody>
      </p:sp>
      <p:cxnSp>
        <p:nvCxnSpPr>
          <p:cNvPr id="144" name="直線接點 143"/>
          <p:cNvCxnSpPr/>
          <p:nvPr/>
        </p:nvCxnSpPr>
        <p:spPr>
          <a:xfrm flipV="1">
            <a:off x="2627553" y="2351090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5" name="直線接點 144"/>
          <p:cNvCxnSpPr/>
          <p:nvPr/>
        </p:nvCxnSpPr>
        <p:spPr>
          <a:xfrm flipV="1">
            <a:off x="2659189" y="2676689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46" name="直線接點 145"/>
          <p:cNvCxnSpPr/>
          <p:nvPr/>
        </p:nvCxnSpPr>
        <p:spPr>
          <a:xfrm>
            <a:off x="2627553" y="2764026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0" name="直線接點 149"/>
          <p:cNvCxnSpPr/>
          <p:nvPr/>
        </p:nvCxnSpPr>
        <p:spPr>
          <a:xfrm flipV="1">
            <a:off x="2626296" y="3441667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1" name="直線接點 150"/>
          <p:cNvCxnSpPr/>
          <p:nvPr/>
        </p:nvCxnSpPr>
        <p:spPr>
          <a:xfrm flipV="1">
            <a:off x="2657932" y="3767266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2" name="直線接點 151"/>
          <p:cNvCxnSpPr/>
          <p:nvPr/>
        </p:nvCxnSpPr>
        <p:spPr>
          <a:xfrm>
            <a:off x="2626296" y="3854603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3" name="直線接點 152"/>
          <p:cNvCxnSpPr/>
          <p:nvPr/>
        </p:nvCxnSpPr>
        <p:spPr>
          <a:xfrm flipV="1">
            <a:off x="2626295" y="4547822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4" name="直線接點 153"/>
          <p:cNvCxnSpPr/>
          <p:nvPr/>
        </p:nvCxnSpPr>
        <p:spPr>
          <a:xfrm flipV="1">
            <a:off x="2657931" y="4873421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55" name="直線接點 154"/>
          <p:cNvCxnSpPr/>
          <p:nvPr/>
        </p:nvCxnSpPr>
        <p:spPr>
          <a:xfrm>
            <a:off x="2626295" y="4960758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56" name="橢圓 155"/>
          <p:cNvSpPr/>
          <p:nvPr/>
        </p:nvSpPr>
        <p:spPr>
          <a:xfrm>
            <a:off x="3136230" y="2272047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7" name="橢圓 156"/>
          <p:cNvSpPr/>
          <p:nvPr/>
        </p:nvSpPr>
        <p:spPr>
          <a:xfrm>
            <a:off x="3098951" y="2607748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8" name="橢圓 157"/>
          <p:cNvSpPr/>
          <p:nvPr/>
        </p:nvSpPr>
        <p:spPr>
          <a:xfrm>
            <a:off x="3129540" y="2960590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9" name="橢圓 158"/>
          <p:cNvSpPr/>
          <p:nvPr/>
        </p:nvSpPr>
        <p:spPr>
          <a:xfrm>
            <a:off x="3108430" y="3383628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0" name="橢圓 159"/>
          <p:cNvSpPr/>
          <p:nvPr/>
        </p:nvSpPr>
        <p:spPr>
          <a:xfrm>
            <a:off x="3105222" y="3727716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1" name="橢圓 160"/>
          <p:cNvSpPr/>
          <p:nvPr/>
        </p:nvSpPr>
        <p:spPr>
          <a:xfrm>
            <a:off x="3105222" y="4074181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2" name="橢圓 161"/>
          <p:cNvSpPr/>
          <p:nvPr/>
        </p:nvSpPr>
        <p:spPr>
          <a:xfrm>
            <a:off x="3106826" y="4495086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3" name="橢圓 162"/>
          <p:cNvSpPr/>
          <p:nvPr/>
        </p:nvSpPr>
        <p:spPr>
          <a:xfrm>
            <a:off x="3111767" y="4828788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4" name="橢圓 163"/>
          <p:cNvSpPr/>
          <p:nvPr/>
        </p:nvSpPr>
        <p:spPr>
          <a:xfrm>
            <a:off x="3111767" y="5156191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65" name="直線接點 164"/>
          <p:cNvCxnSpPr/>
          <p:nvPr/>
        </p:nvCxnSpPr>
        <p:spPr>
          <a:xfrm flipV="1">
            <a:off x="2618908" y="1296966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66" name="直線接點 165"/>
          <p:cNvCxnSpPr/>
          <p:nvPr/>
        </p:nvCxnSpPr>
        <p:spPr>
          <a:xfrm flipV="1">
            <a:off x="2650544" y="1622565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67" name="直線接點 166"/>
          <p:cNvCxnSpPr/>
          <p:nvPr/>
        </p:nvCxnSpPr>
        <p:spPr>
          <a:xfrm>
            <a:off x="2618908" y="1709902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68" name="橢圓 167"/>
          <p:cNvSpPr/>
          <p:nvPr/>
        </p:nvSpPr>
        <p:spPr>
          <a:xfrm>
            <a:off x="3127585" y="1217923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69" name="橢圓 168"/>
          <p:cNvSpPr/>
          <p:nvPr/>
        </p:nvSpPr>
        <p:spPr>
          <a:xfrm>
            <a:off x="3090306" y="1553624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0" name="橢圓 169"/>
          <p:cNvSpPr/>
          <p:nvPr/>
        </p:nvSpPr>
        <p:spPr>
          <a:xfrm>
            <a:off x="3120895" y="1906466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71" name="直線接點 170"/>
          <p:cNvCxnSpPr/>
          <p:nvPr/>
        </p:nvCxnSpPr>
        <p:spPr>
          <a:xfrm flipV="1">
            <a:off x="2601186" y="5654205"/>
            <a:ext cx="509935" cy="260184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72" name="直線接點 171"/>
          <p:cNvCxnSpPr/>
          <p:nvPr/>
        </p:nvCxnSpPr>
        <p:spPr>
          <a:xfrm flipV="1">
            <a:off x="2632822" y="5979804"/>
            <a:ext cx="658319" cy="10961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73" name="直線接點 172"/>
          <p:cNvCxnSpPr/>
          <p:nvPr/>
        </p:nvCxnSpPr>
        <p:spPr>
          <a:xfrm>
            <a:off x="2601186" y="6067141"/>
            <a:ext cx="536298" cy="270985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74" name="橢圓 173"/>
          <p:cNvSpPr/>
          <p:nvPr/>
        </p:nvSpPr>
        <p:spPr>
          <a:xfrm>
            <a:off x="3109863" y="5575162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5" name="橢圓 174"/>
          <p:cNvSpPr/>
          <p:nvPr/>
        </p:nvSpPr>
        <p:spPr>
          <a:xfrm>
            <a:off x="3072584" y="5910863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76" name="橢圓 175"/>
          <p:cNvSpPr/>
          <p:nvPr/>
        </p:nvSpPr>
        <p:spPr>
          <a:xfrm>
            <a:off x="3103173" y="6263705"/>
            <a:ext cx="180020" cy="148841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5330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20" grpId="0" animBg="1"/>
      <p:bldP spid="21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137" grpId="0" animBg="1"/>
      <p:bldP spid="138" grpId="0" animBg="1"/>
      <p:bldP spid="140" grpId="0" animBg="1"/>
      <p:bldP spid="142" grpId="0" animBg="1"/>
      <p:bldP spid="156" grpId="0" animBg="1"/>
      <p:bldP spid="157" grpId="0" animBg="1"/>
      <p:bldP spid="158" grpId="0" animBg="1"/>
      <p:bldP spid="159" grpId="0" animBg="1"/>
      <p:bldP spid="160" grpId="0" animBg="1"/>
      <p:bldP spid="161" grpId="0" animBg="1"/>
      <p:bldP spid="162" grpId="0" animBg="1"/>
      <p:bldP spid="163" grpId="0" animBg="1"/>
      <p:bldP spid="164" grpId="0" animBg="1"/>
      <p:bldP spid="168" grpId="0" animBg="1"/>
      <p:bldP spid="169" grpId="0" animBg="1"/>
      <p:bldP spid="170" grpId="0" animBg="1"/>
      <p:bldP spid="174" grpId="0" animBg="1"/>
      <p:bldP spid="175" grpId="0" animBg="1"/>
      <p:bldP spid="17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0601" y="300273"/>
            <a:ext cx="8229600" cy="1143000"/>
          </a:xfrm>
        </p:spPr>
        <p:txBody>
          <a:bodyPr/>
          <a:lstStyle/>
          <a:p>
            <a:r>
              <a:rPr lang="en-US" altLang="zh-TW" dirty="0" smtClean="0"/>
              <a:t>Jump-diffusion model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內容版面配置區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1600200"/>
                <a:ext cx="8507288" cy="1828799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altLang="zh-TW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en-US" altLang="zh-TW" b="0" i="1" smtClean="0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altLang="zh-TW" b="0" i="1" smtClean="0">
                              <a:latin typeface="Cambria Math"/>
                            </a:rPr>
                            <m:t>𝑆</m:t>
                          </m:r>
                        </m:e>
                        <m:sub>
                          <m:r>
                            <a:rPr lang="en-US" altLang="zh-TW" b="0" i="1" smtClean="0">
                              <a:latin typeface="Cambria Math"/>
                            </a:rPr>
                            <m:t>0</m:t>
                          </m:r>
                        </m:sub>
                      </m:sSub>
                      <m:sSup>
                        <m:sSup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altLang="zh-TW" b="0" i="1" smtClean="0">
                              <a:latin typeface="Cambria Math"/>
                            </a:rPr>
                            <m:t>𝑒</m:t>
                          </m:r>
                        </m:e>
                        <m:sup>
                          <m:d>
                            <m:d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zh-TW" altLang="en-US" b="0" i="1" smtClean="0">
                                  <a:latin typeface="Cambria Math"/>
                                </a:rPr>
                                <m:t>𝜇</m:t>
                              </m:r>
                              <m:r>
                                <a:rPr lang="en-US" altLang="zh-TW" b="0" i="1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zh-TW" altLang="en-US" b="0" i="1" smtClean="0">
                                  <a:latin typeface="Cambria Math"/>
                                </a:rPr>
                                <m:t>𝜆</m:t>
                              </m:r>
                              <m:acc>
                                <m:accPr>
                                  <m:chr m:val="̅"/>
                                  <m:ctrlPr>
                                    <a:rPr lang="zh-TW" alt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altLang="zh-TW" b="0" i="1" smtClean="0">
                                      <a:latin typeface="Cambria Math"/>
                                    </a:rPr>
                                    <m:t>𝑙</m:t>
                                  </m:r>
                                </m:e>
                              </m:acc>
                              <m:r>
                                <a:rPr lang="en-US" altLang="zh-TW" b="0" i="1" smtClean="0">
                                  <a:latin typeface="Cambria Math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altLang="zh-TW" b="0" i="1" smtClean="0">
                                      <a:latin typeface="Cambria Math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altLang="zh-TW" b="0" i="1" smtClean="0">
                                      <a:latin typeface="Cambria Math"/>
                                    </a:rPr>
                                    <m:t>2</m:t>
                                  </m:r>
                                </m:den>
                              </m:f>
                              <m:sSup>
                                <m:sSupPr>
                                  <m:ctrlPr>
                                    <a:rPr lang="en-US" altLang="zh-TW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zh-TW" altLang="en-US" b="0" i="1" smtClean="0">
                                      <a:latin typeface="Cambria Math"/>
                                    </a:rPr>
                                    <m:t>𝜎</m:t>
                                  </m:r>
                                </m:e>
                                <m:sup>
                                  <m:r>
                                    <a:rPr lang="en-US" altLang="zh-TW" b="0" i="1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e>
                          </m:d>
                          <m:r>
                            <a:rPr lang="en-US" altLang="zh-TW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altLang="zh-TW" b="0" i="1" smtClean="0">
                              <a:latin typeface="Cambria Math"/>
                            </a:rPr>
                            <m:t>+</m:t>
                          </m:r>
                          <m:r>
                            <a:rPr lang="zh-TW" altLang="en-US" b="0" i="1" smtClean="0">
                              <a:latin typeface="Cambria Math"/>
                            </a:rPr>
                            <m:t>𝜎</m:t>
                          </m:r>
                          <m:sSup>
                            <m:sSup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altLang="zh-TW" b="0" i="1" smtClean="0">
                                  <a:latin typeface="Cambria Math"/>
                                </a:rPr>
                                <m:t>𝑊</m:t>
                              </m:r>
                            </m:e>
                            <m:sup>
                              <m:r>
                                <a:rPr lang="en-US" altLang="zh-TW" b="0" i="1" smtClean="0">
                                  <a:latin typeface="Cambria Math"/>
                                </a:rPr>
                                <m:t>𝑠</m:t>
                              </m:r>
                            </m:sup>
                          </m:sSup>
                          <m:d>
                            <m:d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altLang="zh-TW" b="0" i="1" smtClean="0">
                                  <a:latin typeface="Cambria Math"/>
                                </a:rPr>
                                <m:t>𝑡</m:t>
                              </m:r>
                            </m:e>
                          </m:d>
                        </m:sup>
                      </m:sSup>
                      <m:r>
                        <a:rPr lang="en-US" altLang="zh-TW" b="0" i="1" smtClean="0">
                          <a:latin typeface="Cambria Math"/>
                        </a:rPr>
                        <m:t>𝑌</m:t>
                      </m:r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en-US" altLang="zh-TW" b="0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TW" b="0" i="1" smtClean="0">
                          <a:latin typeface="Cambria Math"/>
                        </a:rPr>
                        <m:t>𝑌</m:t>
                      </m:r>
                      <m:d>
                        <m:dPr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b="0" i="1" smtClean="0">
                              <a:latin typeface="Cambria Math"/>
                            </a:rPr>
                            <m:t>𝑛</m:t>
                          </m:r>
                        </m:e>
                      </m:d>
                      <m:r>
                        <a:rPr lang="en-US" altLang="zh-TW" b="0" i="1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∏"/>
                          <m:ctrlPr>
                            <a:rPr lang="en-US" altLang="zh-TW" b="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altLang="zh-TW" b="0" i="1" smtClean="0">
                              <a:latin typeface="Cambria Math"/>
                            </a:rPr>
                            <m:t>𝑖</m:t>
                          </m:r>
                          <m:r>
                            <a:rPr lang="en-US" altLang="zh-TW" b="0" i="1" smtClean="0">
                              <a:latin typeface="Cambria Math"/>
                            </a:rPr>
                            <m:t>=0</m:t>
                          </m:r>
                        </m:sub>
                        <m:sup>
                          <m:r>
                            <a:rPr lang="en-US" altLang="zh-TW" b="0" i="1" smtClean="0">
                              <a:latin typeface="Cambria Math"/>
                            </a:rPr>
                            <m:t>𝑁</m:t>
                          </m:r>
                          <m:r>
                            <a:rPr lang="en-US" altLang="zh-TW" b="0" i="1" smtClean="0">
                              <a:latin typeface="Cambria Math"/>
                            </a:rPr>
                            <m:t>(</m:t>
                          </m:r>
                          <m:r>
                            <a:rPr lang="en-US" altLang="zh-TW" b="0" i="1" smtClean="0">
                              <a:latin typeface="Cambria Math"/>
                            </a:rPr>
                            <m:t>𝑡</m:t>
                          </m:r>
                          <m:r>
                            <a:rPr lang="en-US" altLang="zh-TW" b="0" i="1" smtClean="0">
                              <a:latin typeface="Cambria Math"/>
                            </a:rPr>
                            <m:t>)</m:t>
                          </m:r>
                        </m:sup>
                        <m:e>
                          <m:r>
                            <a:rPr lang="en-US" altLang="zh-TW" b="0" i="1" smtClean="0">
                              <a:latin typeface="Cambria Math"/>
                            </a:rPr>
                            <m:t>(1+</m:t>
                          </m:r>
                          <m:sSub>
                            <m:sSubPr>
                              <m:ctrlPr>
                                <a:rPr lang="en-US" altLang="zh-TW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zh-TW" b="0" i="1" smtClean="0">
                                  <a:latin typeface="Cambria Math"/>
                                </a:rPr>
                                <m:t>𝑙</m:t>
                              </m:r>
                            </m:e>
                            <m:sub>
                              <m:r>
                                <a:rPr lang="en-US" altLang="zh-TW" b="0" i="1" smtClean="0">
                                  <a:latin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altLang="zh-TW" b="0" i="1" smtClean="0">
                              <a:latin typeface="Cambria Math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altLang="zh-TW" dirty="0" smtClean="0"/>
              </a:p>
              <a:p>
                <a:endParaRPr lang="en-US" altLang="zh-TW" dirty="0"/>
              </a:p>
            </p:txBody>
          </p:sp>
        </mc:Choice>
        <mc:Fallback xmlns="">
          <p:sp>
            <p:nvSpPr>
              <p:cNvPr id="3" name="內容版面配置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1600200"/>
                <a:ext cx="8507288" cy="1828799"/>
              </a:xfr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文字方塊 3"/>
          <p:cNvSpPr txBox="1"/>
          <p:nvPr/>
        </p:nvSpPr>
        <p:spPr>
          <a:xfrm>
            <a:off x="6390031" y="1772816"/>
            <a:ext cx="275396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dirty="0" smtClean="0"/>
              <a:t>根據</a:t>
            </a:r>
            <a:r>
              <a:rPr lang="en-US" altLang="zh-TW" sz="1600" dirty="0" smtClean="0"/>
              <a:t>Dai et. al. 2009</a:t>
            </a:r>
            <a:r>
              <a:rPr lang="zh-TW" altLang="en-US" sz="1600" dirty="0" smtClean="0"/>
              <a:t>的</a:t>
            </a:r>
            <a:r>
              <a:rPr lang="en-US" altLang="zh-TW" sz="1600" dirty="0"/>
              <a:t/>
            </a:r>
            <a:br>
              <a:rPr lang="en-US" altLang="zh-TW" sz="1600" dirty="0"/>
            </a:br>
            <a:r>
              <a:rPr lang="en-US" altLang="zh-TW" sz="1600" dirty="0"/>
              <a:t>An efficient and accurate lattice for pricing derivatives under a jump-diffusion process</a:t>
            </a:r>
            <a:endParaRPr lang="zh-TW" altLang="en-US" sz="1600" dirty="0"/>
          </a:p>
        </p:txBody>
      </p:sp>
      <p:sp>
        <p:nvSpPr>
          <p:cNvPr id="5" name="標題 1"/>
          <p:cNvSpPr txBox="1">
            <a:spLocks/>
          </p:cNvSpPr>
          <p:nvPr/>
        </p:nvSpPr>
        <p:spPr>
          <a:xfrm>
            <a:off x="457200" y="329789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TW" dirty="0" smtClean="0"/>
              <a:t>Catastrophe model</a:t>
            </a:r>
            <a:endParaRPr lang="zh-TW" alt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371"/>
          <a:stretch/>
        </p:blipFill>
        <p:spPr bwMode="auto">
          <a:xfrm>
            <a:off x="323528" y="4221088"/>
            <a:ext cx="6156684" cy="2736304"/>
          </a:xfrm>
          <a:prstGeom prst="rect">
            <a:avLst/>
          </a:prstGeom>
          <a:noFill/>
          <a:ln w="158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7" name="文字方塊 6"/>
          <p:cNvSpPr txBox="1"/>
          <p:nvPr/>
        </p:nvSpPr>
        <p:spPr>
          <a:xfrm>
            <a:off x="6390031" y="4407765"/>
            <a:ext cx="29613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dirty="0" smtClean="0"/>
              <a:t>根據</a:t>
            </a:r>
            <a:r>
              <a:rPr lang="en-US" altLang="zh-TW" sz="1600" dirty="0" smtClean="0"/>
              <a:t>Wang et. al. 2005</a:t>
            </a:r>
            <a:r>
              <a:rPr lang="zh-TW" altLang="en-US" sz="1600" dirty="0" smtClean="0"/>
              <a:t>的</a:t>
            </a:r>
            <a:r>
              <a:rPr lang="en-US" altLang="zh-TW" sz="1600" dirty="0" smtClean="0"/>
              <a:t/>
            </a:r>
            <a:br>
              <a:rPr lang="en-US" altLang="zh-TW" sz="1600" dirty="0" smtClean="0"/>
            </a:br>
            <a:r>
              <a:rPr lang="en-US" altLang="zh-TW" sz="1600" dirty="0" smtClean="0"/>
              <a:t>Catastrophe options with stochastic interest rates and compound Poisson losses</a:t>
            </a:r>
            <a:endParaRPr lang="zh-TW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33321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53752"/>
            <a:ext cx="8229600" cy="710952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Comparison</a:t>
            </a:r>
            <a:endParaRPr lang="zh-TW" alt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矩形 4"/>
              <p:cNvSpPr/>
              <p:nvPr/>
            </p:nvSpPr>
            <p:spPr>
              <a:xfrm>
                <a:off x="107807" y="808861"/>
                <a:ext cx="5345111" cy="2512996"/>
              </a:xfrm>
              <a:prstGeom prst="rect">
                <a:avLst/>
              </a:prstGeom>
              <a:ln w="38100">
                <a:solidFill>
                  <a:schemeClr val="accent3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TW" sz="1400" b="0" i="1" smtClean="0">
                          <a:latin typeface="Cambria Math"/>
                        </a:rPr>
                        <m:t>𝑆</m:t>
                      </m:r>
                      <m:r>
                        <a:rPr lang="en-US" altLang="zh-TW" sz="1400" b="0" i="1" smtClean="0">
                          <a:latin typeface="Cambria Math"/>
                        </a:rPr>
                        <m:t>(</m:t>
                      </m:r>
                      <m:r>
                        <a:rPr lang="en-US" altLang="zh-TW" sz="1400" b="0" i="1" smtClean="0">
                          <a:latin typeface="Cambria Math"/>
                        </a:rPr>
                        <m:t>𝑡</m:t>
                      </m:r>
                      <m:r>
                        <a:rPr lang="en-US" altLang="zh-TW" sz="1400" b="0" i="1" smtClean="0">
                          <a:latin typeface="Cambria Math"/>
                        </a:rPr>
                        <m:t>)=</m:t>
                      </m:r>
                      <m:r>
                        <a:rPr lang="en-US" altLang="zh-TW" sz="1400" b="0" i="1" smtClean="0">
                          <a:latin typeface="Cambria Math"/>
                        </a:rPr>
                        <m:t>𝑆</m:t>
                      </m:r>
                      <m:d>
                        <m:dPr>
                          <m:ctrlP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400" b="0" i="1" smtClean="0">
                              <a:latin typeface="Cambria Math"/>
                            </a:rPr>
                            <m:t>0</m:t>
                          </m:r>
                        </m:e>
                      </m:d>
                      <m:r>
                        <a:rPr lang="en-US" altLang="zh-TW" sz="14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m:rPr>
                          <m:sty m:val="p"/>
                        </m:rPr>
                        <a:rPr lang="en-US" altLang="zh-TW" sz="1400" b="0" i="0" smtClean="0">
                          <a:latin typeface="Cambria Math"/>
                          <a:ea typeface="Cambria Math"/>
                        </a:rPr>
                        <m:t>exp</m:t>
                      </m:r>
                      <m:r>
                        <a:rPr lang="en-US" altLang="zh-TW" sz="1400" b="0" i="1" smtClean="0">
                          <a:latin typeface="Cambria Math"/>
                          <a:ea typeface="Cambria Math"/>
                        </a:rPr>
                        <m:t>⁡(</m:t>
                      </m:r>
                      <m:d>
                        <m:dPr>
                          <m:ctrlPr>
                            <a:rPr lang="en-US" altLang="zh-TW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altLang="zh-TW" sz="1400" b="0" i="1" smtClean="0">
                              <a:latin typeface="Cambria Math"/>
                              <a:ea typeface="Cambria Math"/>
                            </a:rPr>
                            <m:t>𝑟</m:t>
                          </m:r>
                          <m:r>
                            <a:rPr lang="en-US" altLang="zh-TW" sz="1400" b="0" i="1" smtClean="0">
                              <a:solidFill>
                                <a:schemeClr val="accent2"/>
                              </a:solidFill>
                              <a:latin typeface="Cambria Math"/>
                              <a:ea typeface="Cambria Math"/>
                            </a:rPr>
                            <m:t>−</m:t>
                          </m:r>
                          <m:r>
                            <a:rPr lang="zh-TW" altLang="en-US" sz="1400" i="1">
                              <a:solidFill>
                                <a:schemeClr val="accent2"/>
                              </a:solidFill>
                              <a:latin typeface="Cambria Math"/>
                            </a:rPr>
                            <m:t>𝜆</m:t>
                          </m:r>
                          <m:acc>
                            <m:accPr>
                              <m:chr m:val="̅"/>
                              <m:ctrlPr>
                                <a:rPr lang="zh-TW" altLang="en-US" sz="1400" i="1">
                                  <a:solidFill>
                                    <a:schemeClr val="accent2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altLang="zh-TW" sz="1400" b="0" i="1" smtClean="0">
                                  <a:solidFill>
                                    <a:schemeClr val="accent2"/>
                                  </a:solidFill>
                                  <a:latin typeface="Cambria Math"/>
                                </a:rPr>
                                <m:t>𝑘</m:t>
                              </m:r>
                            </m:e>
                          </m:acc>
                          <m:r>
                            <a:rPr lang="en-US" altLang="zh-TW" sz="1400" b="0" i="1" smtClean="0">
                              <a:latin typeface="Cambria Math"/>
                            </a:rPr>
                            <m:t>−0.5</m:t>
                          </m:r>
                          <m:sSup>
                            <m:sSupPr>
                              <m:ctrlPr>
                                <a:rPr lang="en-US" altLang="zh-TW" sz="1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zh-TW" altLang="en-US" sz="1400" b="0" i="1" smtClean="0">
                                  <a:latin typeface="Cambria Math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en-US" altLang="zh-TW" sz="14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e>
                      </m:d>
                      <m:r>
                        <a:rPr lang="en-US" altLang="zh-TW" sz="1400" b="0" i="1" smtClean="0">
                          <a:solidFill>
                            <a:schemeClr val="accent2"/>
                          </a:solidFill>
                          <a:latin typeface="Cambria Math"/>
                        </a:rPr>
                        <m:t>𝑡</m:t>
                      </m:r>
                      <m:r>
                        <a:rPr lang="en-US" altLang="zh-TW" sz="1400" b="0" i="1" smtClean="0">
                          <a:latin typeface="Cambria Math"/>
                        </a:rPr>
                        <m:t>+</m:t>
                      </m:r>
                      <m:r>
                        <a:rPr lang="zh-TW" altLang="en-US" sz="1400" b="0" i="1" smtClean="0">
                          <a:latin typeface="Cambria Math"/>
                        </a:rPr>
                        <m:t>𝜎</m:t>
                      </m:r>
                      <m:r>
                        <a:rPr lang="en-US" altLang="zh-TW" sz="1400" b="0" i="1" smtClean="0">
                          <a:latin typeface="Cambria Math"/>
                        </a:rPr>
                        <m:t>𝑧</m:t>
                      </m:r>
                      <m:d>
                        <m:dPr>
                          <m:ctrlP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400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en-US" altLang="zh-TW" sz="1400" b="0" i="1" smtClean="0">
                          <a:latin typeface="Cambria Math"/>
                        </a:rPr>
                        <m:t>)</m:t>
                      </m:r>
                      <m:r>
                        <a:rPr lang="en-US" altLang="zh-TW" sz="1400" b="0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altLang="zh-TW" sz="1400" b="0" i="1" smtClean="0">
                          <a:solidFill>
                            <a:schemeClr val="accent2"/>
                          </a:solidFill>
                          <a:latin typeface="Cambria Math"/>
                          <a:ea typeface="Cambria Math"/>
                        </a:rPr>
                        <m:t>𝑌</m:t>
                      </m:r>
                      <m:r>
                        <a:rPr lang="en-US" altLang="zh-TW" sz="1400" b="0" i="1" smtClean="0">
                          <a:solidFill>
                            <a:schemeClr val="accent2"/>
                          </a:solidFill>
                          <a:latin typeface="Cambria Math"/>
                          <a:ea typeface="Cambria Math"/>
                        </a:rPr>
                        <m:t>(</m:t>
                      </m:r>
                      <m:r>
                        <a:rPr lang="en-US" altLang="zh-TW" sz="1400" b="0" i="1" smtClean="0">
                          <a:solidFill>
                            <a:schemeClr val="accent2"/>
                          </a:solidFill>
                          <a:latin typeface="Cambria Math"/>
                          <a:ea typeface="Cambria Math"/>
                        </a:rPr>
                        <m:t>𝑛</m:t>
                      </m:r>
                      <m:r>
                        <a:rPr lang="en-US" altLang="zh-TW" sz="1400" b="0" i="1" smtClean="0">
                          <a:solidFill>
                            <a:schemeClr val="accent2"/>
                          </a:solidFill>
                          <a:latin typeface="Cambria Math"/>
                          <a:ea typeface="Cambria Math"/>
                        </a:rPr>
                        <m:t>)</m:t>
                      </m:r>
                    </m:oMath>
                  </m:oMathPara>
                </a14:m>
                <a:endParaRPr lang="en-US" altLang="zh-TW" sz="1400" dirty="0" smtClean="0"/>
              </a:p>
              <a:p>
                <a:r>
                  <a:rPr lang="en-US" altLang="zh-TW" sz="1400" dirty="0" smtClean="0"/>
                  <a:t>          </a:t>
                </a:r>
                <a14:m>
                  <m:oMath xmlns:m="http://schemas.openxmlformats.org/officeDocument/2006/math">
                    <m:r>
                      <a:rPr lang="en-US" altLang="zh-TW" sz="1400" i="1">
                        <a:latin typeface="Cambria Math"/>
                      </a:rPr>
                      <m:t>=</m:t>
                    </m:r>
                    <m:r>
                      <a:rPr lang="en-US" altLang="zh-TW" sz="1400" i="1">
                        <a:latin typeface="Cambria Math"/>
                      </a:rPr>
                      <m:t>𝑆</m:t>
                    </m:r>
                    <m:d>
                      <m:dPr>
                        <m:ctrlPr>
                          <a:rPr lang="en-US" altLang="zh-TW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400" i="1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en-US" altLang="zh-TW" sz="1400" i="1">
                        <a:latin typeface="Cambria Math"/>
                        <a:ea typeface="Cambria Math"/>
                      </a:rPr>
                      <m:t>∙</m:t>
                    </m:r>
                    <m:r>
                      <m:rPr>
                        <m:sty m:val="p"/>
                      </m:rPr>
                      <a:rPr lang="en-US" altLang="zh-TW" sz="1400">
                        <a:latin typeface="Cambria Math"/>
                        <a:ea typeface="Cambria Math"/>
                      </a:rPr>
                      <m:t>exp</m:t>
                    </m:r>
                    <m:r>
                      <a:rPr lang="en-US" altLang="zh-TW" sz="1400" i="1">
                        <a:latin typeface="Cambria Math"/>
                        <a:ea typeface="Cambria Math"/>
                      </a:rPr>
                      <m:t>⁡(</m:t>
                    </m:r>
                    <m:r>
                      <a:rPr lang="en-US" altLang="zh-TW" sz="1400" i="1">
                        <a:latin typeface="Cambria Math"/>
                        <a:ea typeface="Cambria Math"/>
                      </a:rPr>
                      <m:t>𝑟𝑡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  <a:ea typeface="Cambria Math"/>
                      </a:rPr>
                      <m:t>−</m:t>
                    </m:r>
                    <m:r>
                      <a:rPr lang="zh-TW" altLang="en-US" sz="1400" i="1">
                        <a:solidFill>
                          <a:schemeClr val="accent2"/>
                        </a:solidFill>
                        <a:latin typeface="Cambria Math"/>
                      </a:rPr>
                      <m:t>𝜆</m:t>
                    </m:r>
                    <m:acc>
                      <m:accPr>
                        <m:chr m:val="̅"/>
                        <m:ctrlPr>
                          <a:rPr lang="zh-TW" altLang="en-US" sz="1400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𝑘</m:t>
                        </m:r>
                      </m:e>
                    </m:acc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𝑡</m:t>
                    </m:r>
                    <m:r>
                      <a:rPr lang="en-US" altLang="zh-TW" sz="1400" i="1">
                        <a:latin typeface="Cambria Math"/>
                      </a:rPr>
                      <m:t>−0.5</m:t>
                    </m:r>
                    <m:sSup>
                      <m:sSupPr>
                        <m:ctrlPr>
                          <a:rPr lang="en-US" altLang="zh-TW" sz="14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 sz="1400" i="1">
                            <a:latin typeface="Cambria Math"/>
                          </a:rPr>
                          <m:t>𝜎</m:t>
                        </m:r>
                      </m:e>
                      <m:sup>
                        <m:r>
                          <a:rPr lang="en-US" altLang="zh-TW" sz="1400" i="1"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a:rPr lang="en-US" altLang="zh-TW" sz="1400" i="1" smtClean="0">
                        <a:solidFill>
                          <a:schemeClr val="tx1"/>
                        </a:solidFill>
                        <a:latin typeface="Cambria Math"/>
                      </a:rPr>
                      <m:t>𝑡</m:t>
                    </m:r>
                    <m:r>
                      <a:rPr lang="en-US" altLang="zh-TW" sz="1400" i="1">
                        <a:latin typeface="Cambria Math"/>
                      </a:rPr>
                      <m:t>+</m:t>
                    </m:r>
                    <m:r>
                      <a:rPr lang="zh-TW" altLang="en-US" sz="1400" i="1">
                        <a:latin typeface="Cambria Math"/>
                      </a:rPr>
                      <m:t>𝜎</m:t>
                    </m:r>
                    <m:r>
                      <a:rPr lang="en-US" altLang="zh-TW" sz="1400" i="1">
                        <a:latin typeface="Cambria Math"/>
                      </a:rPr>
                      <m:t>𝑧</m:t>
                    </m:r>
                    <m:d>
                      <m:dPr>
                        <m:ctrlPr>
                          <a:rPr lang="en-US" altLang="zh-TW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400" i="1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altLang="zh-TW" sz="1400" i="1">
                        <a:latin typeface="Cambria Math"/>
                      </a:rPr>
                      <m:t>)</m:t>
                    </m:r>
                    <m:r>
                      <a:rPr lang="en-US" altLang="zh-TW" sz="1400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  <a:ea typeface="Cambria Math"/>
                      </a:rPr>
                      <m:t>𝑌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  <a:ea typeface="Cambria Math"/>
                      </a:rPr>
                      <m:t>(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  <a:ea typeface="Cambria Math"/>
                      </a:rPr>
                      <m:t>𝑛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altLang="zh-TW" sz="1400" dirty="0"/>
              </a:p>
              <a:p>
                <a:r>
                  <a:rPr lang="en-US" altLang="zh-TW" sz="1400" i="1" dirty="0">
                    <a:latin typeface="Cambria Math"/>
                    <a:ea typeface="Cambria Math"/>
                  </a:rPr>
                  <a:t> </a:t>
                </a:r>
                <a:r>
                  <a:rPr lang="en-US" altLang="zh-TW" sz="1400" i="1" dirty="0" smtClean="0">
                    <a:latin typeface="Cambria Math"/>
                    <a:ea typeface="Cambria Math"/>
                  </a:rPr>
                  <a:t>        </a:t>
                </a:r>
                <a:r>
                  <a:rPr lang="en-US" altLang="zh-TW" sz="1400" dirty="0" smtClean="0"/>
                  <a:t> </a:t>
                </a:r>
                <a14:m>
                  <m:oMath xmlns:m="http://schemas.openxmlformats.org/officeDocument/2006/math">
                    <m:r>
                      <a:rPr lang="en-US" altLang="zh-TW" sz="1400" i="1">
                        <a:latin typeface="Cambria Math"/>
                      </a:rPr>
                      <m:t>=</m:t>
                    </m:r>
                    <m:r>
                      <a:rPr lang="en-US" altLang="zh-TW" sz="1400" i="1">
                        <a:latin typeface="Cambria Math"/>
                      </a:rPr>
                      <m:t>𝑆</m:t>
                    </m:r>
                    <m:d>
                      <m:dPr>
                        <m:ctrlPr>
                          <a:rPr lang="en-US" altLang="zh-TW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400" i="1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en-US" altLang="zh-TW" sz="1400" i="1">
                        <a:latin typeface="Cambria Math"/>
                        <a:ea typeface="Cambria Math"/>
                      </a:rPr>
                      <m:t>∙</m:t>
                    </m:r>
                    <m:r>
                      <m:rPr>
                        <m:sty m:val="p"/>
                      </m:rPr>
                      <a:rPr lang="en-US" altLang="zh-TW" sz="1400">
                        <a:latin typeface="Cambria Math"/>
                        <a:ea typeface="Cambria Math"/>
                      </a:rPr>
                      <m:t>exp</m:t>
                    </m:r>
                    <m:r>
                      <a:rPr lang="en-US" altLang="zh-TW" sz="1400" i="1">
                        <a:latin typeface="Cambria Math"/>
                        <a:ea typeface="Cambria Math"/>
                      </a:rPr>
                      <m:t>⁡(</m:t>
                    </m:r>
                    <m:r>
                      <a:rPr lang="en-US" altLang="zh-TW" sz="1400" b="0" i="1" smtClean="0">
                        <a:latin typeface="Cambria Math"/>
                        <a:ea typeface="Cambria Math"/>
                      </a:rPr>
                      <m:t>𝑋</m:t>
                    </m:r>
                    <m:r>
                      <a:rPr lang="en-US" altLang="zh-TW" sz="1400" b="0" i="1" smtClean="0">
                        <a:latin typeface="Cambria Math"/>
                        <a:ea typeface="Cambria Math"/>
                      </a:rPr>
                      <m:t>(</m:t>
                    </m:r>
                    <m:r>
                      <a:rPr lang="en-US" altLang="zh-TW" sz="1400" b="0" i="1" smtClean="0">
                        <a:latin typeface="Cambria Math"/>
                        <a:ea typeface="Cambria Math"/>
                      </a:rPr>
                      <m:t>𝑡</m:t>
                    </m:r>
                    <m:r>
                      <a:rPr lang="en-US" altLang="zh-TW" sz="1400" b="0" i="1" smtClean="0">
                        <a:latin typeface="Cambria Math"/>
                        <a:ea typeface="Cambria Math"/>
                      </a:rPr>
                      <m:t>)−</m:t>
                    </m:r>
                    <m:r>
                      <a:rPr lang="zh-TW" altLang="en-US" sz="1400" i="1">
                        <a:solidFill>
                          <a:schemeClr val="accent2"/>
                        </a:solidFill>
                        <a:latin typeface="Cambria Math"/>
                      </a:rPr>
                      <m:t>𝜆</m:t>
                    </m:r>
                    <m:acc>
                      <m:accPr>
                        <m:chr m:val="̅"/>
                        <m:ctrlPr>
                          <a:rPr lang="zh-TW" altLang="en-US" sz="1400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𝑘</m:t>
                        </m:r>
                      </m:e>
                    </m:acc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𝑡</m:t>
                    </m:r>
                    <m:r>
                      <a:rPr lang="en-US" altLang="zh-TW" sz="1400" b="0" i="1" smtClean="0">
                        <a:solidFill>
                          <a:schemeClr val="tx1"/>
                        </a:solidFill>
                        <a:latin typeface="Cambria Math"/>
                      </a:rPr>
                      <m:t>)</m:t>
                    </m:r>
                    <m:r>
                      <a:rPr lang="en-US" altLang="zh-TW" sz="1400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  <a:ea typeface="Cambria Math"/>
                      </a:rPr>
                      <m:t>𝑌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  <a:ea typeface="Cambria Math"/>
                      </a:rPr>
                      <m:t>(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  <a:ea typeface="Cambria Math"/>
                      </a:rPr>
                      <m:t>𝑛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  <a:ea typeface="Cambria Math"/>
                      </a:rPr>
                      <m:t>)</m:t>
                    </m:r>
                  </m:oMath>
                </a14:m>
                <a:endParaRPr lang="en-US" altLang="zh-TW" sz="1400" i="1" dirty="0" smtClean="0">
                  <a:latin typeface="Cambria Math"/>
                  <a:ea typeface="Cambria Math"/>
                </a:endParaRPr>
              </a:p>
              <a:p>
                <a:r>
                  <a:rPr lang="en-US" altLang="zh-TW" sz="1400" dirty="0" smtClean="0"/>
                  <a:t>          </a:t>
                </a:r>
                <a14:m>
                  <m:oMath xmlns:m="http://schemas.openxmlformats.org/officeDocument/2006/math">
                    <m:r>
                      <a:rPr lang="en-US" altLang="zh-TW" sz="1400" i="1">
                        <a:latin typeface="Cambria Math"/>
                      </a:rPr>
                      <m:t>=</m:t>
                    </m:r>
                    <m:r>
                      <a:rPr lang="en-US" altLang="zh-TW" sz="1400" i="1">
                        <a:latin typeface="Cambria Math"/>
                      </a:rPr>
                      <m:t>𝑆</m:t>
                    </m:r>
                    <m:d>
                      <m:dPr>
                        <m:ctrlPr>
                          <a:rPr lang="en-US" altLang="zh-TW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400" i="1">
                            <a:latin typeface="Cambria Math"/>
                          </a:rPr>
                          <m:t>0</m:t>
                        </m:r>
                      </m:e>
                    </m:d>
                    <m:r>
                      <a:rPr lang="en-US" altLang="zh-TW" sz="1400" i="1">
                        <a:latin typeface="Cambria Math"/>
                        <a:ea typeface="Cambria Math"/>
                      </a:rPr>
                      <m:t>∙</m:t>
                    </m:r>
                    <m:func>
                      <m:funcPr>
                        <m:ctrlPr>
                          <a:rPr lang="en-US" altLang="zh-TW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TW" sz="1400">
                            <a:latin typeface="Cambria Math"/>
                            <a:ea typeface="Cambria Math"/>
                          </a:rPr>
                          <m:t>exp</m:t>
                        </m:r>
                      </m:fName>
                      <m:e>
                        <m:d>
                          <m:dPr>
                            <m:ctrlPr>
                              <a:rPr lang="en-US" altLang="zh-TW" sz="1400" i="1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nary>
                              <m:naryPr>
                                <m:chr m:val="∑"/>
                                <m:ctrlPr>
                                  <a:rPr lang="en-US" altLang="zh-TW" sz="1400" i="1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en-US" altLang="zh-TW" sz="1400" i="1">
                                    <a:solidFill>
                                      <a:schemeClr val="accent2"/>
                                    </a:solidFill>
                                    <a:latin typeface="Cambria Math"/>
                                  </a:rPr>
                                  <m:t>𝑖</m:t>
                                </m:r>
                                <m:r>
                                  <a:rPr lang="en-US" altLang="zh-TW" sz="1400" i="1">
                                    <a:solidFill>
                                      <a:schemeClr val="accent2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altLang="zh-TW" sz="1400" b="0" i="1" smtClean="0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  <m:sup>
                                <m:r>
                                  <a:rPr lang="en-US" altLang="zh-TW" sz="1400" i="1">
                                    <a:solidFill>
                                      <a:schemeClr val="accent2"/>
                                    </a:solidFill>
                                    <a:latin typeface="Cambria Math"/>
                                  </a:rPr>
                                  <m:t>𝑛</m:t>
                                </m:r>
                                <m:d>
                                  <m:dPr>
                                    <m:ctrlPr>
                                      <a:rPr lang="en-US" altLang="zh-TW" sz="1400" i="1">
                                        <a:solidFill>
                                          <a:schemeClr val="accent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zh-TW" sz="1400" i="1">
                                        <a:solidFill>
                                          <a:schemeClr val="accent2"/>
                                        </a:solidFill>
                                        <a:latin typeface="Cambria Math"/>
                                      </a:rPr>
                                      <m:t>𝑡</m:t>
                                    </m:r>
                                  </m:e>
                                </m:d>
                              </m:sup>
                              <m:e>
                                <m:func>
                                  <m:funcPr>
                                    <m:ctrlPr>
                                      <a:rPr lang="en-US" altLang="zh-TW" sz="1400" i="1">
                                        <a:solidFill>
                                          <a:schemeClr val="accent2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funcPr>
                                  <m:fName>
                                    <m:r>
                                      <m:rPr>
                                        <m:sty m:val="p"/>
                                      </m:rPr>
                                      <a:rPr lang="en-US" altLang="zh-TW" sz="1400">
                                        <a:solidFill>
                                          <a:schemeClr val="accent2"/>
                                        </a:solidFill>
                                        <a:latin typeface="Cambria Math"/>
                                      </a:rPr>
                                      <m:t>ln</m:t>
                                    </m:r>
                                  </m:fName>
                                  <m:e>
                                    <m:d>
                                      <m:dPr>
                                        <m:ctrlPr>
                                          <a:rPr lang="en-US" altLang="zh-TW" sz="1400" i="1">
                                            <a:solidFill>
                                              <a:schemeClr val="accent2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dPr>
                                      <m:e>
                                        <m:r>
                                          <a:rPr lang="en-US" altLang="zh-TW" sz="1400" i="1">
                                            <a:solidFill>
                                              <a:schemeClr val="accent2"/>
                                            </a:solidFill>
                                            <a:latin typeface="Cambria Math"/>
                                          </a:rPr>
                                          <m:t>1+</m:t>
                                        </m:r>
                                        <m:sSub>
                                          <m:sSubPr>
                                            <m:ctrlPr>
                                              <a:rPr lang="en-US" altLang="zh-TW" sz="1400" i="1">
                                                <a:solidFill>
                                                  <a:schemeClr val="accent2"/>
                                                </a:solidFill>
                                                <a:latin typeface="Cambria Math" panose="02040503050406030204" pitchFamily="18" charset="0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altLang="zh-TW" sz="1400" i="1">
                                                <a:solidFill>
                                                  <a:schemeClr val="accent2"/>
                                                </a:solidFill>
                                                <a:latin typeface="Cambria Math"/>
                                              </a:rPr>
                                              <m:t>𝑘</m:t>
                                            </m:r>
                                          </m:e>
                                          <m:sub>
                                            <m:r>
                                              <a:rPr lang="en-US" altLang="zh-TW" sz="1400" i="1">
                                                <a:solidFill>
                                                  <a:schemeClr val="accent2"/>
                                                </a:solidFill>
                                                <a:latin typeface="Cambria Math"/>
                                              </a:rPr>
                                              <m:t>𝑖</m:t>
                                            </m:r>
                                          </m:sub>
                                        </m:sSub>
                                      </m:e>
                                    </m:d>
                                  </m:e>
                                </m:func>
                              </m:e>
                            </m:nary>
                            <m:r>
                              <a:rPr lang="en-US" altLang="zh-TW" sz="1400" i="1" smtClean="0">
                                <a:solidFill>
                                  <a:schemeClr val="accent2"/>
                                </a:solidFill>
                                <a:latin typeface="Cambria Math"/>
                                <a:ea typeface="Cambria Math"/>
                              </a:rPr>
                              <m:t>−</m:t>
                            </m:r>
                            <m:r>
                              <a:rPr lang="zh-TW" altLang="en-US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𝜆</m:t>
                            </m:r>
                            <m:acc>
                              <m:accPr>
                                <m:chr m:val="̅"/>
                                <m:ctrlPr>
                                  <a:rPr lang="zh-TW" altLang="en-US" sz="1400" i="1">
                                    <a:solidFill>
                                      <a:schemeClr val="accent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altLang="zh-TW" sz="1400" i="1">
                                    <a:solidFill>
                                      <a:schemeClr val="accent2"/>
                                    </a:solidFill>
                                    <a:latin typeface="Cambria Math"/>
                                  </a:rPr>
                                  <m:t>𝑘</m:t>
                                </m:r>
                              </m:e>
                            </m:acc>
                            <m: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𝑡</m:t>
                            </m:r>
                            <m:r>
                              <a:rPr lang="en-US" altLang="zh-TW" sz="1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</m:t>
                            </m:r>
                            <m:r>
                              <a:rPr lang="en-US" altLang="zh-TW" sz="1400" i="1">
                                <a:latin typeface="Cambria Math"/>
                                <a:ea typeface="Cambria Math"/>
                              </a:rPr>
                              <m:t>𝑋</m:t>
                            </m:r>
                            <m:d>
                              <m:dPr>
                                <m:ctrlPr>
                                  <a:rPr lang="en-US" altLang="zh-TW" sz="1400" i="1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altLang="zh-TW" sz="1400" i="1">
                                    <a:latin typeface="Cambria Math"/>
                                    <a:ea typeface="Cambria Math"/>
                                  </a:rPr>
                                  <m:t>𝑡</m:t>
                                </m:r>
                              </m:e>
                            </m:d>
                          </m:e>
                        </m:d>
                      </m:e>
                    </m:func>
                  </m:oMath>
                </a14:m>
                <a:endParaRPr lang="en-US" altLang="zh-TW" sz="1400" i="1" dirty="0" smtClean="0">
                  <a:solidFill>
                    <a:schemeClr val="accent2"/>
                  </a:solidFill>
                  <a:latin typeface="Cambria Math"/>
                  <a:ea typeface="Cambria Math"/>
                </a:endParaRPr>
              </a:p>
              <a:p>
                <a:endParaRPr lang="en-US" altLang="zh-TW" sz="1400" i="1" dirty="0" smtClean="0">
                  <a:solidFill>
                    <a:schemeClr val="accent2"/>
                  </a:solidFill>
                  <a:latin typeface="Cambria Math"/>
                  <a:ea typeface="Cambria Math"/>
                </a:endParaRPr>
              </a:p>
              <a:p>
                <a:r>
                  <a:rPr lang="zh-TW" altLang="en-US" sz="1400" dirty="0" smtClean="0">
                    <a:ea typeface="Cambria Math"/>
                  </a:rPr>
                  <a:t>其中</a:t>
                </a:r>
                <a14:m>
                  <m:oMath xmlns:m="http://schemas.openxmlformats.org/officeDocument/2006/math">
                    <m:r>
                      <a:rPr lang="en-US" altLang="zh-TW" sz="1400" i="1">
                        <a:latin typeface="Cambria Math"/>
                        <a:ea typeface="Cambria Math"/>
                      </a:rPr>
                      <m:t>𝑌</m:t>
                    </m:r>
                    <m:d>
                      <m:dPr>
                        <m:ctrlPr>
                          <a:rPr lang="en-US" altLang="zh-TW" sz="1400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altLang="zh-TW" sz="1400" i="1">
                            <a:latin typeface="Cambria Math"/>
                            <a:ea typeface="Cambria Math"/>
                          </a:rPr>
                          <m:t>𝑛</m:t>
                        </m:r>
                      </m:e>
                    </m:d>
                    <m:r>
                      <a:rPr lang="en-US" altLang="zh-TW" sz="1400" b="0" i="1" smtClean="0">
                        <a:latin typeface="Cambria Math"/>
                        <a:ea typeface="Cambria Math"/>
                      </a:rPr>
                      <m:t>=</m:t>
                    </m:r>
                    <m:nary>
                      <m:naryPr>
                        <m:chr m:val="∏"/>
                        <m:ctrlPr>
                          <a:rPr lang="en-US" altLang="zh-TW" sz="1400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sz="1400" b="0" i="1" smtClean="0">
                            <a:latin typeface="Cambria Math"/>
                            <a:ea typeface="Cambria Math"/>
                          </a:rPr>
                          <m:t>𝑖</m:t>
                        </m:r>
                        <m:r>
                          <a:rPr lang="en-US" altLang="zh-TW" sz="1400" b="0" i="1" smtClean="0">
                            <a:latin typeface="Cambria Math"/>
                            <a:ea typeface="Cambria Math"/>
                          </a:rPr>
                          <m:t>=1</m:t>
                        </m:r>
                      </m:sub>
                      <m:sup>
                        <m:r>
                          <a:rPr lang="en-US" altLang="zh-TW" sz="1400" b="0" i="1" smtClean="0"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altLang="zh-TW" sz="1400" b="0" i="1" smtClean="0">
                            <a:latin typeface="Cambria Math"/>
                            <a:ea typeface="Cambria Math"/>
                          </a:rPr>
                          <m:t>(</m:t>
                        </m:r>
                        <m:r>
                          <a:rPr lang="en-US" altLang="zh-TW" sz="1400" b="0" i="1" smtClean="0">
                            <a:latin typeface="Cambria Math"/>
                            <a:ea typeface="Cambria Math"/>
                          </a:rPr>
                          <m:t>𝑡</m:t>
                        </m:r>
                        <m:r>
                          <a:rPr lang="en-US" altLang="zh-TW" sz="1400" b="0" i="1" smtClean="0">
                            <a:latin typeface="Cambria Math"/>
                            <a:ea typeface="Cambria Math"/>
                          </a:rPr>
                          <m:t>)</m:t>
                        </m:r>
                      </m:sup>
                      <m:e>
                        <m:r>
                          <a:rPr lang="en-US" altLang="zh-TW" sz="1400" b="0" i="1" smtClean="0">
                            <a:latin typeface="Cambria Math"/>
                            <a:ea typeface="Cambria Math"/>
                          </a:rPr>
                          <m:t>(1+</m:t>
                        </m:r>
                        <m:sSub>
                          <m:sSubPr>
                            <m:ctrlPr>
                              <a:rPr lang="en-US" altLang="zh-TW" sz="1400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altLang="zh-TW" sz="1400" b="0" i="1" smtClean="0">
                                <a:latin typeface="Cambria Math"/>
                                <a:ea typeface="Cambria Math"/>
                              </a:rPr>
                              <m:t>𝑘</m:t>
                            </m:r>
                          </m:e>
                          <m:sub>
                            <m:r>
                              <a:rPr lang="en-US" altLang="zh-TW" sz="1400" b="0" i="1" smtClean="0">
                                <a:latin typeface="Cambria Math"/>
                                <a:ea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altLang="zh-TW" sz="1400" b="0" i="1" smtClean="0">
                            <a:latin typeface="Cambria Math"/>
                            <a:ea typeface="Cambria Math"/>
                          </a:rPr>
                          <m:t>)</m:t>
                        </m:r>
                      </m:e>
                    </m:nary>
                  </m:oMath>
                </a14:m>
                <a:r>
                  <a:rPr lang="en-US" altLang="zh-TW" sz="1400" dirty="0" smtClean="0"/>
                  <a:t>      ,</a:t>
                </a:r>
                <a:r>
                  <a:rPr lang="en-US" altLang="zh-TW" sz="1400" dirty="0">
                    <a:solidFill>
                      <a:schemeClr val="accent6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 sz="1400">
                        <a:solidFill>
                          <a:schemeClr val="accent6"/>
                        </a:solidFill>
                        <a:latin typeface="Cambria Math"/>
                      </a:rPr>
                      <m:t>ln</m:t>
                    </m:r>
                    <m:d>
                      <m:dPr>
                        <m:ctrlPr>
                          <a:rPr lang="en-US" altLang="zh-TW" sz="1400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400">
                            <a:solidFill>
                              <a:schemeClr val="accent6"/>
                            </a:solidFill>
                            <a:latin typeface="Cambria Math"/>
                          </a:rPr>
                          <m:t>1+</m:t>
                        </m:r>
                        <m:sSub>
                          <m:sSubPr>
                            <m:ctrlPr>
                              <a:rPr lang="en-US" altLang="zh-TW" sz="1400" i="1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1400" i="1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𝑘</m:t>
                            </m:r>
                          </m:e>
                          <m:sub>
                            <m:r>
                              <a:rPr lang="en-US" altLang="zh-TW" sz="1400" i="1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altLang="zh-TW" sz="1400" i="1">
                        <a:solidFill>
                          <a:schemeClr val="accent6"/>
                        </a:solidFill>
                        <a:latin typeface="Cambria Math"/>
                      </a:rPr>
                      <m:t>~</m:t>
                    </m:r>
                    <m:r>
                      <a:rPr lang="en-US" altLang="zh-TW" sz="1400" i="1">
                        <a:solidFill>
                          <a:schemeClr val="accent6"/>
                        </a:solidFill>
                        <a:latin typeface="Cambria Math"/>
                      </a:rPr>
                      <m:t>𝑁</m:t>
                    </m:r>
                    <m:r>
                      <a:rPr lang="en-US" altLang="zh-TW" sz="1400" i="1">
                        <a:solidFill>
                          <a:schemeClr val="accent6"/>
                        </a:solidFill>
                        <a:latin typeface="Cambria Math"/>
                      </a:rPr>
                      <m:t>(</m:t>
                    </m:r>
                    <m:r>
                      <a:rPr lang="zh-TW" altLang="en-US" sz="1400" i="1">
                        <a:solidFill>
                          <a:schemeClr val="accent6"/>
                        </a:solidFill>
                        <a:latin typeface="Cambria Math"/>
                      </a:rPr>
                      <m:t>𝛾</m:t>
                    </m:r>
                    <m:r>
                      <a:rPr lang="en-US" altLang="zh-TW" sz="1400" i="1">
                        <a:solidFill>
                          <a:schemeClr val="accent6"/>
                        </a:solidFill>
                        <a:latin typeface="Cambria Math"/>
                      </a:rPr>
                      <m:t>,</m:t>
                    </m:r>
                    <m:r>
                      <a:rPr lang="zh-TW" altLang="en-US" sz="1400" i="1">
                        <a:solidFill>
                          <a:schemeClr val="accent6"/>
                        </a:solidFill>
                        <a:latin typeface="Cambria Math"/>
                      </a:rPr>
                      <m:t>𝛿</m:t>
                    </m:r>
                    <m:r>
                      <a:rPr lang="en-US" altLang="zh-TW" sz="1400" i="1">
                        <a:solidFill>
                          <a:schemeClr val="accent6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en-US" altLang="zh-TW" sz="1400" dirty="0" smtClean="0"/>
              </a:p>
              <a:p>
                <a:endParaRPr lang="en-US" altLang="zh-TW" sz="1400" dirty="0" smtClean="0"/>
              </a:p>
              <a:p>
                <a:r>
                  <a:rPr lang="en-US" altLang="zh-TW" sz="1400" dirty="0" smtClean="0"/>
                  <a:t>Jump event: </a:t>
                </a:r>
                <a14:m>
                  <m:oMath xmlns:m="http://schemas.openxmlformats.org/officeDocument/2006/math">
                    <m:r>
                      <a:rPr lang="en-US" altLang="zh-TW" sz="1400" b="0" i="1" smtClean="0">
                        <a:latin typeface="Cambria Math"/>
                      </a:rPr>
                      <m:t>𝑛</m:t>
                    </m:r>
                    <m:d>
                      <m:dPr>
                        <m:ctrlPr>
                          <a:rPr lang="en-US" altLang="zh-TW" sz="1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400" b="0" i="1" smtClean="0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altLang="zh-TW" sz="1400" b="0" i="1" smtClean="0">
                        <a:latin typeface="Cambria Math"/>
                      </a:rPr>
                      <m:t>~</m:t>
                    </m:r>
                    <m:r>
                      <a:rPr lang="en-US" altLang="zh-TW" sz="1400" b="0" i="1" smtClean="0">
                        <a:latin typeface="Cambria Math"/>
                      </a:rPr>
                      <m:t>𝑃𝑜𝑖𝑠𝑠𝑜𝑛</m:t>
                    </m:r>
                    <m:r>
                      <a:rPr lang="en-US" altLang="zh-TW" sz="1400" b="0" i="1" smtClean="0">
                        <a:latin typeface="Cambria Math"/>
                      </a:rPr>
                      <m:t>(</m:t>
                    </m:r>
                    <m:r>
                      <a:rPr lang="zh-TW" altLang="en-US" sz="1400" i="1">
                        <a:latin typeface="Cambria Math"/>
                      </a:rPr>
                      <m:t>𝜆</m:t>
                    </m:r>
                  </m:oMath>
                </a14:m>
                <a:r>
                  <a:rPr lang="en-US" altLang="zh-TW" sz="1400" dirty="0" smtClean="0"/>
                  <a:t>)</a:t>
                </a:r>
              </a:p>
              <a:p>
                <a:r>
                  <a:rPr lang="en-US" altLang="zh-TW" sz="1400" dirty="0" smtClean="0"/>
                  <a:t>Jump magnitude: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altLang="zh-TW" sz="1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1400" b="0" i="1" smtClean="0">
                            <a:latin typeface="Cambria Math"/>
                          </a:rPr>
                          <m:t>𝑘</m:t>
                        </m:r>
                      </m:e>
                      <m:sub>
                        <m:r>
                          <a:rPr lang="en-US" altLang="zh-TW" sz="1400" b="0" i="1" smtClean="0">
                            <a:latin typeface="Cambria Math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altLang="zh-TW" sz="1400" dirty="0" smtClean="0"/>
                  <a:t>   ,</a:t>
                </a:r>
                <a:r>
                  <a:rPr lang="en-US" altLang="zh-TW" sz="1400" dirty="0" smtClean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altLang="zh-TW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sz="14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𝑘</m:t>
                        </m:r>
                      </m:e>
                    </m:acc>
                    <m:r>
                      <a:rPr lang="en-US" altLang="zh-TW" sz="140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≡</m:t>
                    </m:r>
                    <m:r>
                      <a:rPr lang="en-US" altLang="zh-TW" sz="1400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𝐸</m:t>
                    </m:r>
                    <m:d>
                      <m:dPr>
                        <m:ctrlPr>
                          <a:rPr lang="en-US" altLang="zh-TW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altLang="zh-TW" sz="1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1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𝑘</m:t>
                            </m:r>
                          </m:e>
                          <m:sub>
                            <m:r>
                              <a:rPr lang="en-US" altLang="zh-TW" sz="1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altLang="zh-TW" sz="1400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func>
                      <m:funcPr>
                        <m:ctrlPr>
                          <a:rPr lang="en-US" altLang="zh-TW" sz="1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altLang="zh-TW" sz="1400">
                            <a:solidFill>
                              <a:schemeClr val="tx1"/>
                            </a:solidFill>
                            <a:latin typeface="Cambria Math"/>
                          </a:rPr>
                          <m:t>exp</m:t>
                        </m:r>
                      </m:fName>
                      <m:e>
                        <m:d>
                          <m:dPr>
                            <m:ctrlPr>
                              <a:rPr lang="en-US" altLang="zh-TW" sz="1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zh-TW" altLang="en-US" sz="1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𝛾</m:t>
                            </m:r>
                            <m:r>
                              <a:rPr lang="en-US" altLang="zh-TW" sz="14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+0.5</m:t>
                            </m:r>
                            <m:sSup>
                              <m:sSupPr>
                                <m:ctrlPr>
                                  <a:rPr lang="en-US" altLang="zh-TW" sz="14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zh-TW" altLang="en-US" sz="14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𝛿</m:t>
                                </m:r>
                              </m:e>
                              <m:sup>
                                <m:r>
                                  <a:rPr lang="en-US" altLang="zh-TW" sz="14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altLang="zh-TW" sz="1400" i="1">
                        <a:solidFill>
                          <a:schemeClr val="tx1"/>
                        </a:solidFill>
                        <a:latin typeface="Cambria Math"/>
                      </a:rPr>
                      <m:t>−1</m:t>
                    </m:r>
                  </m:oMath>
                </a14:m>
                <a:endParaRPr lang="en-US" altLang="zh-TW" sz="1400" dirty="0" smtClean="0"/>
              </a:p>
              <a:p>
                <a:r>
                  <a:rPr lang="en-US" altLang="zh-TW" sz="1400" b="0" dirty="0" smtClean="0"/>
                  <a:t>		</a:t>
                </a:r>
                <a:endParaRPr lang="en-US" altLang="zh-TW" sz="1400" dirty="0" smtClean="0">
                  <a:solidFill>
                    <a:schemeClr val="accent6"/>
                  </a:solidFill>
                </a:endParaRPr>
              </a:p>
            </p:txBody>
          </p:sp>
        </mc:Choice>
        <mc:Fallback xmlns="">
          <p:sp>
            <p:nvSpPr>
              <p:cNvPr id="5" name="矩形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7807" y="808861"/>
                <a:ext cx="5345111" cy="251299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 w="38100">
                <a:solidFill>
                  <a:schemeClr val="accent3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文字方塊 5"/>
              <p:cNvSpPr txBox="1"/>
              <p:nvPr/>
            </p:nvSpPr>
            <p:spPr>
              <a:xfrm>
                <a:off x="113436" y="3501008"/>
                <a:ext cx="5339481" cy="1796069"/>
              </a:xfrm>
              <a:prstGeom prst="rect">
                <a:avLst/>
              </a:prstGeom>
              <a:noFill/>
              <a:ln w="38100">
                <a:solidFill>
                  <a:schemeClr val="accent3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altLang="zh-TW" sz="1400" b="0" i="1" smtClean="0">
                          <a:latin typeface="Cambria Math"/>
                        </a:rPr>
                        <m:t>𝑆</m:t>
                      </m:r>
                      <m:d>
                        <m:dPr>
                          <m:ctrlP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400" b="0" i="1" smtClean="0">
                              <a:latin typeface="Cambria Math"/>
                            </a:rPr>
                            <m:t>𝑡</m:t>
                          </m:r>
                        </m:e>
                      </m:d>
                      <m:r>
                        <a:rPr lang="en-US" altLang="zh-TW" sz="1400" b="0" i="1" smtClean="0">
                          <a:latin typeface="Cambria Math"/>
                        </a:rPr>
                        <m:t>=</m:t>
                      </m:r>
                      <m:r>
                        <a:rPr lang="en-US" altLang="zh-TW" sz="1400" b="0" i="1" smtClean="0">
                          <a:latin typeface="Cambria Math"/>
                        </a:rPr>
                        <m:t>𝑆</m:t>
                      </m:r>
                      <m:d>
                        <m:dPr>
                          <m:ctrlPr>
                            <a:rPr lang="en-US" altLang="zh-TW" sz="1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altLang="zh-TW" sz="1400" b="0" i="1" smtClean="0">
                              <a:latin typeface="Cambria Math"/>
                            </a:rPr>
                            <m:t>0</m:t>
                          </m:r>
                        </m:e>
                      </m:d>
                      <m:r>
                        <a:rPr lang="en-US" altLang="zh-TW" sz="1400" b="0" i="1" smtClean="0">
                          <a:latin typeface="Cambria Math"/>
                        </a:rPr>
                        <m:t>∙</m:t>
                      </m:r>
                      <m:func>
                        <m:funcPr>
                          <m:ctrlPr>
                            <a:rPr lang="en-US" altLang="zh-TW" sz="1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altLang="zh-TW" sz="1400" b="0" i="0" smtClean="0">
                              <a:latin typeface="Cambria Math"/>
                              <a:ea typeface="Cambria Math"/>
                            </a:rPr>
                            <m:t>exp</m:t>
                          </m:r>
                        </m:fName>
                        <m:e>
                          <m:d>
                            <m:dPr>
                              <m:ctrlPr>
                                <a:rPr lang="en-US" altLang="zh-TW" sz="1400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altLang="zh-TW" sz="1400" b="0" i="1" smtClean="0">
                                  <a:solidFill>
                                    <a:schemeClr val="accent2"/>
                                  </a:solidFill>
                                  <a:latin typeface="Cambria Math"/>
                                </a:rPr>
                                <m:t>−</m:t>
                              </m:r>
                              <m:r>
                                <a:rPr lang="zh-TW" altLang="en-US" sz="1400" b="0" i="1" smtClean="0">
                                  <a:solidFill>
                                    <a:schemeClr val="accent2"/>
                                  </a:solidFill>
                                  <a:latin typeface="Cambria Math"/>
                                </a:rPr>
                                <m:t>𝛼</m:t>
                              </m:r>
                              <m:d>
                                <m:dPr>
                                  <m:ctrlPr>
                                    <a:rPr lang="en-US" altLang="zh-TW" sz="1400" b="0" i="1" smtClean="0">
                                      <a:solidFill>
                                        <a:schemeClr val="accent2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1400" b="0" i="1" smtClean="0">
                                      <a:solidFill>
                                        <a:schemeClr val="accent2"/>
                                      </a:solidFill>
                                      <a:latin typeface="Cambria Math"/>
                                    </a:rPr>
                                    <m:t>𝐿</m:t>
                                  </m:r>
                                  <m:d>
                                    <m:dPr>
                                      <m:ctrlPr>
                                        <a:rPr lang="en-US" altLang="zh-TW" sz="1400" b="0" i="1" smtClean="0">
                                          <a:solidFill>
                                            <a:schemeClr val="accent2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altLang="zh-TW" sz="1400" b="0" i="1" smtClean="0">
                                          <a:solidFill>
                                            <a:schemeClr val="accent2"/>
                                          </a:solidFill>
                                          <a:latin typeface="Cambria Math"/>
                                        </a:rPr>
                                        <m:t>𝑡</m:t>
                                      </m:r>
                                    </m:e>
                                  </m:d>
                                  <m:r>
                                    <a:rPr lang="en-US" altLang="zh-TW" sz="1400" b="0" i="1" smtClean="0">
                                      <a:solidFill>
                                        <a:schemeClr val="accent2"/>
                                      </a:solidFill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altLang="zh-TW" sz="1400" b="0" i="1" smtClean="0">
                                      <a:solidFill>
                                        <a:schemeClr val="accent2"/>
                                      </a:solidFill>
                                      <a:latin typeface="Cambria Math"/>
                                    </a:rPr>
                                    <m:t>𝑘𝑡</m:t>
                                  </m:r>
                                </m:e>
                              </m:d>
                              <m:r>
                                <a:rPr lang="en-US" altLang="zh-TW" sz="1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+</m:t>
                              </m:r>
                              <m:r>
                                <a:rPr lang="en-US" altLang="zh-TW" sz="1400" b="0" i="1" smtClean="0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𝑋</m:t>
                              </m:r>
                              <m:d>
                                <m:dPr>
                                  <m:ctrlPr>
                                    <a:rPr lang="en-US" altLang="zh-TW" sz="14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altLang="zh-TW" sz="1400" b="0" i="1" smtClean="0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𝑡</m:t>
                                  </m:r>
                                </m:e>
                              </m:d>
                            </m:e>
                          </m:d>
                        </m:e>
                      </m:func>
                    </m:oMath>
                  </m:oMathPara>
                </a14:m>
                <a:endParaRPr lang="en-US" altLang="zh-TW" sz="1400" b="0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:r>
                  <a:rPr lang="en-US" altLang="zh-TW" sz="1400" dirty="0" smtClean="0"/>
                  <a:t>          </a:t>
                </a:r>
                <a14:m>
                  <m:oMath xmlns:m="http://schemas.openxmlformats.org/officeDocument/2006/math">
                    <m:r>
                      <a:rPr lang="en-US" altLang="zh-TW" sz="1400" i="1">
                        <a:latin typeface="Cambria Math"/>
                      </a:rPr>
                      <m:t>=</m:t>
                    </m:r>
                    <m:r>
                      <a:rPr lang="en-US" altLang="zh-TW" sz="1400" i="1">
                        <a:latin typeface="Cambria Math"/>
                      </a:rPr>
                      <m:t>𝑆</m:t>
                    </m:r>
                    <m:r>
                      <a:rPr lang="en-US" altLang="zh-TW" sz="1400" i="1">
                        <a:latin typeface="Cambria Math"/>
                      </a:rPr>
                      <m:t>(0)∙</m:t>
                    </m:r>
                    <m:r>
                      <m:rPr>
                        <m:sty m:val="p"/>
                      </m:rPr>
                      <a:rPr lang="en-US" altLang="zh-TW" sz="1400">
                        <a:latin typeface="Cambria Math"/>
                        <a:ea typeface="Cambria Math"/>
                      </a:rPr>
                      <m:t>exp</m:t>
                    </m:r>
                    <m:r>
                      <a:rPr lang="en-US" altLang="zh-TW" sz="1400" i="1">
                        <a:latin typeface="Cambria Math"/>
                        <a:ea typeface="Cambria Math"/>
                      </a:rPr>
                      <m:t>⁡(</m:t>
                    </m:r>
                    <m:r>
                      <a:rPr lang="en-US" altLang="zh-TW" sz="1400" i="1" smtClean="0">
                        <a:solidFill>
                          <a:schemeClr val="accent2"/>
                        </a:solidFill>
                        <a:latin typeface="Cambria Math"/>
                      </a:rPr>
                      <m:t>−</m:t>
                    </m:r>
                    <m:r>
                      <a:rPr lang="zh-TW" altLang="en-US" sz="1400" i="1">
                        <a:solidFill>
                          <a:schemeClr val="accent2"/>
                        </a:solidFill>
                        <a:latin typeface="Cambria Math"/>
                      </a:rPr>
                      <m:t>𝛼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𝐿</m:t>
                    </m:r>
                    <m:d>
                      <m:dPr>
                        <m:ctrlP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+</m:t>
                    </m:r>
                    <m:r>
                      <a:rPr lang="zh-TW" altLang="en-US" sz="1400" i="1">
                        <a:solidFill>
                          <a:schemeClr val="accent2"/>
                        </a:solidFill>
                        <a:latin typeface="Cambria Math"/>
                      </a:rPr>
                      <m:t>𝛼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𝑘𝑡</m:t>
                    </m:r>
                    <m:r>
                      <a:rPr lang="en-US" altLang="zh-TW" sz="1400" i="1">
                        <a:latin typeface="Cambria Math"/>
                      </a:rPr>
                      <m:t>+</m:t>
                    </m:r>
                    <m:r>
                      <a:rPr lang="en-US" altLang="zh-TW" sz="1400" i="1">
                        <a:latin typeface="Cambria Math"/>
                      </a:rPr>
                      <m:t>𝑋</m:t>
                    </m:r>
                    <m:d>
                      <m:dPr>
                        <m:ctrlPr>
                          <a:rPr lang="en-US" altLang="zh-TW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400" i="1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altLang="zh-TW" sz="1400" i="1">
                        <a:latin typeface="Cambria Math"/>
                      </a:rPr>
                      <m:t>)</m:t>
                    </m:r>
                  </m:oMath>
                </a14:m>
                <a:endParaRPr lang="en-US" altLang="zh-TW" sz="1400" i="1" dirty="0" smtClean="0">
                  <a:latin typeface="Cambria Math"/>
                </a:endParaRPr>
              </a:p>
              <a:p>
                <a:r>
                  <a:rPr lang="en-US" altLang="zh-TW" sz="1400" dirty="0" smtClean="0"/>
                  <a:t>          </a:t>
                </a:r>
                <a14:m>
                  <m:oMath xmlns:m="http://schemas.openxmlformats.org/officeDocument/2006/math">
                    <m:r>
                      <a:rPr lang="en-US" altLang="zh-TW" sz="1400" i="1">
                        <a:latin typeface="Cambria Math"/>
                      </a:rPr>
                      <m:t>=</m:t>
                    </m:r>
                    <m:r>
                      <a:rPr lang="en-US" altLang="zh-TW" sz="1400" i="1">
                        <a:latin typeface="Cambria Math"/>
                      </a:rPr>
                      <m:t>𝑆</m:t>
                    </m:r>
                    <m:r>
                      <a:rPr lang="en-US" altLang="zh-TW" sz="1400" i="1">
                        <a:latin typeface="Cambria Math"/>
                      </a:rPr>
                      <m:t>(0)∙</m:t>
                    </m:r>
                    <m:r>
                      <m:rPr>
                        <m:sty m:val="p"/>
                      </m:rPr>
                      <a:rPr lang="en-US" altLang="zh-TW" sz="1400">
                        <a:latin typeface="Cambria Math"/>
                        <a:ea typeface="Cambria Math"/>
                      </a:rPr>
                      <m:t>exp</m:t>
                    </m:r>
                    <m:r>
                      <a:rPr lang="en-US" altLang="zh-TW" sz="1400" i="1">
                        <a:latin typeface="Cambria Math"/>
                        <a:ea typeface="Cambria Math"/>
                      </a:rPr>
                      <m:t>⁡(</m:t>
                    </m:r>
                    <m:r>
                      <a:rPr lang="en-US" altLang="zh-TW" sz="1400" i="1" smtClean="0">
                        <a:solidFill>
                          <a:schemeClr val="accent2"/>
                        </a:solidFill>
                        <a:latin typeface="Cambria Math"/>
                      </a:rPr>
                      <m:t>−</m:t>
                    </m:r>
                    <m:r>
                      <a:rPr lang="zh-TW" altLang="en-US" sz="1400" i="1">
                        <a:solidFill>
                          <a:schemeClr val="accent2"/>
                        </a:solidFill>
                        <a:latin typeface="Cambria Math"/>
                      </a:rPr>
                      <m:t>𝛼</m:t>
                    </m:r>
                    <m:nary>
                      <m:naryPr>
                        <m:chr m:val="∑"/>
                        <m:ctrlP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𝑖</m:t>
                        </m:r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𝑁</m:t>
                        </m:r>
                        <m:d>
                          <m:dPr>
                            <m:ctrlP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𝑡</m:t>
                            </m:r>
                          </m:e>
                        </m:d>
                      </m:sup>
                      <m:e>
                        <m:sSub>
                          <m:sSubPr>
                            <m:ctrlP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𝑙</m:t>
                            </m:r>
                          </m:e>
                          <m:sub>
                            <m: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+</m:t>
                    </m:r>
                    <m:r>
                      <a:rPr lang="zh-TW" altLang="en-US" sz="1400" i="1">
                        <a:solidFill>
                          <a:schemeClr val="accent2"/>
                        </a:solidFill>
                        <a:latin typeface="Cambria Math"/>
                      </a:rPr>
                      <m:t>𝛼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𝑘𝑡</m:t>
                    </m:r>
                    <m:r>
                      <a:rPr lang="en-US" altLang="zh-TW" sz="1400" i="1">
                        <a:latin typeface="Cambria Math"/>
                      </a:rPr>
                      <m:t>+</m:t>
                    </m:r>
                    <m:r>
                      <a:rPr lang="en-US" altLang="zh-TW" sz="1400" i="1">
                        <a:latin typeface="Cambria Math"/>
                      </a:rPr>
                      <m:t>𝑋</m:t>
                    </m:r>
                    <m:d>
                      <m:dPr>
                        <m:ctrlPr>
                          <a:rPr lang="en-US" altLang="zh-TW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400" i="1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altLang="zh-TW" sz="1400" i="1">
                        <a:latin typeface="Cambria Math"/>
                      </a:rPr>
                      <m:t>)</m:t>
                    </m:r>
                  </m:oMath>
                </a14:m>
                <a:endParaRPr lang="en-US" altLang="zh-TW" sz="1400" i="1" dirty="0" smtClean="0">
                  <a:latin typeface="Cambria Math"/>
                </a:endParaRPr>
              </a:p>
              <a:p>
                <a:r>
                  <a:rPr lang="en-US" altLang="zh-TW" sz="1400" dirty="0" smtClean="0"/>
                  <a:t>          </a:t>
                </a:r>
                <a14:m>
                  <m:oMath xmlns:m="http://schemas.openxmlformats.org/officeDocument/2006/math">
                    <m:r>
                      <a:rPr lang="en-US" altLang="zh-TW" sz="1400" i="1">
                        <a:latin typeface="Cambria Math"/>
                      </a:rPr>
                      <m:t>=</m:t>
                    </m:r>
                    <m:r>
                      <a:rPr lang="en-US" altLang="zh-TW" sz="1400" i="1">
                        <a:latin typeface="Cambria Math"/>
                      </a:rPr>
                      <m:t>𝑆</m:t>
                    </m:r>
                    <m:r>
                      <a:rPr lang="en-US" altLang="zh-TW" sz="1400" i="1">
                        <a:latin typeface="Cambria Math"/>
                      </a:rPr>
                      <m:t>(0)∙</m:t>
                    </m:r>
                    <m:r>
                      <m:rPr>
                        <m:sty m:val="p"/>
                      </m:rPr>
                      <a:rPr lang="en-US" altLang="zh-TW" sz="1400">
                        <a:latin typeface="Cambria Math"/>
                        <a:ea typeface="Cambria Math"/>
                      </a:rPr>
                      <m:t>exp</m:t>
                    </m:r>
                    <m:r>
                      <a:rPr lang="en-US" altLang="zh-TW" sz="1400" i="1">
                        <a:latin typeface="Cambria Math"/>
                        <a:ea typeface="Cambria Math"/>
                      </a:rPr>
                      <m:t>⁡(</m:t>
                    </m:r>
                    <m:nary>
                      <m:naryPr>
                        <m:chr m:val="∑"/>
                        <m:ctrlP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𝑖</m:t>
                        </m:r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𝑁</m:t>
                        </m:r>
                        <m:d>
                          <m:dPr>
                            <m:ctrlP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𝑡</m:t>
                            </m:r>
                          </m:e>
                        </m:d>
                      </m:sup>
                      <m:e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zh-TW" altLang="en-US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𝛼</m:t>
                        </m:r>
                        <m:sSub>
                          <m:sSubPr>
                            <m:ctrlP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𝑙</m:t>
                            </m:r>
                          </m:e>
                          <m:sub>
                            <m: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+</m:t>
                    </m:r>
                    <m:r>
                      <a:rPr lang="zh-TW" altLang="en-US" sz="1400" i="1">
                        <a:solidFill>
                          <a:schemeClr val="accent2"/>
                        </a:solidFill>
                        <a:latin typeface="Cambria Math"/>
                      </a:rPr>
                      <m:t>𝛼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𝑘𝑡</m:t>
                    </m:r>
                    <m:r>
                      <a:rPr lang="en-US" altLang="zh-TW" sz="1400" i="1">
                        <a:latin typeface="Cambria Math"/>
                      </a:rPr>
                      <m:t>+</m:t>
                    </m:r>
                    <m:r>
                      <a:rPr lang="en-US" altLang="zh-TW" sz="1400" i="1">
                        <a:latin typeface="Cambria Math"/>
                      </a:rPr>
                      <m:t>𝑋</m:t>
                    </m:r>
                    <m:d>
                      <m:dPr>
                        <m:ctrlPr>
                          <a:rPr lang="en-US" altLang="zh-TW" sz="1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 sz="1400" i="1">
                            <a:latin typeface="Cambria Math"/>
                          </a:rPr>
                          <m:t>𝑡</m:t>
                        </m:r>
                      </m:e>
                    </m:d>
                    <m:r>
                      <a:rPr lang="en-US" altLang="zh-TW" sz="1400" i="1">
                        <a:latin typeface="Cambria Math"/>
                      </a:rPr>
                      <m:t>)</m:t>
                    </m:r>
                  </m:oMath>
                </a14:m>
                <a:endParaRPr lang="en-US" altLang="zh-TW" sz="1400" i="1" dirty="0">
                  <a:latin typeface="Cambria Math"/>
                </a:endParaRPr>
              </a:p>
              <a:p>
                <a:endParaRPr lang="en-US" altLang="zh-TW" sz="1400" i="1" dirty="0" smtClean="0">
                  <a:solidFill>
                    <a:schemeClr val="tx1"/>
                  </a:solidFill>
                  <a:latin typeface="Cambria Math"/>
                </a:endParaRPr>
              </a:p>
              <a:p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zh-TW" sz="1400" i="1" smtClean="0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𝑖</m:t>
                        </m:r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𝑁</m:t>
                        </m:r>
                        <m:d>
                          <m:dPr>
                            <m:ctrlP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𝑡</m:t>
                            </m:r>
                          </m:e>
                        </m:d>
                      </m:sup>
                      <m:e>
                        <m:r>
                          <a:rPr lang="en-US" altLang="zh-TW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zh-TW" altLang="en-US" sz="1400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𝛼</m:t>
                        </m:r>
                        <m:sSub>
                          <m:sSubPr>
                            <m:ctrlP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𝑙</m:t>
                            </m:r>
                          </m:e>
                          <m:sub>
                            <m:r>
                              <a:rPr lang="en-US" altLang="zh-TW" sz="1400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+</m:t>
                    </m:r>
                    <m:r>
                      <a:rPr lang="zh-TW" altLang="en-US" sz="1400" i="1">
                        <a:solidFill>
                          <a:schemeClr val="accent2"/>
                        </a:solidFill>
                        <a:latin typeface="Cambria Math"/>
                      </a:rPr>
                      <m:t>𝛼</m:t>
                    </m:r>
                    <m:r>
                      <a:rPr lang="en-US" altLang="zh-TW" sz="1400" i="1">
                        <a:solidFill>
                          <a:schemeClr val="accent2"/>
                        </a:solidFill>
                        <a:latin typeface="Cambria Math"/>
                      </a:rPr>
                      <m:t>𝑘𝑡</m:t>
                    </m:r>
                  </m:oMath>
                </a14:m>
                <a:r>
                  <a:rPr lang="en-US" altLang="zh-TW" sz="1400" dirty="0" smtClean="0"/>
                  <a:t>   ,</a:t>
                </a:r>
                <a:r>
                  <a:rPr lang="en-US" altLang="zh-TW" sz="1400" dirty="0">
                    <a:solidFill>
                      <a:schemeClr val="accent6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altLang="zh-TW" sz="1400" i="1">
                        <a:solidFill>
                          <a:schemeClr val="accent6"/>
                        </a:solidFill>
                        <a:latin typeface="Cambria Math"/>
                      </a:rPr>
                      <m:t>−</m:t>
                    </m:r>
                    <m:r>
                      <a:rPr lang="zh-TW" altLang="en-US" sz="1400" i="1">
                        <a:solidFill>
                          <a:schemeClr val="accent6"/>
                        </a:solidFill>
                        <a:latin typeface="Cambria Math"/>
                      </a:rPr>
                      <m:t>𝛼</m:t>
                    </m:r>
                    <m:sSub>
                      <m:sSubPr>
                        <m:ctrlPr>
                          <a:rPr lang="en-US" altLang="zh-TW" sz="1400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sz="1400" i="1">
                            <a:solidFill>
                              <a:schemeClr val="accent6"/>
                            </a:solidFill>
                            <a:latin typeface="Cambria Math"/>
                          </a:rPr>
                          <m:t>𝑙</m:t>
                        </m:r>
                      </m:e>
                      <m:sub>
                        <m:r>
                          <a:rPr lang="en-US" altLang="zh-TW" sz="1400" i="1">
                            <a:solidFill>
                              <a:schemeClr val="accent6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altLang="zh-TW" sz="1400" i="1">
                        <a:solidFill>
                          <a:schemeClr val="accent6"/>
                        </a:solidFill>
                        <a:latin typeface="Cambria Math"/>
                      </a:rPr>
                      <m:t>~</m:t>
                    </m:r>
                    <m:r>
                      <a:rPr lang="en-US" altLang="zh-TW" sz="1400" i="1">
                        <a:solidFill>
                          <a:schemeClr val="accent6"/>
                        </a:solidFill>
                        <a:latin typeface="Cambria Math"/>
                      </a:rPr>
                      <m:t>𝑁</m:t>
                    </m:r>
                    <m:r>
                      <a:rPr lang="en-US" altLang="zh-TW" sz="1400" i="1">
                        <a:solidFill>
                          <a:schemeClr val="accent6"/>
                        </a:solidFill>
                        <a:latin typeface="Cambria Math"/>
                      </a:rPr>
                      <m:t>(−</m:t>
                    </m:r>
                    <m:r>
                      <a:rPr lang="zh-TW" altLang="en-US" sz="1400" i="1">
                        <a:solidFill>
                          <a:schemeClr val="accent6"/>
                        </a:solidFill>
                        <a:latin typeface="Cambria Math"/>
                      </a:rPr>
                      <m:t>𝛼𝜇</m:t>
                    </m:r>
                    <m:r>
                      <a:rPr lang="en-US" altLang="zh-TW" sz="1400" i="1">
                        <a:solidFill>
                          <a:schemeClr val="accent6"/>
                        </a:solidFill>
                        <a:latin typeface="Cambria Math"/>
                      </a:rPr>
                      <m:t>,</m:t>
                    </m:r>
                    <m:sSup>
                      <m:sSupPr>
                        <m:ctrlPr>
                          <a:rPr lang="en-US" altLang="zh-TW" sz="1400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 sz="1400" i="1">
                            <a:solidFill>
                              <a:schemeClr val="accent6"/>
                            </a:solidFill>
                            <a:latin typeface="Cambria Math"/>
                          </a:rPr>
                          <m:t>𝛼</m:t>
                        </m:r>
                      </m:e>
                      <m:sup>
                        <m:r>
                          <a:rPr lang="en-US" altLang="zh-TW" sz="1400" i="1">
                            <a:solidFill>
                              <a:schemeClr val="accent6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altLang="zh-TW" sz="1400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 sz="1400" i="1">
                            <a:solidFill>
                              <a:schemeClr val="accent6"/>
                            </a:solidFill>
                            <a:latin typeface="Cambria Math"/>
                          </a:rPr>
                          <m:t>𝜎</m:t>
                        </m:r>
                      </m:e>
                      <m:sup>
                        <m:r>
                          <a:rPr lang="en-US" altLang="zh-TW" sz="1400" i="1">
                            <a:solidFill>
                              <a:schemeClr val="accent6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m:rPr>
                        <m:nor/>
                      </m:rPr>
                      <a:rPr lang="en-US" altLang="zh-TW" sz="1400" dirty="0">
                        <a:solidFill>
                          <a:schemeClr val="accent6"/>
                        </a:solidFill>
                      </a:rPr>
                      <m:t>)</m:t>
                    </m:r>
                  </m:oMath>
                </a14:m>
                <a:endParaRPr lang="en-US" altLang="zh-TW" sz="1400" dirty="0"/>
              </a:p>
              <a:p>
                <a:endParaRPr lang="zh-TW" altLang="en-US" sz="1400" dirty="0">
                  <a:solidFill>
                    <a:srgbClr val="FFC000"/>
                  </a:solidFill>
                </a:endParaRPr>
              </a:p>
            </p:txBody>
          </p:sp>
        </mc:Choice>
        <mc:Fallback xmlns="">
          <p:sp>
            <p:nvSpPr>
              <p:cNvPr id="6" name="文字方塊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436" y="3501008"/>
                <a:ext cx="5339481" cy="1796069"/>
              </a:xfrm>
              <a:prstGeom prst="rect">
                <a:avLst/>
              </a:prstGeom>
              <a:blipFill rotWithShape="1">
                <a:blip r:embed="rId5" cstate="print"/>
                <a:stretch>
                  <a:fillRect l="-3968" b="-12957"/>
                </a:stretch>
              </a:blipFill>
              <a:ln w="38100">
                <a:solidFill>
                  <a:schemeClr val="accent3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3" name="物件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9866228"/>
              </p:ext>
            </p:extLst>
          </p:nvPr>
        </p:nvGraphicFramePr>
        <p:xfrm>
          <a:off x="4514850" y="33401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9" name="Equation" r:id="rId6" imgW="114102" imgH="177492" progId="">
                  <p:embed/>
                </p:oleObj>
              </mc:Choice>
              <mc:Fallback>
                <p:oleObj name="Equation" r:id="rId6" imgW="114102" imgH="177492" progId="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40100"/>
                        <a:ext cx="1143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8" name="文字方塊 7"/>
              <p:cNvSpPr txBox="1"/>
              <p:nvPr/>
            </p:nvSpPr>
            <p:spPr>
              <a:xfrm>
                <a:off x="6084168" y="5661248"/>
                <a:ext cx="1368152" cy="646331"/>
              </a:xfrm>
              <a:prstGeom prst="rect">
                <a:avLst/>
              </a:prstGeom>
              <a:noFill/>
              <a:ln w="19050">
                <a:solidFill>
                  <a:schemeClr val="accent2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𝛾</m:t>
                      </m:r>
                      <m:r>
                        <m:rPr>
                          <m:nor/>
                        </m:rPr>
                        <a:rPr lang="en-US" altLang="zh-TW" dirty="0">
                          <a:solidFill>
                            <a:schemeClr val="tx2"/>
                          </a:solidFill>
                        </a:rPr>
                        <m:t>=</m:t>
                      </m:r>
                      <m:r>
                        <a:rPr lang="en-US" altLang="zh-TW" i="1">
                          <a:solidFill>
                            <a:schemeClr val="tx2"/>
                          </a:solidFill>
                          <a:latin typeface="Cambria Math"/>
                        </a:rPr>
                        <m:t>−</m:t>
                      </m:r>
                      <m:r>
                        <a:rPr lang="zh-TW" altLang="en-US" i="1">
                          <a:solidFill>
                            <a:schemeClr val="tx2"/>
                          </a:solidFill>
                          <a:latin typeface="Cambria Math"/>
                        </a:rPr>
                        <m:t>𝛼𝜇</m:t>
                      </m:r>
                    </m:oMath>
                  </m:oMathPara>
                </a14:m>
                <a:endParaRPr lang="en-US" altLang="zh-TW" i="1" dirty="0" smtClean="0">
                  <a:solidFill>
                    <a:schemeClr val="tx2"/>
                  </a:solidFill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zh-TW" altLang="en-US" i="1" smtClean="0">
                          <a:solidFill>
                            <a:schemeClr val="tx2"/>
                          </a:solidFill>
                          <a:latin typeface="Cambria Math"/>
                        </a:rPr>
                        <m:t>𝛿</m:t>
                      </m:r>
                      <m:r>
                        <a:rPr lang="en-US" altLang="zh-TW" i="1">
                          <a:solidFill>
                            <a:schemeClr val="tx2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altLang="zh-TW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TW" altLang="en-US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𝛼</m:t>
                          </m:r>
                        </m:e>
                        <m:sup>
                          <m:r>
                            <a:rPr lang="en-US" altLang="zh-TW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  <m:sSup>
                        <m:sSupPr>
                          <m:ctrlPr>
                            <a:rPr lang="en-US" altLang="zh-TW" i="1">
                              <a:solidFill>
                                <a:schemeClr val="tx2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zh-TW" altLang="en-US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𝜎</m:t>
                          </m:r>
                        </m:e>
                        <m:sup>
                          <m:r>
                            <a:rPr lang="en-US" altLang="zh-TW" i="1">
                              <a:solidFill>
                                <a:schemeClr val="tx2"/>
                              </a:solidFill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8" name="文字方塊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4168" y="5661248"/>
                <a:ext cx="1368152" cy="646331"/>
              </a:xfrm>
              <a:prstGeom prst="rect">
                <a:avLst/>
              </a:prstGeom>
              <a:blipFill rotWithShape="1">
                <a:blip r:embed="rId8" cstate="print"/>
                <a:stretch>
                  <a:fillRect/>
                </a:stretch>
              </a:blipFill>
              <a:ln w="19050"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文字方塊 3"/>
              <p:cNvSpPr txBox="1"/>
              <p:nvPr/>
            </p:nvSpPr>
            <p:spPr>
              <a:xfrm>
                <a:off x="5579132" y="2599736"/>
                <a:ext cx="2880320" cy="722121"/>
              </a:xfrm>
              <a:prstGeom prst="rect">
                <a:avLst/>
              </a:prstGeom>
              <a:noFill/>
              <a:ln w="28575">
                <a:solidFill>
                  <a:schemeClr val="accent3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zh-TW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𝑖</m:t>
                        </m:r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=0</m:t>
                        </m:r>
                      </m:sub>
                      <m:sup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𝑡</m:t>
                        </m:r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)</m:t>
                        </m:r>
                      </m:sup>
                      <m:e>
                        <m:r>
                          <m:rPr>
                            <m:sty m:val="p"/>
                          </m:rPr>
                          <a:rPr lang="en-US" altLang="zh-TW">
                            <a:solidFill>
                              <a:schemeClr val="accent2"/>
                            </a:solidFill>
                            <a:latin typeface="Cambria Math"/>
                          </a:rPr>
                          <m:t>ln</m:t>
                        </m:r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⁡(1+</m:t>
                        </m:r>
                        <m:sSub>
                          <m:sSubPr>
                            <m:ctrlPr>
                              <a:rPr lang="en-US" altLang="zh-TW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𝑘</m:t>
                            </m:r>
                          </m:e>
                          <m:sub>
                            <m:r>
                              <a:rPr lang="en-US" altLang="zh-TW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)</m:t>
                        </m:r>
                      </m:e>
                    </m:nary>
                    <m:r>
                      <a:rPr lang="en-US" altLang="zh-TW" i="1">
                        <a:solidFill>
                          <a:schemeClr val="accent2"/>
                        </a:solidFill>
                        <a:latin typeface="Cambria Math"/>
                      </a:rPr>
                      <m:t>−</m:t>
                    </m:r>
                    <m:r>
                      <a:rPr lang="zh-TW" altLang="en-US" i="1">
                        <a:solidFill>
                          <a:schemeClr val="accent2"/>
                        </a:solidFill>
                        <a:latin typeface="Cambria Math"/>
                      </a:rPr>
                      <m:t>𝜆</m:t>
                    </m:r>
                    <m:acc>
                      <m:accPr>
                        <m:chr m:val="̅"/>
                        <m:ctrlPr>
                          <a:rPr lang="zh-TW" altLang="en-US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accPr>
                      <m:e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𝑘</m:t>
                        </m:r>
                      </m:e>
                    </m:acc>
                    <m:r>
                      <a:rPr lang="en-US" altLang="zh-TW" i="1">
                        <a:solidFill>
                          <a:schemeClr val="accent2"/>
                        </a:solidFill>
                        <a:latin typeface="Cambria Math"/>
                      </a:rPr>
                      <m:t>𝑡</m:t>
                    </m:r>
                  </m:oMath>
                </a14:m>
                <a:r>
                  <a:rPr lang="en-US" altLang="zh-TW" dirty="0" smtClean="0"/>
                  <a:t>,</a:t>
                </a:r>
                <a:r>
                  <a:rPr lang="en-US" altLang="zh-TW" dirty="0" smtClean="0">
                    <a:solidFill>
                      <a:schemeClr val="accent6"/>
                    </a:solidFill>
                  </a:rPr>
                  <a:t>   </a:t>
                </a:r>
              </a:p>
              <a:p>
                <a:r>
                  <a:rPr lang="en-US" altLang="zh-TW" dirty="0">
                    <a:solidFill>
                      <a:schemeClr val="accent6"/>
                    </a:solidFill>
                  </a:rPr>
                  <a:t> </a:t>
                </a:r>
                <a:r>
                  <a:rPr lang="en-US" altLang="zh-TW" dirty="0" smtClean="0">
                    <a:solidFill>
                      <a:schemeClr val="accent6"/>
                    </a:solidFill>
                  </a:rPr>
                  <a:t>      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altLang="zh-TW">
                        <a:solidFill>
                          <a:schemeClr val="accent6"/>
                        </a:solidFill>
                        <a:latin typeface="Cambria Math"/>
                      </a:rPr>
                      <m:t>ln</m:t>
                    </m:r>
                    <m:d>
                      <m:dPr>
                        <m:ctrlPr>
                          <a:rPr lang="en-US" altLang="zh-TW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altLang="zh-TW">
                            <a:solidFill>
                              <a:schemeClr val="accent6"/>
                            </a:solidFill>
                            <a:latin typeface="Cambria Math"/>
                          </a:rPr>
                          <m:t>1+</m:t>
                        </m:r>
                        <m:sSub>
                          <m:sSubPr>
                            <m:ctrlPr>
                              <a:rPr lang="en-US" altLang="zh-TW" i="1">
                                <a:solidFill>
                                  <a:schemeClr val="accent6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𝑘</m:t>
                            </m:r>
                          </m:e>
                          <m:sub>
                            <m:r>
                              <a:rPr lang="en-US" altLang="zh-TW" i="1">
                                <a:solidFill>
                                  <a:schemeClr val="accent6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d>
                    <m:r>
                      <a:rPr lang="en-US" altLang="zh-TW" i="1">
                        <a:solidFill>
                          <a:schemeClr val="accent6"/>
                        </a:solidFill>
                        <a:latin typeface="Cambria Math"/>
                      </a:rPr>
                      <m:t>~</m:t>
                    </m:r>
                    <m:r>
                      <a:rPr lang="en-US" altLang="zh-TW" i="1">
                        <a:solidFill>
                          <a:schemeClr val="accent6"/>
                        </a:solidFill>
                        <a:latin typeface="Cambria Math"/>
                      </a:rPr>
                      <m:t>𝑁</m:t>
                    </m:r>
                    <m:r>
                      <a:rPr lang="en-US" altLang="zh-TW" i="1">
                        <a:solidFill>
                          <a:schemeClr val="accent6"/>
                        </a:solidFill>
                        <a:latin typeface="Cambria Math"/>
                      </a:rPr>
                      <m:t>(</m:t>
                    </m:r>
                    <m:r>
                      <a:rPr lang="zh-TW" altLang="en-US" i="1" smtClean="0">
                        <a:solidFill>
                          <a:schemeClr val="tx2"/>
                        </a:solidFill>
                        <a:latin typeface="Cambria Math"/>
                      </a:rPr>
                      <m:t>𝛾</m:t>
                    </m:r>
                    <m:r>
                      <a:rPr lang="en-US" altLang="zh-TW" i="1">
                        <a:solidFill>
                          <a:schemeClr val="tx2"/>
                        </a:solidFill>
                        <a:latin typeface="Cambria Math"/>
                      </a:rPr>
                      <m:t>,</m:t>
                    </m:r>
                    <m:r>
                      <a:rPr lang="zh-TW" altLang="en-US" i="1">
                        <a:solidFill>
                          <a:schemeClr val="tx2"/>
                        </a:solidFill>
                        <a:latin typeface="Cambria Math"/>
                      </a:rPr>
                      <m:t>𝛿</m:t>
                    </m:r>
                    <m:r>
                      <a:rPr lang="en-US" altLang="zh-TW" i="1">
                        <a:solidFill>
                          <a:schemeClr val="accent6"/>
                        </a:solidFill>
                        <a:latin typeface="Cambria Math"/>
                      </a:rPr>
                      <m:t>)</m:t>
                    </m:r>
                  </m:oMath>
                </a14:m>
                <a:endParaRPr lang="zh-TW" altLang="en-US" dirty="0"/>
              </a:p>
            </p:txBody>
          </p:sp>
        </mc:Choice>
        <mc:Fallback xmlns="">
          <p:sp>
            <p:nvSpPr>
              <p:cNvPr id="4" name="文字方塊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9132" y="2599736"/>
                <a:ext cx="2880320" cy="722121"/>
              </a:xfrm>
              <a:prstGeom prst="rect">
                <a:avLst/>
              </a:prstGeom>
              <a:blipFill rotWithShape="1">
                <a:blip r:embed="rId9" cstate="print"/>
                <a:stretch>
                  <a:fillRect l="-11088" t="-49194" b="-49194"/>
                </a:stretch>
              </a:blipFill>
              <a:ln w="28575">
                <a:solidFill>
                  <a:schemeClr val="accent3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文字方塊 8"/>
              <p:cNvSpPr txBox="1"/>
              <p:nvPr/>
            </p:nvSpPr>
            <p:spPr>
              <a:xfrm>
                <a:off x="5579132" y="4574955"/>
                <a:ext cx="2880320" cy="718402"/>
              </a:xfrm>
              <a:prstGeom prst="rect">
                <a:avLst/>
              </a:prstGeom>
              <a:noFill/>
              <a:ln w="28575">
                <a:solidFill>
                  <a:schemeClr val="accent3">
                    <a:lumMod val="75000"/>
                  </a:schemeClr>
                </a:solidFill>
              </a:ln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altLang="zh-TW" i="1">
                            <a:solidFill>
                              <a:schemeClr val="accent2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𝑖</m:t>
                        </m:r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𝑁</m:t>
                        </m:r>
                        <m:d>
                          <m:dPr>
                            <m:ctrlPr>
                              <a:rPr lang="en-US" altLang="zh-TW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altLang="zh-TW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𝑡</m:t>
                            </m:r>
                          </m:e>
                        </m:d>
                      </m:sup>
                      <m:e>
                        <m:r>
                          <a:rPr lang="en-US" altLang="zh-TW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−</m:t>
                        </m:r>
                        <m:r>
                          <a:rPr lang="zh-TW" altLang="en-US" i="1">
                            <a:solidFill>
                              <a:schemeClr val="accent2"/>
                            </a:solidFill>
                            <a:latin typeface="Cambria Math"/>
                          </a:rPr>
                          <m:t>𝛼</m:t>
                        </m:r>
                        <m:sSub>
                          <m:sSubPr>
                            <m:ctrlPr>
                              <a:rPr lang="en-US" altLang="zh-TW" i="1">
                                <a:solidFill>
                                  <a:schemeClr val="accent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TW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𝑙</m:t>
                            </m:r>
                          </m:e>
                          <m:sub>
                            <m:r>
                              <a:rPr lang="en-US" altLang="zh-TW" i="1">
                                <a:solidFill>
                                  <a:schemeClr val="accent2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e>
                    </m:nary>
                    <m:r>
                      <a:rPr lang="en-US" altLang="zh-TW" i="1">
                        <a:solidFill>
                          <a:schemeClr val="accent2"/>
                        </a:solidFill>
                        <a:latin typeface="Cambria Math"/>
                      </a:rPr>
                      <m:t>+</m:t>
                    </m:r>
                    <m:r>
                      <a:rPr lang="zh-TW" altLang="en-US" i="1">
                        <a:solidFill>
                          <a:schemeClr val="accent2"/>
                        </a:solidFill>
                        <a:latin typeface="Cambria Math"/>
                      </a:rPr>
                      <m:t>𝛼</m:t>
                    </m:r>
                    <m:r>
                      <a:rPr lang="en-US" altLang="zh-TW" i="1">
                        <a:solidFill>
                          <a:schemeClr val="accent2"/>
                        </a:solidFill>
                        <a:latin typeface="Cambria Math"/>
                      </a:rPr>
                      <m:t>𝑘𝑡</m:t>
                    </m:r>
                  </m:oMath>
                </a14:m>
                <a:r>
                  <a:rPr lang="en-US" altLang="zh-TW" dirty="0"/>
                  <a:t>   </a:t>
                </a:r>
                <a:r>
                  <a:rPr lang="en-US" altLang="zh-TW" dirty="0" smtClean="0"/>
                  <a:t>,</a:t>
                </a:r>
              </a:p>
              <a:p>
                <a:r>
                  <a:rPr lang="en-US" altLang="zh-TW" dirty="0">
                    <a:solidFill>
                      <a:schemeClr val="accent6"/>
                    </a:solidFill>
                  </a:rPr>
                  <a:t> </a:t>
                </a:r>
                <a:r>
                  <a:rPr lang="en-US" altLang="zh-TW" dirty="0" smtClean="0">
                    <a:solidFill>
                      <a:schemeClr val="accent6"/>
                    </a:solidFill>
                  </a:rPr>
                  <a:t>          </a:t>
                </a:r>
                <a14:m>
                  <m:oMath xmlns:m="http://schemas.openxmlformats.org/officeDocument/2006/math">
                    <m:r>
                      <a:rPr lang="en-US" altLang="zh-TW" i="1">
                        <a:solidFill>
                          <a:schemeClr val="accent6"/>
                        </a:solidFill>
                        <a:latin typeface="Cambria Math"/>
                      </a:rPr>
                      <m:t>−</m:t>
                    </m:r>
                    <m:r>
                      <a:rPr lang="zh-TW" altLang="en-US" i="1">
                        <a:solidFill>
                          <a:schemeClr val="accent6"/>
                        </a:solidFill>
                        <a:latin typeface="Cambria Math"/>
                      </a:rPr>
                      <m:t>𝛼</m:t>
                    </m:r>
                    <m:sSub>
                      <m:sSubPr>
                        <m:ctrlPr>
                          <a:rPr lang="en-US" altLang="zh-TW" i="1">
                            <a:solidFill>
                              <a:schemeClr val="accent6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zh-TW" i="1">
                            <a:solidFill>
                              <a:schemeClr val="accent6"/>
                            </a:solidFill>
                            <a:latin typeface="Cambria Math"/>
                          </a:rPr>
                          <m:t>𝑙</m:t>
                        </m:r>
                      </m:e>
                      <m:sub>
                        <m:r>
                          <a:rPr lang="en-US" altLang="zh-TW" i="1">
                            <a:solidFill>
                              <a:schemeClr val="accent6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altLang="zh-TW" i="1">
                        <a:solidFill>
                          <a:schemeClr val="accent6"/>
                        </a:solidFill>
                        <a:latin typeface="Cambria Math"/>
                      </a:rPr>
                      <m:t>~</m:t>
                    </m:r>
                    <m:r>
                      <a:rPr lang="en-US" altLang="zh-TW" i="1">
                        <a:solidFill>
                          <a:schemeClr val="accent6"/>
                        </a:solidFill>
                        <a:latin typeface="Cambria Math"/>
                      </a:rPr>
                      <m:t>𝑁</m:t>
                    </m:r>
                    <m:r>
                      <a:rPr lang="en-US" altLang="zh-TW" i="1">
                        <a:solidFill>
                          <a:schemeClr val="accent6"/>
                        </a:solidFill>
                        <a:latin typeface="Cambria Math"/>
                      </a:rPr>
                      <m:t>(−</m:t>
                    </m:r>
                    <m:r>
                      <a:rPr lang="zh-TW" altLang="en-US" i="1">
                        <a:solidFill>
                          <a:schemeClr val="tx2"/>
                        </a:solidFill>
                        <a:latin typeface="Cambria Math"/>
                      </a:rPr>
                      <m:t>𝛼𝜇</m:t>
                    </m:r>
                    <m:r>
                      <a:rPr lang="en-US" altLang="zh-TW" i="1">
                        <a:solidFill>
                          <a:schemeClr val="tx2"/>
                        </a:solidFill>
                        <a:latin typeface="Cambria Math"/>
                      </a:rPr>
                      <m:t>,</m:t>
                    </m:r>
                    <m:sSup>
                      <m:sSupPr>
                        <m:ctrlPr>
                          <a:rPr lang="en-US" altLang="zh-TW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𝛼</m:t>
                        </m:r>
                      </m:e>
                      <m:sup>
                        <m:r>
                          <a:rPr lang="en-US" altLang="zh-TW" i="1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en-US" altLang="zh-TW" i="1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zh-TW" altLang="en-US" i="1">
                            <a:solidFill>
                              <a:schemeClr val="tx2"/>
                            </a:solidFill>
                            <a:latin typeface="Cambria Math"/>
                          </a:rPr>
                          <m:t>𝜎</m:t>
                        </m:r>
                      </m:e>
                      <m:sup>
                        <m:r>
                          <a:rPr lang="en-US" altLang="zh-TW" i="1">
                            <a:solidFill>
                              <a:schemeClr val="tx2"/>
                            </a:solidFill>
                            <a:latin typeface="Cambria Math"/>
                          </a:rPr>
                          <m:t>2</m:t>
                        </m:r>
                      </m:sup>
                    </m:sSup>
                    <m:r>
                      <m:rPr>
                        <m:nor/>
                      </m:rPr>
                      <a:rPr lang="en-US" altLang="zh-TW" dirty="0">
                        <a:solidFill>
                          <a:schemeClr val="accent6"/>
                        </a:solidFill>
                      </a:rPr>
                      <m:t>)</m:t>
                    </m:r>
                  </m:oMath>
                </a14:m>
                <a:endParaRPr lang="en-US" altLang="zh-TW" dirty="0"/>
              </a:p>
            </p:txBody>
          </p:sp>
        </mc:Choice>
        <mc:Fallback xmlns="">
          <p:sp>
            <p:nvSpPr>
              <p:cNvPr id="9" name="文字方塊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79132" y="4574955"/>
                <a:ext cx="2880320" cy="718402"/>
              </a:xfrm>
              <a:prstGeom prst="rect">
                <a:avLst/>
              </a:prstGeom>
              <a:blipFill rotWithShape="1">
                <a:blip r:embed="rId10" cstate="print"/>
                <a:stretch>
                  <a:fillRect l="-11088" t="-49593" b="-50407"/>
                </a:stretch>
              </a:blipFill>
              <a:ln w="28575">
                <a:solidFill>
                  <a:schemeClr val="accent3">
                    <a:lumMod val="75000"/>
                  </a:schemeClr>
                </a:solidFill>
              </a:ln>
            </p:spPr>
            <p:txBody>
              <a:bodyPr/>
              <a:lstStyle/>
              <a:p>
                <a:r>
                  <a:rPr lang="zh-TW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161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5019" y="188640"/>
            <a:ext cx="4536504" cy="2854678"/>
          </a:xfrm>
          <a:prstGeom prst="rect">
            <a:avLst/>
          </a:prstGeom>
          <a:noFill/>
          <a:ln w="1587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746" y="4833074"/>
            <a:ext cx="1152525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群組 5"/>
          <p:cNvGrpSpPr/>
          <p:nvPr/>
        </p:nvGrpSpPr>
        <p:grpSpPr>
          <a:xfrm>
            <a:off x="387296" y="3321668"/>
            <a:ext cx="8534400" cy="3232362"/>
            <a:chOff x="352046" y="3753232"/>
            <a:chExt cx="8534400" cy="3232362"/>
          </a:xfrm>
        </p:grpSpPr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046" y="3753232"/>
              <a:ext cx="8343900" cy="2667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6" name="Picture 4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046" y="4116525"/>
              <a:ext cx="8534400" cy="209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7" name="Picture 5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046" y="4476353"/>
              <a:ext cx="4905375" cy="209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8" name="Picture 6"/>
            <p:cNvPicPr>
              <a:picLocks noChangeAspect="1" noChangeArrowheads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046" y="4797152"/>
              <a:ext cx="1028700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0" name="Picture 8"/>
            <p:cNvPicPr>
              <a:picLocks noChangeAspect="1" noChangeArrowheads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5050958"/>
              <a:ext cx="7439025" cy="200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1" name="Picture 9"/>
            <p:cNvPicPr>
              <a:picLocks noChangeAspect="1" noChangeArrowheads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11560" y="5266760"/>
              <a:ext cx="4362450" cy="609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2" name="Picture 10"/>
            <p:cNvPicPr>
              <a:picLocks noChangeAspect="1" noChangeArrowheads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3917" y="5876360"/>
              <a:ext cx="4324350" cy="2476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3" name="Picture 11"/>
            <p:cNvPicPr>
              <a:picLocks noChangeAspect="1" noChangeArrowheads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046" y="6309320"/>
              <a:ext cx="3429000" cy="1905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4" name="Picture 12"/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81046" y="6261694"/>
              <a:ext cx="4495800" cy="2381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85" name="Picture 13"/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63917" y="6499819"/>
              <a:ext cx="1790700" cy="4857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文字方塊 2"/>
          <p:cNvSpPr txBox="1"/>
          <p:nvPr/>
        </p:nvSpPr>
        <p:spPr>
          <a:xfrm>
            <a:off x="4974609" y="188640"/>
            <a:ext cx="35278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600" dirty="0" smtClean="0"/>
              <a:t>根據</a:t>
            </a:r>
            <a:r>
              <a:rPr lang="en-US" altLang="zh-TW" sz="1600" dirty="0" smtClean="0"/>
              <a:t>Wang et. al. 2005</a:t>
            </a:r>
            <a:r>
              <a:rPr lang="zh-TW" altLang="en-US" sz="1600" dirty="0" smtClean="0"/>
              <a:t>的</a:t>
            </a:r>
            <a:r>
              <a:rPr lang="en-US" altLang="zh-TW" sz="1600" dirty="0" smtClean="0"/>
              <a:t/>
            </a:r>
            <a:br>
              <a:rPr lang="en-US" altLang="zh-TW" sz="1600" dirty="0" smtClean="0"/>
            </a:br>
            <a:r>
              <a:rPr lang="en-US" altLang="zh-TW" sz="1600" dirty="0" smtClean="0"/>
              <a:t>Catastrophe options with stochastic interest rates and compound Poisson losses</a:t>
            </a:r>
            <a:endParaRPr lang="zh-TW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328991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內容版面配置區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9952130"/>
              </p:ext>
            </p:extLst>
          </p:nvPr>
        </p:nvGraphicFramePr>
        <p:xfrm>
          <a:off x="584200" y="-3175"/>
          <a:ext cx="6753225" cy="672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9" name="方程式" r:id="rId3" imgW="3085920" imgH="3073320" progId="Equation.3">
                  <p:embed/>
                </p:oleObj>
              </mc:Choice>
              <mc:Fallback>
                <p:oleObj name="方程式" r:id="rId3" imgW="3085920" imgH="30733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84200" y="-3175"/>
                        <a:ext cx="6753225" cy="6726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76318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720878"/>
              </p:ext>
            </p:extLst>
          </p:nvPr>
        </p:nvGraphicFramePr>
        <p:xfrm>
          <a:off x="2771921" y="750165"/>
          <a:ext cx="3312368" cy="6087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8092"/>
                <a:gridCol w="828092"/>
                <a:gridCol w="828092"/>
                <a:gridCol w="828092"/>
              </a:tblGrid>
              <a:tr h="60879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608795"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lgDash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9" name="橢圓 18"/>
          <p:cNvSpPr/>
          <p:nvPr/>
        </p:nvSpPr>
        <p:spPr>
          <a:xfrm>
            <a:off x="395536" y="3933056"/>
            <a:ext cx="216024" cy="21602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0" name="橢圓 19"/>
          <p:cNvSpPr/>
          <p:nvPr/>
        </p:nvSpPr>
        <p:spPr>
          <a:xfrm>
            <a:off x="2739416" y="494116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1" name="橢圓 20"/>
          <p:cNvSpPr/>
          <p:nvPr/>
        </p:nvSpPr>
        <p:spPr>
          <a:xfrm>
            <a:off x="2725402" y="2492896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2" name="橢圓 21"/>
          <p:cNvSpPr/>
          <p:nvPr/>
        </p:nvSpPr>
        <p:spPr>
          <a:xfrm>
            <a:off x="2725402" y="3717032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3" name="橢圓 22"/>
          <p:cNvSpPr/>
          <p:nvPr/>
        </p:nvSpPr>
        <p:spPr>
          <a:xfrm>
            <a:off x="4369990" y="314096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4" name="橢圓 23"/>
          <p:cNvSpPr/>
          <p:nvPr/>
        </p:nvSpPr>
        <p:spPr>
          <a:xfrm>
            <a:off x="4355976" y="692696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5" name="橢圓 24"/>
          <p:cNvSpPr/>
          <p:nvPr/>
        </p:nvSpPr>
        <p:spPr>
          <a:xfrm>
            <a:off x="4355976" y="1916832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6" name="橢圓 25"/>
          <p:cNvSpPr/>
          <p:nvPr/>
        </p:nvSpPr>
        <p:spPr>
          <a:xfrm>
            <a:off x="4369990" y="6749988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7" name="橢圓 26"/>
          <p:cNvSpPr/>
          <p:nvPr/>
        </p:nvSpPr>
        <p:spPr>
          <a:xfrm>
            <a:off x="4355976" y="4301716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橢圓 27"/>
          <p:cNvSpPr/>
          <p:nvPr/>
        </p:nvSpPr>
        <p:spPr>
          <a:xfrm>
            <a:off x="4355976" y="5525852"/>
            <a:ext cx="216024" cy="21602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48" name="群組 47"/>
          <p:cNvGrpSpPr/>
          <p:nvPr/>
        </p:nvGrpSpPr>
        <p:grpSpPr>
          <a:xfrm>
            <a:off x="2941426" y="2238456"/>
            <a:ext cx="802482" cy="691313"/>
            <a:chOff x="2941426" y="2238456"/>
            <a:chExt cx="802482" cy="691313"/>
          </a:xfrm>
        </p:grpSpPr>
        <p:cxnSp>
          <p:nvCxnSpPr>
            <p:cNvPr id="35" name="直線接點 34"/>
            <p:cNvCxnSpPr>
              <a:stCxn id="21" idx="6"/>
            </p:cNvCxnSpPr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36" name="橢圓 35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0" name="直線接點 39"/>
            <p:cNvCxnSpPr>
              <a:stCxn id="21" idx="6"/>
            </p:cNvCxnSpPr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41" name="橢圓 40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44" name="直線接點 43"/>
            <p:cNvCxnSpPr>
              <a:stCxn id="21" idx="6"/>
            </p:cNvCxnSpPr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45" name="橢圓 44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49" name="群組 48"/>
          <p:cNvGrpSpPr/>
          <p:nvPr/>
        </p:nvGrpSpPr>
        <p:grpSpPr>
          <a:xfrm>
            <a:off x="2955440" y="3457767"/>
            <a:ext cx="802482" cy="691313"/>
            <a:chOff x="2941426" y="2238456"/>
            <a:chExt cx="802482" cy="691313"/>
          </a:xfrm>
        </p:grpSpPr>
        <p:cxnSp>
          <p:nvCxnSpPr>
            <p:cNvPr id="50" name="直線接點 49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51" name="橢圓 50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2" name="直線接點 51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53" name="橢圓 52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4" name="直線接點 53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55" name="橢圓 54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56" name="群組 55"/>
          <p:cNvGrpSpPr/>
          <p:nvPr/>
        </p:nvGrpSpPr>
        <p:grpSpPr>
          <a:xfrm>
            <a:off x="2955440" y="4677078"/>
            <a:ext cx="802482" cy="691313"/>
            <a:chOff x="2941426" y="2238456"/>
            <a:chExt cx="802482" cy="691313"/>
          </a:xfrm>
        </p:grpSpPr>
        <p:cxnSp>
          <p:nvCxnSpPr>
            <p:cNvPr id="57" name="直線接點 56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58" name="橢圓 57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59" name="直線接點 58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60" name="橢圓 59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61" name="直線接點 60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62" name="橢圓 61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cxnSp>
        <p:nvCxnSpPr>
          <p:cNvPr id="63" name="直線接點 62"/>
          <p:cNvCxnSpPr>
            <a:stCxn id="41" idx="7"/>
            <a:endCxn id="25" idx="2"/>
          </p:cNvCxnSpPr>
          <p:nvPr/>
        </p:nvCxnSpPr>
        <p:spPr>
          <a:xfrm flipV="1">
            <a:off x="3717545" y="2024844"/>
            <a:ext cx="638431" cy="23540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0" name="直線接點 69"/>
          <p:cNvCxnSpPr/>
          <p:nvPr/>
        </p:nvCxnSpPr>
        <p:spPr>
          <a:xfrm flipV="1">
            <a:off x="3731559" y="3251170"/>
            <a:ext cx="638431" cy="23540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1" name="直線接點 70"/>
          <p:cNvCxnSpPr/>
          <p:nvPr/>
        </p:nvCxnSpPr>
        <p:spPr>
          <a:xfrm flipV="1">
            <a:off x="3731559" y="4451802"/>
            <a:ext cx="638431" cy="23540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2" name="直線接點 71"/>
          <p:cNvCxnSpPr>
            <a:endCxn id="24" idx="3"/>
          </p:cNvCxnSpPr>
          <p:nvPr/>
        </p:nvCxnSpPr>
        <p:spPr>
          <a:xfrm flipV="1">
            <a:off x="3727939" y="877084"/>
            <a:ext cx="659673" cy="139319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4" name="直線接點 73"/>
          <p:cNvCxnSpPr/>
          <p:nvPr/>
        </p:nvCxnSpPr>
        <p:spPr>
          <a:xfrm flipV="1">
            <a:off x="3727939" y="2067543"/>
            <a:ext cx="659673" cy="139319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5" name="直線接點 74"/>
          <p:cNvCxnSpPr/>
          <p:nvPr/>
        </p:nvCxnSpPr>
        <p:spPr>
          <a:xfrm flipV="1">
            <a:off x="3736750" y="3278395"/>
            <a:ext cx="659673" cy="1393199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6" name="直線接點 75"/>
          <p:cNvCxnSpPr>
            <a:stCxn id="41" idx="7"/>
            <a:endCxn id="23" idx="2"/>
          </p:cNvCxnSpPr>
          <p:nvPr/>
        </p:nvCxnSpPr>
        <p:spPr>
          <a:xfrm>
            <a:off x="3717545" y="2260253"/>
            <a:ext cx="652445" cy="988727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2" name="直線接點 81"/>
          <p:cNvCxnSpPr/>
          <p:nvPr/>
        </p:nvCxnSpPr>
        <p:spPr>
          <a:xfrm>
            <a:off x="3743978" y="3487637"/>
            <a:ext cx="652445" cy="988727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3" name="直線接點 82"/>
          <p:cNvCxnSpPr/>
          <p:nvPr/>
        </p:nvCxnSpPr>
        <p:spPr>
          <a:xfrm>
            <a:off x="3743978" y="4698489"/>
            <a:ext cx="652445" cy="988727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4" name="直線接點 83"/>
          <p:cNvCxnSpPr>
            <a:stCxn id="36" idx="6"/>
            <a:endCxn id="25" idx="2"/>
          </p:cNvCxnSpPr>
          <p:nvPr/>
        </p:nvCxnSpPr>
        <p:spPr>
          <a:xfrm flipV="1">
            <a:off x="3743908" y="2024844"/>
            <a:ext cx="612068" cy="83050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7" name="直線接點 86"/>
          <p:cNvCxnSpPr>
            <a:stCxn id="36" idx="5"/>
            <a:endCxn id="23" idx="2"/>
          </p:cNvCxnSpPr>
          <p:nvPr/>
        </p:nvCxnSpPr>
        <p:spPr>
          <a:xfrm>
            <a:off x="3717545" y="2907972"/>
            <a:ext cx="652445" cy="341008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0" name="直線接點 89"/>
          <p:cNvCxnSpPr>
            <a:stCxn id="36" idx="5"/>
            <a:endCxn id="27" idx="2"/>
          </p:cNvCxnSpPr>
          <p:nvPr/>
        </p:nvCxnSpPr>
        <p:spPr>
          <a:xfrm>
            <a:off x="3717545" y="2907972"/>
            <a:ext cx="638431" cy="1501756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9" name="直線接點 98"/>
          <p:cNvCxnSpPr/>
          <p:nvPr/>
        </p:nvCxnSpPr>
        <p:spPr>
          <a:xfrm>
            <a:off x="3751856" y="2598141"/>
            <a:ext cx="604120" cy="63389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1" name="直線接點 100"/>
          <p:cNvCxnSpPr>
            <a:stCxn id="45" idx="6"/>
            <a:endCxn id="25" idx="2"/>
          </p:cNvCxnSpPr>
          <p:nvPr/>
        </p:nvCxnSpPr>
        <p:spPr>
          <a:xfrm flipV="1">
            <a:off x="3743908" y="2024844"/>
            <a:ext cx="612068" cy="559269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5" name="直線接點 104"/>
          <p:cNvCxnSpPr/>
          <p:nvPr/>
        </p:nvCxnSpPr>
        <p:spPr>
          <a:xfrm>
            <a:off x="3760736" y="3798055"/>
            <a:ext cx="604120" cy="63389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6" name="直線接點 105"/>
          <p:cNvCxnSpPr/>
          <p:nvPr/>
        </p:nvCxnSpPr>
        <p:spPr>
          <a:xfrm flipV="1">
            <a:off x="3752788" y="3224758"/>
            <a:ext cx="612068" cy="559269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7" name="直線接點 106"/>
          <p:cNvCxnSpPr/>
          <p:nvPr/>
        </p:nvCxnSpPr>
        <p:spPr>
          <a:xfrm>
            <a:off x="3770396" y="5027305"/>
            <a:ext cx="604120" cy="63389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08" name="直線接點 107"/>
          <p:cNvCxnSpPr/>
          <p:nvPr/>
        </p:nvCxnSpPr>
        <p:spPr>
          <a:xfrm flipV="1">
            <a:off x="3762448" y="4454008"/>
            <a:ext cx="612068" cy="559269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93" name="直線接點 92"/>
          <p:cNvCxnSpPr/>
          <p:nvPr/>
        </p:nvCxnSpPr>
        <p:spPr>
          <a:xfrm flipV="1">
            <a:off x="3781753" y="3205872"/>
            <a:ext cx="612068" cy="83050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4" name="直線接點 93"/>
          <p:cNvCxnSpPr/>
          <p:nvPr/>
        </p:nvCxnSpPr>
        <p:spPr>
          <a:xfrm>
            <a:off x="3755390" y="4089000"/>
            <a:ext cx="652445" cy="341008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5" name="直線接點 94"/>
          <p:cNvCxnSpPr/>
          <p:nvPr/>
        </p:nvCxnSpPr>
        <p:spPr>
          <a:xfrm>
            <a:off x="3755390" y="4089000"/>
            <a:ext cx="638431" cy="1501756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6" name="直線接點 95"/>
          <p:cNvCxnSpPr/>
          <p:nvPr/>
        </p:nvCxnSpPr>
        <p:spPr>
          <a:xfrm flipV="1">
            <a:off x="3752961" y="4436436"/>
            <a:ext cx="612068" cy="830505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7" name="直線接點 96"/>
          <p:cNvCxnSpPr/>
          <p:nvPr/>
        </p:nvCxnSpPr>
        <p:spPr>
          <a:xfrm>
            <a:off x="3726598" y="5319564"/>
            <a:ext cx="652445" cy="341008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8" name="直線接點 97"/>
          <p:cNvCxnSpPr/>
          <p:nvPr/>
        </p:nvCxnSpPr>
        <p:spPr>
          <a:xfrm>
            <a:off x="3726598" y="5319564"/>
            <a:ext cx="638431" cy="1501756"/>
          </a:xfrm>
          <a:prstGeom prst="line">
            <a:avLst/>
          </a:prstGeom>
          <a:ln>
            <a:prstDash val="dash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109" name="群組 108"/>
          <p:cNvGrpSpPr/>
          <p:nvPr/>
        </p:nvGrpSpPr>
        <p:grpSpPr>
          <a:xfrm>
            <a:off x="4596786" y="1621563"/>
            <a:ext cx="802482" cy="691313"/>
            <a:chOff x="2941426" y="2238456"/>
            <a:chExt cx="802482" cy="691313"/>
          </a:xfrm>
        </p:grpSpPr>
        <p:cxnSp>
          <p:nvCxnSpPr>
            <p:cNvPr id="110" name="直線接點 109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11" name="橢圓 110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12" name="直線接點 111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13" name="橢圓 112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14" name="直線接點 113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15" name="橢圓 114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16" name="群組 115"/>
          <p:cNvGrpSpPr/>
          <p:nvPr/>
        </p:nvGrpSpPr>
        <p:grpSpPr>
          <a:xfrm>
            <a:off x="4620744" y="2840874"/>
            <a:ext cx="802482" cy="691313"/>
            <a:chOff x="2941426" y="2238456"/>
            <a:chExt cx="802482" cy="691313"/>
          </a:xfrm>
        </p:grpSpPr>
        <p:cxnSp>
          <p:nvCxnSpPr>
            <p:cNvPr id="117" name="直線接點 116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18" name="橢圓 117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19" name="直線接點 118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20" name="橢圓 119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21" name="直線接點 120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22" name="橢圓 121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23" name="群組 122"/>
          <p:cNvGrpSpPr/>
          <p:nvPr/>
        </p:nvGrpSpPr>
        <p:grpSpPr>
          <a:xfrm>
            <a:off x="4596786" y="4060185"/>
            <a:ext cx="802482" cy="691313"/>
            <a:chOff x="2941426" y="2238456"/>
            <a:chExt cx="802482" cy="691313"/>
          </a:xfrm>
        </p:grpSpPr>
        <p:cxnSp>
          <p:nvCxnSpPr>
            <p:cNvPr id="124" name="直線接點 123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25" name="橢圓 124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26" name="直線接點 125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27" name="橢圓 126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28" name="直線接點 127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29" name="橢圓 128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30" name="群組 129"/>
          <p:cNvGrpSpPr/>
          <p:nvPr/>
        </p:nvGrpSpPr>
        <p:grpSpPr>
          <a:xfrm>
            <a:off x="4596786" y="5266941"/>
            <a:ext cx="802482" cy="691313"/>
            <a:chOff x="2941426" y="2238456"/>
            <a:chExt cx="802482" cy="691313"/>
          </a:xfrm>
        </p:grpSpPr>
        <p:cxnSp>
          <p:nvCxnSpPr>
            <p:cNvPr id="131" name="直線接點 130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32" name="橢圓 131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33" name="直線接點 132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34" name="橢圓 133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35" name="直線接點 134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36" name="橢圓 135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37" name="群組 136"/>
          <p:cNvGrpSpPr/>
          <p:nvPr/>
        </p:nvGrpSpPr>
        <p:grpSpPr>
          <a:xfrm>
            <a:off x="4596786" y="6475663"/>
            <a:ext cx="802482" cy="691313"/>
            <a:chOff x="2941426" y="2238456"/>
            <a:chExt cx="802482" cy="691313"/>
          </a:xfrm>
        </p:grpSpPr>
        <p:cxnSp>
          <p:nvCxnSpPr>
            <p:cNvPr id="138" name="直線接點 137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39" name="橢圓 138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40" name="直線接點 139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41" name="橢圓 140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42" name="直線接點 141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43" name="橢圓 142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144" name="群組 143"/>
          <p:cNvGrpSpPr/>
          <p:nvPr/>
        </p:nvGrpSpPr>
        <p:grpSpPr>
          <a:xfrm>
            <a:off x="4586014" y="392496"/>
            <a:ext cx="802482" cy="691313"/>
            <a:chOff x="2941426" y="2238456"/>
            <a:chExt cx="802482" cy="691313"/>
          </a:xfrm>
        </p:grpSpPr>
        <p:cxnSp>
          <p:nvCxnSpPr>
            <p:cNvPr id="145" name="直線接點 144"/>
            <p:cNvCxnSpPr/>
            <p:nvPr/>
          </p:nvCxnSpPr>
          <p:spPr>
            <a:xfrm>
              <a:off x="2941426" y="2600908"/>
              <a:ext cx="656773" cy="254441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46" name="橢圓 145"/>
            <p:cNvSpPr/>
            <p:nvPr/>
          </p:nvSpPr>
          <p:spPr>
            <a:xfrm>
              <a:off x="3563888" y="2780928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47" name="直線接點 146"/>
            <p:cNvCxnSpPr/>
            <p:nvPr/>
          </p:nvCxnSpPr>
          <p:spPr>
            <a:xfrm flipV="1">
              <a:off x="2941426" y="2312878"/>
              <a:ext cx="656773" cy="288030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48" name="橢圓 147"/>
            <p:cNvSpPr/>
            <p:nvPr/>
          </p:nvSpPr>
          <p:spPr>
            <a:xfrm>
              <a:off x="3563888" y="2238456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cxnSp>
          <p:nvCxnSpPr>
            <p:cNvPr id="149" name="直線接點 148"/>
            <p:cNvCxnSpPr/>
            <p:nvPr/>
          </p:nvCxnSpPr>
          <p:spPr>
            <a:xfrm flipV="1">
              <a:off x="2941426" y="2584114"/>
              <a:ext cx="656773" cy="16794"/>
            </a:xfrm>
            <a:prstGeom prst="line">
              <a:avLst/>
            </a:prstGeom>
          </p:spPr>
          <p:style>
            <a:lnRef idx="2">
              <a:schemeClr val="accent3"/>
            </a:lnRef>
            <a:fillRef idx="0">
              <a:schemeClr val="accent3"/>
            </a:fillRef>
            <a:effectRef idx="1">
              <a:schemeClr val="accent3"/>
            </a:effectRef>
            <a:fontRef idx="minor">
              <a:schemeClr val="tx1"/>
            </a:fontRef>
          </p:style>
        </p:cxnSp>
        <p:sp>
          <p:nvSpPr>
            <p:cNvPr id="150" name="橢圓 149"/>
            <p:cNvSpPr/>
            <p:nvPr/>
          </p:nvSpPr>
          <p:spPr>
            <a:xfrm>
              <a:off x="3563888" y="2509692"/>
              <a:ext cx="180020" cy="148841"/>
            </a:xfrm>
            <a:prstGeom prst="ellipse">
              <a:avLst/>
            </a:prstGeom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cxnSp>
        <p:nvCxnSpPr>
          <p:cNvPr id="152" name="直線接點 151"/>
          <p:cNvCxnSpPr>
            <a:stCxn id="19" idx="6"/>
            <a:endCxn id="22" idx="2"/>
          </p:cNvCxnSpPr>
          <p:nvPr/>
        </p:nvCxnSpPr>
        <p:spPr>
          <a:xfrm flipV="1">
            <a:off x="611560" y="3825044"/>
            <a:ext cx="2113842" cy="216024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直線接點 153"/>
          <p:cNvCxnSpPr>
            <a:stCxn id="19" idx="6"/>
            <a:endCxn id="21" idx="3"/>
          </p:cNvCxnSpPr>
          <p:nvPr/>
        </p:nvCxnSpPr>
        <p:spPr>
          <a:xfrm flipV="1">
            <a:off x="611560" y="2677284"/>
            <a:ext cx="2145478" cy="1363784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直線接點 156"/>
          <p:cNvCxnSpPr>
            <a:stCxn id="19" idx="6"/>
            <a:endCxn id="20" idx="2"/>
          </p:cNvCxnSpPr>
          <p:nvPr/>
        </p:nvCxnSpPr>
        <p:spPr>
          <a:xfrm>
            <a:off x="611560" y="4041068"/>
            <a:ext cx="2127856" cy="1008112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0" name="群組 169"/>
          <p:cNvGrpSpPr/>
          <p:nvPr/>
        </p:nvGrpSpPr>
        <p:grpSpPr>
          <a:xfrm>
            <a:off x="1108843" y="108617"/>
            <a:ext cx="4975325" cy="582766"/>
            <a:chOff x="1108843" y="108617"/>
            <a:chExt cx="4975325" cy="582766"/>
          </a:xfrm>
        </p:grpSpPr>
        <p:cxnSp>
          <p:nvCxnSpPr>
            <p:cNvPr id="161" name="直線接點 160"/>
            <p:cNvCxnSpPr/>
            <p:nvPr/>
          </p:nvCxnSpPr>
          <p:spPr>
            <a:xfrm>
              <a:off x="2739416" y="260648"/>
              <a:ext cx="3344752" cy="0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4" name="直線接點 163"/>
            <p:cNvCxnSpPr/>
            <p:nvPr/>
          </p:nvCxnSpPr>
          <p:spPr>
            <a:xfrm>
              <a:off x="2739416" y="116632"/>
              <a:ext cx="0" cy="27586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5" name="直線接點 164"/>
            <p:cNvCxnSpPr/>
            <p:nvPr/>
          </p:nvCxnSpPr>
          <p:spPr>
            <a:xfrm>
              <a:off x="4407835" y="116632"/>
              <a:ext cx="0" cy="27586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6" name="直線接點 165"/>
            <p:cNvCxnSpPr/>
            <p:nvPr/>
          </p:nvCxnSpPr>
          <p:spPr>
            <a:xfrm>
              <a:off x="6084168" y="122716"/>
              <a:ext cx="0" cy="275864"/>
            </a:xfrm>
            <a:prstGeom prst="line">
              <a:avLst/>
            </a:prstGeom>
            <a:ln w="190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7" name="文字方塊 166"/>
            <p:cNvSpPr txBox="1"/>
            <p:nvPr/>
          </p:nvSpPr>
          <p:spPr>
            <a:xfrm>
              <a:off x="1108843" y="108617"/>
              <a:ext cx="148486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Time Step</a:t>
              </a:r>
              <a:endParaRPr lang="zh-TW" altLang="en-US" dirty="0"/>
            </a:p>
          </p:txBody>
        </p:sp>
        <p:sp>
          <p:nvSpPr>
            <p:cNvPr id="168" name="文字方塊 167"/>
            <p:cNvSpPr txBox="1"/>
            <p:nvPr/>
          </p:nvSpPr>
          <p:spPr>
            <a:xfrm>
              <a:off x="2481987" y="312536"/>
              <a:ext cx="5778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/>
                <a:t>n</a:t>
              </a:r>
              <a:r>
                <a:rPr lang="en-US" altLang="zh-TW" dirty="0" smtClean="0"/>
                <a:t>=0</a:t>
              </a:r>
              <a:endParaRPr lang="zh-TW" altLang="en-US" dirty="0"/>
            </a:p>
          </p:txBody>
        </p:sp>
        <p:sp>
          <p:nvSpPr>
            <p:cNvPr id="169" name="文字方塊 168"/>
            <p:cNvSpPr txBox="1"/>
            <p:nvPr/>
          </p:nvSpPr>
          <p:spPr>
            <a:xfrm>
              <a:off x="4151382" y="322051"/>
              <a:ext cx="5778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TW" dirty="0" smtClean="0"/>
                <a:t>n=1</a:t>
              </a:r>
              <a:endParaRPr lang="zh-TW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506965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</p:bld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8441</TotalTime>
  <Words>1497</Words>
  <Application>Microsoft Office PowerPoint</Application>
  <PresentationFormat>如螢幕大小 (4:3)</PresentationFormat>
  <Paragraphs>852</Paragraphs>
  <Slides>24</Slides>
  <Notes>9</Notes>
  <HiddenSlides>0</HiddenSlides>
  <MMClips>0</MMClips>
  <ScaleCrop>false</ScaleCrop>
  <HeadingPairs>
    <vt:vector size="8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2</vt:i4>
      </vt:variant>
      <vt:variant>
        <vt:lpstr>投影片標題</vt:lpstr>
      </vt:variant>
      <vt:variant>
        <vt:i4>24</vt:i4>
      </vt:variant>
    </vt:vector>
  </HeadingPairs>
  <TitlesOfParts>
    <vt:vector size="31" baseType="lpstr">
      <vt:lpstr>新細明體</vt:lpstr>
      <vt:lpstr>Arial</vt:lpstr>
      <vt:lpstr>Calibri</vt:lpstr>
      <vt:lpstr>Cambria Math</vt:lpstr>
      <vt:lpstr>Office 佈景主題</vt:lpstr>
      <vt:lpstr>Equation</vt:lpstr>
      <vt:lpstr>方程式</vt:lpstr>
      <vt:lpstr>Catastrophe Equity Put(CatEPut) (巨災股權賣權)</vt:lpstr>
      <vt:lpstr>CatEPut (Catastrophe Equity Put) (巨災股權賣權)</vt:lpstr>
      <vt:lpstr>CatEPut 的Payoff</vt:lpstr>
      <vt:lpstr>Jump –Diffusion Tree</vt:lpstr>
      <vt:lpstr>Jump-diffusion model</vt:lpstr>
      <vt:lpstr>Comparison</vt:lpstr>
      <vt:lpstr>PowerPoint 簡報</vt:lpstr>
      <vt:lpstr>PowerPoint 簡報</vt:lpstr>
      <vt:lpstr>PowerPoint 簡報</vt:lpstr>
      <vt:lpstr>PowerPoint 簡報</vt:lpstr>
      <vt:lpstr>PowerPoint 簡報</vt:lpstr>
      <vt:lpstr>State的個數</vt:lpstr>
      <vt:lpstr>程式檢驗</vt:lpstr>
      <vt:lpstr>測試數據結果</vt:lpstr>
      <vt:lpstr>程式修改為美式</vt:lpstr>
      <vt:lpstr>代入不同數據再次檢驗歐式</vt:lpstr>
      <vt:lpstr>PowerPoint 簡報</vt:lpstr>
      <vt:lpstr>改善方法</vt:lpstr>
      <vt:lpstr>測試數據比較</vt:lpstr>
      <vt:lpstr>實驗檢討測試</vt:lpstr>
      <vt:lpstr>測試數據結果—機率出現負值</vt:lpstr>
      <vt:lpstr>問題討論</vt:lpstr>
      <vt:lpstr>PowerPoint 簡報</vt:lpstr>
      <vt:lpstr>目前調整方式</vt:lpstr>
    </vt:vector>
  </TitlesOfParts>
  <Company>NCTU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Yaya</dc:creator>
  <cp:lastModifiedBy>Yaya</cp:lastModifiedBy>
  <cp:revision>243</cp:revision>
  <dcterms:created xsi:type="dcterms:W3CDTF">2013-09-12T12:49:17Z</dcterms:created>
  <dcterms:modified xsi:type="dcterms:W3CDTF">2014-10-25T17:22:48Z</dcterms:modified>
</cp:coreProperties>
</file>