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96" r:id="rId5"/>
    <p:sldId id="297" r:id="rId6"/>
    <p:sldId id="271" r:id="rId7"/>
    <p:sldId id="300" r:id="rId8"/>
    <p:sldId id="299" r:id="rId9"/>
    <p:sldId id="287" r:id="rId10"/>
    <p:sldId id="293" r:id="rId11"/>
    <p:sldId id="298" r:id="rId12"/>
    <p:sldId id="316" r:id="rId13"/>
    <p:sldId id="315" r:id="rId14"/>
    <p:sldId id="311" r:id="rId15"/>
    <p:sldId id="312" r:id="rId16"/>
    <p:sldId id="313" r:id="rId17"/>
    <p:sldId id="26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1" autoAdjust="0"/>
    <p:restoredTop sz="95578" autoAdjust="0"/>
  </p:normalViewPr>
  <p:slideViewPr>
    <p:cSldViewPr>
      <p:cViewPr varScale="1">
        <p:scale>
          <a:sx n="64" d="100"/>
          <a:sy n="64" d="100"/>
        </p:scale>
        <p:origin x="13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0FE3C-70CF-4F43-B6C9-7FB1961080B2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4D442-CA67-45AC-8188-EED9460C4E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7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511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76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08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268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422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23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053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mtClean="0"/>
              <a:t>加入調整項：股價</a:t>
            </a:r>
            <a:r>
              <a:rPr lang="zh-TW" altLang="en-US" dirty="0" smtClean="0"/>
              <a:t>的報酬率才會是無風險利率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93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654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43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19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1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56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8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33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26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5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96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59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7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4C71-A3BD-4D64-B460-5E72BF043D59}" type="datetimeFigureOut">
              <a:rPr lang="zh-TW" altLang="en-US" smtClean="0"/>
              <a:pPr/>
              <a:t>2014/6/21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63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3.png"/><Relationship Id="rId10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Catastrophe Equity Put(</a:t>
            </a:r>
            <a:r>
              <a:rPr lang="en-US" altLang="zh-TW" dirty="0" err="1" smtClean="0"/>
              <a:t>CatEPut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指導教授</a:t>
            </a:r>
            <a:r>
              <a:rPr lang="en-US" altLang="zh-TW" dirty="0" smtClean="0"/>
              <a:t>:</a:t>
            </a:r>
            <a:r>
              <a:rPr lang="zh-TW" altLang="en-US" dirty="0" smtClean="0"/>
              <a:t>戴天時教授</a:t>
            </a:r>
            <a:endParaRPr lang="en-US" altLang="zh-TW" dirty="0" smtClean="0"/>
          </a:p>
          <a:p>
            <a:r>
              <a:rPr lang="zh-TW" altLang="en-US" dirty="0" smtClean="0"/>
              <a:t>報告者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  王靖雅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19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State</a:t>
            </a:r>
            <a:r>
              <a:rPr lang="zh-TW" altLang="en-US" dirty="0" smtClean="0"/>
              <a:t>的個數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n=0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 1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en-US" altLang="zh-TW" dirty="0" smtClean="0"/>
              <a:t>n=1 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 JN+(JN-1)*(n-1)=JN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JN+(JN-1)*n=JN+(JN-1)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如果</a:t>
            </a:r>
            <a:r>
              <a:rPr lang="en-US" altLang="zh-TW" dirty="0" smtClean="0"/>
              <a:t>JN=3</a:t>
            </a:r>
            <a:r>
              <a:rPr lang="zh-TW" altLang="en-US" dirty="0" smtClean="0"/>
              <a:t>，</a:t>
            </a:r>
            <a:r>
              <a:rPr lang="en-US" altLang="zh-TW" dirty="0" smtClean="0"/>
              <a:t>jump </a:t>
            </a:r>
            <a:r>
              <a:rPr lang="zh-TW" altLang="en-US" dirty="0" smtClean="0"/>
              <a:t>和 </a:t>
            </a:r>
            <a:r>
              <a:rPr lang="en-US" altLang="zh-TW" dirty="0" smtClean="0"/>
              <a:t>diffusion </a:t>
            </a:r>
            <a:r>
              <a:rPr lang="zh-TW" altLang="en-US" dirty="0" smtClean="0"/>
              <a:t>才是差</a:t>
            </a:r>
            <a:r>
              <a:rPr lang="en-US" altLang="zh-TW" dirty="0" smtClean="0"/>
              <a:t>2</a:t>
            </a:r>
            <a:r>
              <a:rPr lang="zh-TW" altLang="en-US" dirty="0" smtClean="0"/>
              <a:t>，如果 </a:t>
            </a:r>
            <a:r>
              <a:rPr lang="en-US" altLang="zh-TW" dirty="0" smtClean="0"/>
              <a:t>JN=5</a:t>
            </a:r>
            <a:r>
              <a:rPr lang="zh-TW" altLang="en-US" dirty="0" smtClean="0"/>
              <a:t>，會差 </a:t>
            </a:r>
            <a:r>
              <a:rPr lang="en-US" altLang="zh-TW" dirty="0" smtClean="0"/>
              <a:t>4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427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程式檢驗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歐式的</a:t>
            </a:r>
            <a:r>
              <a:rPr lang="en-US" altLang="zh-TW" dirty="0" err="1" smtClean="0"/>
              <a:t>CatEPut</a:t>
            </a:r>
            <a:r>
              <a:rPr lang="zh-TW" altLang="en-US" dirty="0" smtClean="0"/>
              <a:t>檢驗數據</a:t>
            </a:r>
            <a:endParaRPr lang="en-US" altLang="zh-TW" dirty="0"/>
          </a:p>
          <a:p>
            <a:pPr lvl="1"/>
            <a:r>
              <a:rPr lang="en-US" altLang="zh-TW" dirty="0" smtClean="0"/>
              <a:t>Monte Carlo Simulation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10000</a:t>
            </a:r>
            <a:r>
              <a:rPr lang="zh-TW" altLang="en-US" dirty="0" smtClean="0"/>
              <a:t>筆資料</a:t>
            </a:r>
            <a:r>
              <a:rPr lang="en-US" altLang="zh-TW" dirty="0" smtClean="0"/>
              <a:t>,95%</a:t>
            </a:r>
            <a:r>
              <a:rPr lang="zh-TW" altLang="en-US" dirty="0" smtClean="0"/>
              <a:t>信賴區間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Tree</a:t>
            </a:r>
            <a:r>
              <a:rPr lang="zh-TW" altLang="en-US" dirty="0" smtClean="0"/>
              <a:t>的</a:t>
            </a:r>
            <a:r>
              <a:rPr lang="en-US" altLang="zh-TW" dirty="0" smtClean="0"/>
              <a:t>input data</a:t>
            </a:r>
            <a:r>
              <a:rPr lang="zh-TW" altLang="en-US" dirty="0" smtClean="0"/>
              <a:t>要讓</a:t>
            </a:r>
            <a:r>
              <a:rPr lang="en-US" altLang="zh-TW" dirty="0" err="1" smtClean="0"/>
              <a:t>Lamda</a:t>
            </a:r>
            <a:r>
              <a:rPr lang="en-US" altLang="zh-TW" dirty="0" smtClean="0"/>
              <a:t>*T/n</a:t>
            </a:r>
            <a:r>
              <a:rPr lang="zh-TW" altLang="en-US" dirty="0" smtClean="0"/>
              <a:t> 夠小</a:t>
            </a:r>
            <a:r>
              <a:rPr lang="en-US" altLang="zh-TW" dirty="0" smtClean="0"/>
              <a:t>,</a:t>
            </a:r>
            <a:r>
              <a:rPr lang="zh-TW" altLang="en-US" dirty="0" smtClean="0"/>
              <a:t>才符合</a:t>
            </a:r>
            <a:r>
              <a:rPr lang="en-US" altLang="zh-TW" dirty="0" smtClean="0"/>
              <a:t>rare event</a:t>
            </a:r>
          </a:p>
          <a:p>
            <a:r>
              <a:rPr lang="zh-TW" altLang="en-US" dirty="0" smtClean="0"/>
              <a:t>改為美式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將原本</a:t>
            </a:r>
            <a:r>
              <a:rPr lang="en-US" altLang="zh-TW" dirty="0" smtClean="0"/>
              <a:t>Jump diffusion</a:t>
            </a:r>
            <a:r>
              <a:rPr lang="zh-TW" altLang="en-US" dirty="0" smtClean="0"/>
              <a:t>改為美式做比較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上呂育道老師的網頁查如何更改</a:t>
            </a:r>
            <a:r>
              <a:rPr lang="en-US" altLang="zh-TW" dirty="0" smtClean="0"/>
              <a:t>input data</a:t>
            </a:r>
            <a:r>
              <a:rPr lang="zh-TW" altLang="en-US" smtClean="0"/>
              <a:t>讓結果差異變大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2282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數據</a:t>
            </a:r>
            <a:r>
              <a:rPr lang="en-US" altLang="zh-TW" dirty="0" smtClean="0"/>
              <a:t>-Year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TW" dirty="0"/>
              <a:t>S=100.000000,X=90.000000,B=0.000100,I=0.200000,Sigma=0.500000,Year=1.900000,Lamda=0.010000,CMean=4.000000,CSigma=1.046000,N=50,Put=1,loss=0.300000,alpha=0.800000,ANS=1.030954</a:t>
            </a:r>
          </a:p>
          <a:p>
            <a:r>
              <a:rPr lang="en-US" altLang="zh-TW" dirty="0"/>
              <a:t>S=100.000000,X=90.000000,B=0.000100,I=0.200000,Sigma=0.500000,Year=1.800000,Lamda=0.010000,CMean=4.000000,CSigma=1.046000,N=50,Put=1,loss=0.300000,alpha=0.800000,ANS=0.998169</a:t>
            </a:r>
          </a:p>
          <a:p>
            <a:r>
              <a:rPr lang="en-US" altLang="zh-TW" dirty="0"/>
              <a:t>S=100.000000,X=90.000000,B=0.000100,I=0.200000,Sigma=0.500000,Year=1.700000,Lamda=0.010000,CMean=4.000000,CSigma=1.046000,N=50,Put=1,loss=0.300000,alpha=0.800000,ANS=0.963438</a:t>
            </a:r>
          </a:p>
          <a:p>
            <a:r>
              <a:rPr lang="en-US" altLang="zh-TW" dirty="0"/>
              <a:t>S=100.000000,X=90.000000,B=0.000100,I=0.200000,Sigma=0.500000,Year=1.600000,Lamda=0.010000,CMean=4.000000,CSigma=1.046000,N=50,Put=1,loss=0.300000,alpha=0.800000,ANS=0.926655</a:t>
            </a:r>
          </a:p>
          <a:p>
            <a:r>
              <a:rPr lang="en-US" altLang="zh-TW" dirty="0"/>
              <a:t>S=100.000000,X=90.000000,B=0.000100,I=0.200000,Sigma=0.500000,Year=1.500000,Lamda=0.010000,CMean=4.000000,CSigma=1.046000,N=50,Put=1,loss=0.300000,alpha=0.800000,ANS=0.887776</a:t>
            </a:r>
          </a:p>
          <a:p>
            <a:r>
              <a:rPr lang="en-US" altLang="zh-TW" dirty="0"/>
              <a:t>S=100.000000,X=90.000000,B=0.000100,I=0.200000,Sigma=0.500000,Year=1.400000,Lamda=0.010000,CMean=4.000000,CSigma=1.046000,N=50,Put=1,loss=0.300000,alpha=0.800000,ANS=0.846731</a:t>
            </a:r>
          </a:p>
          <a:p>
            <a:r>
              <a:rPr lang="en-US" altLang="zh-TW" dirty="0"/>
              <a:t>S=100.000000,X=90.000000,B=0.000100,I=0.200000,Sigma=0.500000,Year=1.300000,Lamda=0.010000,CMean=4.000000,CSigma=1.046000,N=50,Put=1,loss=0.300000,alpha=0.800000,ANS=0.803439</a:t>
            </a:r>
          </a:p>
          <a:p>
            <a:r>
              <a:rPr lang="en-US" altLang="zh-TW" dirty="0"/>
              <a:t>S=100.000000,X=90.000000,B=0.000100,I=0.200000,Sigma=0.500000,Year=1.200000,Lamda=0.010000,CMean=4.000000,CSigma=1.046000,N=50,Put=1,loss=0.300000,alpha=0.800000,ANS=0.757834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917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</a:t>
            </a:r>
            <a:r>
              <a:rPr lang="zh-TW" altLang="en-US" dirty="0" smtClean="0"/>
              <a:t>數據</a:t>
            </a:r>
            <a:r>
              <a:rPr lang="en-US" altLang="zh-TW" dirty="0" smtClean="0"/>
              <a:t>-Year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TW" dirty="0"/>
              <a:t>S=100.000000,X=90.000000,B=0.000100,I=0.200000,Sigma=0.500000,Year=1.900000,Lamda=0.010000,CMean=4.000000,CSigma=1.046000,N=50,Put=1,loss=0.300000,alpha=0.800000,ANS=1.030964</a:t>
            </a:r>
          </a:p>
          <a:p>
            <a:r>
              <a:rPr lang="en-US" altLang="zh-TW" dirty="0"/>
              <a:t>S=100.000000,X=90.000000,B=0.000100,I=0.200000,Sigma=0.500000,Year=1.800000,Lamda=0.010000,CMean=4.000000,CSigma=1.046000,N=50,Put=1,loss=0.300000,alpha=0.800000,ANS=0.998177</a:t>
            </a:r>
          </a:p>
          <a:p>
            <a:r>
              <a:rPr lang="en-US" altLang="zh-TW" dirty="0"/>
              <a:t>S=100.000000,X=90.000000,B=0.000100,I=0.200000,Sigma=0.500000,Year=1.700000,Lamda=0.010000,CMean=4.000000,CSigma=1.046000,N=50,Put=1,loss=0.300000,alpha=0.800000,ANS=0.963445</a:t>
            </a:r>
          </a:p>
          <a:p>
            <a:r>
              <a:rPr lang="en-US" altLang="zh-TW" dirty="0"/>
              <a:t>S=100.000000,X=90.000000,B=0.000100,I=0.200000,Sigma=0.500000,Year=1.600000,Lamda=0.010000,CMean=4.000000,CSigma=1.046000,N=50,Put=1,loss=0.300000,alpha=0.800000,ANS=0.926661</a:t>
            </a:r>
          </a:p>
          <a:p>
            <a:r>
              <a:rPr lang="en-US" altLang="zh-TW" dirty="0"/>
              <a:t>S=100.000000,X=90.000000,B=0.000100,I=0.200000,Sigma=0.500000,Year=1.500000,Lamda=0.010000,CMean=4.000000,CSigma=1.046000,N=50,Put=1,loss=0.300000,alpha=0.800000,ANS=0.887781</a:t>
            </a:r>
          </a:p>
          <a:p>
            <a:r>
              <a:rPr lang="en-US" altLang="zh-TW" dirty="0"/>
              <a:t>S=100.000000,X=90.000000,B=0.000100,I=0.200000,Sigma=0.500000,Year=1.400000,Lamda=0.010000,CMean=4.000000,CSigma=1.046000,N=50,Put=1,loss=0.300000,alpha=0.800000,ANS=0.846735</a:t>
            </a:r>
          </a:p>
          <a:p>
            <a:r>
              <a:rPr lang="en-US" altLang="zh-TW" dirty="0"/>
              <a:t>S=100.000000,X=90.000000,B=0.000100,I=0.200000,Sigma=0.500000,Year=1.300000,Lamda=0.010000,CMean=4.000000,CSigma=1.046000,N=50,Put=1,loss=0.300000,alpha=0.800000,ANS=0.803443</a:t>
            </a:r>
          </a:p>
          <a:p>
            <a:r>
              <a:rPr lang="en-US" altLang="zh-TW" dirty="0"/>
              <a:t>S=100.000000,X=90.000000,B=0.000100,I=0.200000,Sigma=0.500000,Year=1.200000,Lamda=0.010000,CMean=4.000000,CSigma=1.046000,N=50,Put=1,loss=0.300000,alpha=0.800000,ANS=0.757837</a:t>
            </a:r>
          </a:p>
        </p:txBody>
      </p:sp>
    </p:spTree>
    <p:extLst>
      <p:ext uri="{BB962C8B-B14F-4D97-AF65-F5344CB8AC3E}">
        <p14:creationId xmlns:p14="http://schemas.microsoft.com/office/powerpoint/2010/main" val="3732511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數據</a:t>
            </a:r>
            <a:r>
              <a:rPr lang="en-US" altLang="zh-TW" dirty="0" smtClean="0"/>
              <a:t>-</a:t>
            </a:r>
            <a:r>
              <a:rPr lang="en-US" altLang="zh-TW" dirty="0" err="1" smtClean="0"/>
              <a:t>CMean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TW" dirty="0"/>
              <a:t>S=100.000000,X=90.000000,B=0.000100,I=0.200000,Sigma=0.500000,Year=2.000000,Lamda=0.010000,CMean=4.000000,CSigma=1.046000,N=50,Put=1,ACC=0.300000,alpha=0.800000,ANS=1.061817</a:t>
            </a:r>
          </a:p>
          <a:p>
            <a:r>
              <a:rPr lang="en-US" altLang="zh-TW" dirty="0"/>
              <a:t>S=100.000000,X=90.000000,B=0.000100,I=0.200000,Sigma=0.500000,Year=2.000000,Lamda=0.010000,CMean=4.100000,CSigma=1.046000,N=50,Put=1,ACC=0.300000,alpha=0.800000,ANS=1.069256</a:t>
            </a:r>
          </a:p>
          <a:p>
            <a:r>
              <a:rPr lang="en-US" altLang="zh-TW" dirty="0"/>
              <a:t>S=100.000000,X=90.000000,B=0.000100,I=0.200000,Sigma=0.500000,Year=2.000000,Lamda=0.010000,CMean=4.300000,CSigma=1.046000,N=50,Put=1,ACC=0.300000,alpha=0.800000,ANS=1.082648</a:t>
            </a:r>
          </a:p>
          <a:p>
            <a:r>
              <a:rPr lang="en-US" altLang="zh-TW" dirty="0"/>
              <a:t>S=100.000000,X=90.000000,B=0.000100,I=0.200000,Sigma=0.500000,Year=2.000000,Lamda=0.010000,CMean=4.600000,CSigma=1.046000,N=50,Put=1,ACC=0.300000,alpha=0.800000,ANS=1.099536</a:t>
            </a:r>
          </a:p>
          <a:p>
            <a:r>
              <a:rPr lang="en-US" altLang="zh-TW" dirty="0"/>
              <a:t>S=100.000000,X=90.000000,B=0.000100,I=0.200000,Sigma=0.500000,Year=2.000000,Lamda=0.010000,CMean=5.000000,CSigma=1.046000,N=50,Put=1,ACC=0.300000,alpha=0.800000,ANS=1.117214</a:t>
            </a:r>
          </a:p>
          <a:p>
            <a:r>
              <a:rPr lang="en-US" altLang="zh-TW" dirty="0"/>
              <a:t>S=100.000000,X=90.000000,B=0.000100,I=0.200000,Sigma=0.500000,Year=2.000000,Lamda=0.010000,CMean=5.500000,CSigma=1.046000,N=50,Put=1,ACC=0.300000,alpha=0.800000,ANS=1.133476</a:t>
            </a:r>
          </a:p>
          <a:p>
            <a:r>
              <a:rPr lang="en-US" altLang="zh-TW" dirty="0"/>
              <a:t>S=100.000000,X=90.000000,B=0.000100,I=0.200000,Sigma=0.500000,Year=2.000000,Lamda=0.010000,CMean=6.100000,CSigma=1.046000,N=50,Put=1,ACC=0.300000,alpha=0.800000,ANS=1.146998</a:t>
            </a:r>
          </a:p>
          <a:p>
            <a:r>
              <a:rPr lang="en-US" altLang="zh-TW" dirty="0"/>
              <a:t>S=100.000000,X=90.000000,B=0.000100,I=0.200000,Sigma=0.500000,Year=2.000000,Lamda=0.010000,CMean=6.800000,CSigma=1.046000,N=50,Put=1,ACC=0.300000,alpha=0.800000,ANS=1.157379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573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數據</a:t>
            </a:r>
            <a:r>
              <a:rPr lang="en-US" altLang="zh-TW" dirty="0" smtClean="0"/>
              <a:t>-alpha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TW" dirty="0"/>
              <a:t>S=100.000000,X=90.000000,B=0.000100,I=0.200000,Sigma=0.500000,Year=2.000000,Lamda=0.010000,CMean=4.000000,CSigma=1.046000,N=50,Put=1,ACC=0.300000,alpha=0.750000,ANS=1.050701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S=100.000000,X=90.000000,B=0.000100,I=0.200000,Sigma=0.500000,Year=2.000000,Lamda=0.010000,CMean=4.000000,CSigma=1.046000,N=50,Put=1,ACC=0.300000,alpha=0.700000,ANS=1.035281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S=100.000000,X=90.000000,B=0.000100,I=0.200000,Sigma=0.500000,Year=2.000000,Lamda=0.010000,CMean=4.000000,CSigma=1.046000,N=50,Put=1,ACC=0.300000,alpha=0.650000,ANS=1.014664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S=100.000000,X=90.000000,B=0.000100,I=0.200000,Sigma=0.500000,Year=2.000000,Lamda=0.010000,CMean=4.000000,CSigma=1.046000,N=50,Put=1,ACC=0.300000,alpha=0.600000,ANS=0.987812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S=100.000000,X=90.000000,B=0.000100,I=0.200000,Sigma=0.500000,Year=2.000000,Lamda=0.010000,CMean=4.000000,CSigma=1.046000,N=50,Put=1,ACC=0.300000,alpha=0.550000,ANS=0.953570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S=100.000000,X=90.000000,B=0.000100,I=0.200000,Sigma=0.500000,Year=2.000000,Lamda=0.010000,CMean=4.000000,CSigma=1.046000,N=50,Put=1,ACC=0.300000,alpha=0.500000,ANS=0.910749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S=100.000000,X=90.000000,B=0.000100,I=0.200000,Sigma=0.500000,Year=2.000000,Lamda=0.010000,CMean=4.000000,CSigma=1.046000,N=50,Put=1,ACC=0.300000,alpha=0.450000,ANS=0.858295</a:t>
            </a:r>
          </a:p>
          <a:p>
            <a:r>
              <a:rPr lang="en-US" altLang="zh-TW" dirty="0"/>
              <a:t>S=100.000000,X=90.000000,B=0.000100,I=0.200000,Sigma=0.500000,Year=2.000000,Lamda=0.010000,CMean=4.000000,CSigma=1.046000,N=50,Put=1,ACC=0.300000,alpha=0.400000,ANS=0.795545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6388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數據</a:t>
            </a:r>
            <a:r>
              <a:rPr lang="en-US" altLang="zh-TW" dirty="0" smtClean="0"/>
              <a:t>-strike price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TW" dirty="0"/>
              <a:t>S=100.000000,X=91.000000,B=0.000100,I=0.200000,Sigma=0.500000,Year=2.000000,Lamda=0.010000,CMean=4.000000,CSigma=1.046000,N=50,Put=1,loss=0.300000,alpha=0.800000,ANS=1.074385</a:t>
            </a:r>
          </a:p>
          <a:p>
            <a:r>
              <a:rPr lang="en-US" altLang="zh-TW" dirty="0" smtClean="0"/>
              <a:t>S=100.000000,X=92.000000,B=0.000100,I=0.200000,Sigma=0.500000,Year=2.000000,Lamda=0.010000,CMean=4.000000,CSigma=1.046000,N=50,Put=1,loss=0.300000,alpha=0.800000,ANS=1.086953</a:t>
            </a:r>
            <a:endParaRPr lang="en-US" altLang="zh-TW" dirty="0"/>
          </a:p>
          <a:p>
            <a:r>
              <a:rPr lang="en-US" altLang="zh-TW" dirty="0"/>
              <a:t>S=100.000000,X=93.000000,B=0.000100,I=0.200000,Sigma=0.500000,Year=2.000000,Lamda=0.010000,CMean=4.000000,CSigma=1.046000,N=50,Put=1,loss=0.300000,alpha=0.800000,ANS=1.099523</a:t>
            </a:r>
          </a:p>
          <a:p>
            <a:r>
              <a:rPr lang="en-US" altLang="zh-TW" dirty="0"/>
              <a:t>S=100.000000,X=94.000000,B=0.000100,I=0.200000,Sigma=0.500000,Year=2.000000,Lamda=0.010000,CMean=4.000000,CSigma=1.046000,N=50,Put=1,loss=0.300000,alpha=0.800000,ANS=1.112092</a:t>
            </a:r>
          </a:p>
          <a:p>
            <a:r>
              <a:rPr lang="en-US" altLang="zh-TW" dirty="0"/>
              <a:t>S=100.000000,X=95.000000,B=0.000100,I=0.200000,Sigma=0.500000,Year=2.000000,Lamda=0.010000,CMean=4.000000,CSigma=1.046000,N=50,Put=1,loss=0.300000,alpha=0.800000,ANS=1.124662</a:t>
            </a:r>
          </a:p>
          <a:p>
            <a:r>
              <a:rPr lang="en-US" altLang="zh-TW" dirty="0" smtClean="0"/>
              <a:t>S=100.000000,X=96.000000,B=0.000100,I=0.200000,Sigma=0.500000,Year=2.000000,Lamda=0.010000,CMean=4.000000,CSigma=1.046000,N=50,Put=1,loss=0.300000,alpha=0.800000,ANS=1.137232</a:t>
            </a:r>
            <a:endParaRPr lang="en-US" altLang="zh-TW" dirty="0"/>
          </a:p>
          <a:p>
            <a:r>
              <a:rPr lang="en-US" altLang="zh-TW" dirty="0"/>
              <a:t>S=100.000000,X=97.000000,B=0.000100,I=0.200000,Sigma=0.500000,Year=2.000000,Lamda=0.010000,CMean=4.000000,CSigma=1.046000,N=50,Put=1,loss=0.300000,alpha=0.800000,ANS=1.149803</a:t>
            </a:r>
          </a:p>
          <a:p>
            <a:r>
              <a:rPr lang="en-US" altLang="zh-TW" dirty="0"/>
              <a:t>S=100.000000,X=98.000000,B=0.000100,I=0.200000,Sigma=0.500000,Year=2.000000,Lamda=0.010000,CMean=4.000000,CSigma=1.046000,N=50,Put=1,loss=0.300000,alpha=0.800000,ANS=1.162373</a:t>
            </a:r>
          </a:p>
        </p:txBody>
      </p:sp>
    </p:spTree>
    <p:extLst>
      <p:ext uri="{BB962C8B-B14F-4D97-AF65-F5344CB8AC3E}">
        <p14:creationId xmlns:p14="http://schemas.microsoft.com/office/powerpoint/2010/main" val="4116812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944673"/>
              </p:ext>
            </p:extLst>
          </p:nvPr>
        </p:nvGraphicFramePr>
        <p:xfrm>
          <a:off x="457200" y="160020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386128" y="366508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043608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043608" y="42390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11529" y="256490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411529" y="366473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411529" y="47971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779912" y="206084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779912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779912" y="42282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772247" y="530120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6"/>
                    </a:solidFill>
                    <a:latin typeface="Cambria Math"/>
                  </a:rPr>
                  <a:t>Binomial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=1−</m:t>
                      </m:r>
                      <m:sSub>
                        <m:sSub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  <a:p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907" t="-179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橢圓 19"/>
          <p:cNvSpPr/>
          <p:nvPr/>
        </p:nvSpPr>
        <p:spPr>
          <a:xfrm>
            <a:off x="1737931" y="283141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737931" y="315700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737931" y="3458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737931" y="395664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737931" y="428223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737931" y="458327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411529" y="152829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407177" y="587727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570516" y="3325356"/>
            <a:ext cx="504728" cy="37136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554623" y="385514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259632" y="267291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1227996" y="3325356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268861" y="378455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237225" y="443699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8" idx="6"/>
            <a:endCxn id="11" idx="2"/>
          </p:cNvCxnSpPr>
          <p:nvPr/>
        </p:nvCxnSpPr>
        <p:spPr>
          <a:xfrm flipV="1">
            <a:off x="2627553" y="2168860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endCxn id="12" idx="1"/>
          </p:cNvCxnSpPr>
          <p:nvPr/>
        </p:nvCxnSpPr>
        <p:spPr>
          <a:xfrm>
            <a:off x="2627553" y="2672916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V="1">
            <a:off x="2651404" y="3294478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>
            <a:off x="2651404" y="3798534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V="1">
            <a:off x="2625598" y="4380326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2625598" y="4884382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1227996" y="291242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 flipV="1">
            <a:off x="1259632" y="323801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1227996" y="332535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237225" y="403485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268861" y="436044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237225" y="444778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891588" y="267291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891588" y="274929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891588" y="329530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891588" y="384912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891588" y="442053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887236" y="358694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891588" y="377274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917951" y="466428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827941" y="171268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891588" y="296970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891588" y="274929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917951" y="353905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891588" y="274929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917951" y="403765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917951" y="384912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891588" y="472157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5" name="右大括弧 134"/>
          <p:cNvSpPr/>
          <p:nvPr/>
        </p:nvSpPr>
        <p:spPr>
          <a:xfrm>
            <a:off x="4644008" y="2168860"/>
            <a:ext cx="216024" cy="106915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文字方塊 135"/>
              <p:cNvSpPr txBox="1"/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2</m:t>
                      </m:r>
                      <m:r>
                        <a:rPr lang="zh-TW" altLang="en-US" b="0" i="1" smtClean="0">
                          <a:latin typeface="Cambria Math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zh-TW" altLang="en-US" b="0" i="1" smtClean="0">
                              <a:latin typeface="Cambria Math"/>
                            </a:rPr>
                            <m:t>∆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6" name="文字方塊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r="-7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右大括弧 136"/>
          <p:cNvSpPr/>
          <p:nvPr/>
        </p:nvSpPr>
        <p:spPr>
          <a:xfrm>
            <a:off x="4644008" y="3248980"/>
            <a:ext cx="216024" cy="337967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文字方塊 137"/>
              <p:cNvSpPr txBox="1"/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zh-TW" alt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 smtClean="0">
                                  <a:latin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8" name="文字方塊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文字方塊 139"/>
              <p:cNvSpPr txBox="1"/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3"/>
                    </a:solidFill>
                    <a:latin typeface="Cambria Math"/>
                  </a:rPr>
                  <a:t>Jump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0" name="文字方塊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2671" t="-3046" b="-10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文字方塊 140"/>
              <p:cNvSpPr txBox="1"/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𝑢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US" altLang="zh-TW" i="1" dirty="0">
                  <a:latin typeface="Cambria Math"/>
                </a:endParaRPr>
              </a:p>
              <a:p>
                <a:endParaRPr lang="en-US" altLang="zh-TW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𝑑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TW" i="1">
                              <a:latin typeface="Cambria Math"/>
                            </a:rPr>
                            <m:t>𝑢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1" name="文字方塊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文字方塊 141"/>
              <p:cNvSpPr txBox="1"/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Trinomial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42" name="文字方塊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1907" t="-30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32284"/>
          </a:xfrm>
        </p:spPr>
        <p:txBody>
          <a:bodyPr/>
          <a:lstStyle/>
          <a:p>
            <a:r>
              <a:rPr lang="en-US" altLang="zh-TW" dirty="0" smtClean="0"/>
              <a:t>Jump –Diffusion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627553" y="235109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659189" y="267668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627553" y="276402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626296" y="344166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657932" y="376726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626296" y="385460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626295" y="454782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657931" y="487342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626295" y="496075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3136230" y="227204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3098951" y="260774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3129540" y="296059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3108430" y="338362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3105222" y="372771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3105222" y="407418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3106826" y="449508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3111767" y="482878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3111767" y="51561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618908" y="129696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650544" y="162256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618908" y="170990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3127585" y="121792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3090306" y="155362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3120895" y="190646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601186" y="565420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632822" y="597980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601186" y="606714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3109863" y="557516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3072584" y="591086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3103173" y="626370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52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37" grpId="0" animBg="1"/>
      <p:bldP spid="138" grpId="0" animBg="1"/>
      <p:bldP spid="140" grpId="0" animBg="1"/>
      <p:bldP spid="142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(Catastrophe Equity Put)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為一種以股票為交易標的物之選擇權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保險公司</a:t>
            </a:r>
            <a:r>
              <a:rPr lang="zh-TW" altLang="en-US" u="sng" dirty="0" smtClean="0"/>
              <a:t>購買賣權</a:t>
            </a:r>
            <a:r>
              <a:rPr lang="zh-TW" altLang="en-US" dirty="0" smtClean="0"/>
              <a:t>：支付賣權之權利金</a:t>
            </a:r>
            <a:r>
              <a:rPr lang="zh-TW" altLang="en-US" dirty="0"/>
              <a:t>向</a:t>
            </a:r>
            <a:r>
              <a:rPr lang="zh-TW" altLang="en-US" dirty="0" smtClean="0"/>
              <a:t>市場投資者或風險承擔者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約定：當公司所承保</a:t>
            </a:r>
            <a:r>
              <a:rPr lang="zh-TW" altLang="en-US" dirty="0"/>
              <a:t>之</a:t>
            </a:r>
            <a:r>
              <a:rPr lang="zh-TW" altLang="en-US" u="sng" dirty="0"/>
              <a:t>巨</a:t>
            </a:r>
            <a:r>
              <a:rPr lang="zh-TW" altLang="en-US" u="sng" dirty="0" smtClean="0"/>
              <a:t>災</a:t>
            </a:r>
            <a:r>
              <a:rPr lang="en-US" altLang="zh-TW" u="sng" dirty="0" smtClean="0"/>
              <a:t>(L(T)-L(t))</a:t>
            </a:r>
            <a:r>
              <a:rPr lang="zh-TW" altLang="en-US" u="sng" dirty="0" smtClean="0"/>
              <a:t>發生超過約定之額度</a:t>
            </a:r>
            <a:r>
              <a:rPr lang="en-US" altLang="zh-TW" u="sng" dirty="0" smtClean="0"/>
              <a:t>(</a:t>
            </a:r>
            <a:r>
              <a:rPr lang="en-US" altLang="zh-TW" b="1" i="1" u="sng" dirty="0" smtClean="0"/>
              <a:t>L</a:t>
            </a:r>
            <a:r>
              <a:rPr lang="en-US" altLang="zh-TW" u="sng" dirty="0" smtClean="0"/>
              <a:t>)</a:t>
            </a:r>
            <a:r>
              <a:rPr lang="zh-TW" altLang="en-US" u="sng" dirty="0" smtClean="0"/>
              <a:t>時</a:t>
            </a:r>
            <a:r>
              <a:rPr lang="zh-TW" altLang="en-US" dirty="0" smtClean="0"/>
              <a:t>，公司得行使賣權</a:t>
            </a:r>
            <a:endParaRPr lang="en-US" altLang="zh-TW" dirty="0" smtClean="0"/>
          </a:p>
          <a:p>
            <a:pPr lvl="1"/>
            <a:r>
              <a:rPr lang="zh-TW" altLang="en-US" dirty="0"/>
              <a:t>賣權：</a:t>
            </a:r>
            <a:r>
              <a:rPr lang="zh-TW" altLang="en-US" dirty="0" smtClean="0"/>
              <a:t>以</a:t>
            </a:r>
            <a:r>
              <a:rPr lang="zh-TW" altLang="en-US" u="sng" dirty="0" smtClean="0"/>
              <a:t>預定價格</a:t>
            </a:r>
            <a:r>
              <a:rPr lang="en-US" altLang="zh-TW" u="sng" dirty="0" smtClean="0"/>
              <a:t>(K)</a:t>
            </a:r>
            <a:r>
              <a:rPr lang="zh-TW" altLang="en-US" dirty="0" smtClean="0"/>
              <a:t>將公司之股份</a:t>
            </a:r>
            <a:r>
              <a:rPr lang="en-US" altLang="zh-TW" dirty="0" smtClean="0"/>
              <a:t>(S(T))</a:t>
            </a:r>
            <a:r>
              <a:rPr lang="zh-TW" altLang="en-US" dirty="0" smtClean="0"/>
              <a:t>賣給投資者或風險承擔者，立即取得資金，作為災後融通之用。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投資者取得公司股票後，須持有股票一定時間。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283968" y="623731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註</a:t>
            </a:r>
            <a:r>
              <a:rPr lang="en-US" altLang="zh-TW" dirty="0" smtClean="0"/>
              <a:t>:   L(t): </a:t>
            </a:r>
            <a:r>
              <a:rPr lang="zh-TW" altLang="en-US" dirty="0" smtClean="0"/>
              <a:t>到時間點</a:t>
            </a:r>
            <a:r>
              <a:rPr lang="en-US" altLang="zh-TW" dirty="0" smtClean="0"/>
              <a:t>t</a:t>
            </a:r>
            <a:r>
              <a:rPr lang="zh-TW" altLang="en-US" dirty="0" smtClean="0"/>
              <a:t>時的累計損失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215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 smtClean="0"/>
              <a:t>S(t):</a:t>
            </a:r>
            <a:r>
              <a:rPr lang="zh-TW" altLang="en-US" dirty="0" smtClean="0"/>
              <a:t> 股票價格</a:t>
            </a:r>
            <a:endParaRPr lang="en-US" altLang="zh-TW" dirty="0" smtClean="0"/>
          </a:p>
          <a:p>
            <a:r>
              <a:rPr lang="en-US" altLang="zh-TW" dirty="0" smtClean="0"/>
              <a:t>L(t):</a:t>
            </a:r>
            <a:r>
              <a:rPr lang="zh-TW" altLang="en-US" dirty="0" smtClean="0"/>
              <a:t> 災難累計損失</a:t>
            </a:r>
            <a:endParaRPr lang="en-US" altLang="zh-TW" dirty="0" smtClean="0"/>
          </a:p>
          <a:p>
            <a:r>
              <a:rPr lang="en-US" altLang="zh-TW" dirty="0" smtClean="0"/>
              <a:t>K: </a:t>
            </a:r>
            <a:r>
              <a:rPr lang="zh-TW" altLang="en-US" dirty="0" smtClean="0"/>
              <a:t>預定履約價格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</a:t>
            </a:r>
            <a:r>
              <a:rPr lang="zh-TW" altLang="en-US" dirty="0" smtClean="0"/>
              <a:t>的</a:t>
            </a:r>
            <a:r>
              <a:rPr lang="en-US" altLang="zh-TW" dirty="0" smtClean="0"/>
              <a:t>Payoff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31773"/>
            <a:ext cx="71247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69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386128" y="366508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021201" y="311701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043608" y="42390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11529" y="256490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411529" y="366473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411529" y="47971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779912" y="206084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779912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779912" y="42282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772247" y="530120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6"/>
                    </a:solidFill>
                    <a:latin typeface="Cambria Math"/>
                  </a:rPr>
                  <a:t>Binomial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=1−</m:t>
                      </m:r>
                      <m:sSub>
                        <m:sSub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  <a:p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  <a:blipFill rotWithShape="0">
                <a:blip r:embed="rId3"/>
                <a:stretch>
                  <a:fillRect l="-1907" t="-20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橢圓 19"/>
          <p:cNvSpPr/>
          <p:nvPr/>
        </p:nvSpPr>
        <p:spPr>
          <a:xfrm>
            <a:off x="1737931" y="283141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737931" y="315700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737931" y="3458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737931" y="395664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737931" y="428223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737931" y="458327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411529" y="152829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407177" y="587727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570516" y="3301400"/>
            <a:ext cx="482321" cy="39532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554623" y="385514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259632" y="267291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1205589" y="3301400"/>
            <a:ext cx="1205940" cy="47134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268861" y="378455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237225" y="443699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8" idx="6"/>
            <a:endCxn id="11" idx="2"/>
          </p:cNvCxnSpPr>
          <p:nvPr/>
        </p:nvCxnSpPr>
        <p:spPr>
          <a:xfrm flipV="1">
            <a:off x="2627553" y="2168860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endCxn id="12" idx="1"/>
          </p:cNvCxnSpPr>
          <p:nvPr/>
        </p:nvCxnSpPr>
        <p:spPr>
          <a:xfrm>
            <a:off x="2627553" y="2672916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V="1">
            <a:off x="2651404" y="3294478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>
            <a:off x="2651404" y="3798534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V="1">
            <a:off x="2625598" y="4380326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2625598" y="4884382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1205589" y="2912420"/>
            <a:ext cx="532342" cy="2362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>
            <a:off x="1237225" y="3225024"/>
            <a:ext cx="680726" cy="1299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1205589" y="3301400"/>
            <a:ext cx="558705" cy="2949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237225" y="403485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268861" y="436044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237225" y="444778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891588" y="267291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891588" y="274929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891588" y="329530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891588" y="384912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891588" y="442053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887236" y="358694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891588" y="377274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917951" y="466428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827941" y="171268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891588" y="296970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891588" y="274929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917951" y="353905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891588" y="274929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917951" y="403765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917951" y="384912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891588" y="472157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5" name="右大括弧 134"/>
          <p:cNvSpPr/>
          <p:nvPr/>
        </p:nvSpPr>
        <p:spPr>
          <a:xfrm>
            <a:off x="4644008" y="2168860"/>
            <a:ext cx="216024" cy="106915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文字方塊 135"/>
              <p:cNvSpPr txBox="1"/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2</m:t>
                      </m:r>
                      <m:r>
                        <a:rPr lang="zh-TW" altLang="en-US" b="0" i="1" smtClean="0">
                          <a:latin typeface="Cambria Math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zh-TW" altLang="en-US" b="0" i="1" smtClean="0">
                              <a:latin typeface="Cambria Math"/>
                            </a:rPr>
                            <m:t>∆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6" name="文字方塊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  <a:blipFill rotWithShape="0">
                <a:blip r:embed="rId4"/>
                <a:stretch>
                  <a:fillRect r="-7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右大括弧 136"/>
          <p:cNvSpPr/>
          <p:nvPr/>
        </p:nvSpPr>
        <p:spPr>
          <a:xfrm>
            <a:off x="4644008" y="3248980"/>
            <a:ext cx="216024" cy="337967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文字方塊 137"/>
              <p:cNvSpPr txBox="1"/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zh-TW" alt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 smtClean="0">
                                  <a:latin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8" name="文字方塊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  <a:blipFill rotWithShape="0"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文字方塊 139"/>
              <p:cNvSpPr txBox="1"/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3"/>
                    </a:solidFill>
                    <a:latin typeface="Cambria Math"/>
                  </a:rPr>
                  <a:t>Jump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0" name="文字方塊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2671" t="-3046" b="-152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文字方塊 140"/>
              <p:cNvSpPr txBox="1"/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𝑢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US" altLang="zh-TW" i="1" dirty="0">
                  <a:latin typeface="Cambria Math"/>
                </a:endParaRPr>
              </a:p>
              <a:p>
                <a:endParaRPr lang="en-US" altLang="zh-TW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𝑑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TW" i="1">
                              <a:latin typeface="Cambria Math"/>
                            </a:rPr>
                            <m:t>𝑢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1" name="文字方塊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文字方塊 141"/>
              <p:cNvSpPr txBox="1"/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Trinomial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42" name="文字方塊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blipFill rotWithShape="0">
                <a:blip r:embed="rId8"/>
                <a:stretch>
                  <a:fillRect l="-1907" t="-355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32284"/>
          </a:xfrm>
        </p:spPr>
        <p:txBody>
          <a:bodyPr/>
          <a:lstStyle/>
          <a:p>
            <a:r>
              <a:rPr lang="en-US" altLang="zh-TW" dirty="0" smtClean="0"/>
              <a:t>Jump –Diffusion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627553" y="235109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659189" y="267668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627553" y="276402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626296" y="344166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657932" y="376726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626296" y="385460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626295" y="454782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657931" y="487342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626295" y="496075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3136230" y="227204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3098951" y="260774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3129540" y="296059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3108430" y="338362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3105222" y="372771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3105222" y="407418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3106826" y="449508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3111767" y="482878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3111767" y="51561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618908" y="129696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650544" y="162256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618908" y="170990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3127585" y="121792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3090306" y="155362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3120895" y="190646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601186" y="565420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632822" y="597980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601186" y="606714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3109863" y="557516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3072584" y="591086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3103173" y="626370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33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37" grpId="0" animBg="1"/>
      <p:bldP spid="138" grpId="0" animBg="1"/>
      <p:bldP spid="140" grpId="0" animBg="1"/>
      <p:bldP spid="142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0601" y="300273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Jump-diffusion model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𝜇</m:t>
                              </m:r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𝜆</m:t>
                              </m:r>
                              <m:acc>
                                <m:accPr>
                                  <m:chr m:val="̅"/>
                                  <m:ctrlPr>
                                    <a:rPr lang="zh-TW" alt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</m:acc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b="0" i="1" smtClean="0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r>
                            <a:rPr lang="zh-TW" altLang="en-US" b="0" i="1" smtClean="0">
                              <a:latin typeface="Cambria Math"/>
                            </a:rPr>
                            <m:t>𝜎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𝑠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sup>
                      </m:sSup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altLang="zh-TW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sup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(1+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/>
          <p:cNvSpPr txBox="1"/>
          <p:nvPr/>
        </p:nvSpPr>
        <p:spPr>
          <a:xfrm>
            <a:off x="6390031" y="1772816"/>
            <a:ext cx="27539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Dai et. al. 2009</a:t>
            </a:r>
            <a:r>
              <a:rPr lang="zh-TW" altLang="en-US" sz="1600" dirty="0" smtClean="0"/>
              <a:t>的</a:t>
            </a:r>
            <a:r>
              <a:rPr lang="en-US" altLang="zh-TW" sz="1600" dirty="0"/>
              <a:t/>
            </a:r>
            <a:br>
              <a:rPr lang="en-US" altLang="zh-TW" sz="1600" dirty="0"/>
            </a:br>
            <a:r>
              <a:rPr lang="en-US" altLang="zh-TW" sz="1600" dirty="0"/>
              <a:t>An efficient and accurate lattice for pricing derivatives under a jump-diffusion process</a:t>
            </a:r>
            <a:endParaRPr lang="zh-TW" altLang="en-US" sz="1600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57200" y="32978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 smtClean="0"/>
              <a:t>Catastrophe model</a:t>
            </a: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371"/>
          <a:stretch/>
        </p:blipFill>
        <p:spPr bwMode="auto">
          <a:xfrm>
            <a:off x="323528" y="4221088"/>
            <a:ext cx="6156684" cy="2736304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6390031" y="4407765"/>
            <a:ext cx="2961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332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Comparison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ln w="38100">
                <a:solidFill>
                  <a:schemeClr val="accent3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(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)=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n-US" altLang="zh-TW" sz="1400" b="0" i="0" smtClean="0">
                          <a:latin typeface="Cambria Math"/>
                          <a:ea typeface="Cambria Math"/>
                        </a:rPr>
                        <m:t>exp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⁡(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en-US" altLang="zh-TW" sz="1400" b="0" i="1" smtClean="0">
                              <a:solidFill>
                                <a:schemeClr val="accent2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zh-TW" altLang="en-US" sz="14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𝜆</m:t>
                          </m:r>
                          <m:acc>
                            <m:accPr>
                              <m:chr m:val="̅"/>
                              <m:ctrlPr>
                                <a:rPr lang="zh-TW" altLang="en-US" sz="1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acc>
                          <m:r>
                            <a:rPr lang="en-US" altLang="zh-TW" sz="1400" b="0" i="1" smtClean="0">
                              <a:latin typeface="Cambria Math"/>
                            </a:rPr>
                            <m:t>−0.5</m:t>
                          </m:r>
                          <m:sSup>
                            <m:sSup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sz="1400" b="0" i="1" smtClean="0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+</m:t>
                      </m:r>
                      <m:r>
                        <a:rPr lang="zh-TW" altLang="en-US" sz="1400" b="0" i="1" smtClean="0">
                          <a:latin typeface="Cambria Math"/>
                        </a:rPr>
                        <m:t>𝜎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𝑧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)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𝑌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altLang="zh-TW" sz="1400" dirty="0" smtClean="0"/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𝑟𝑡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−0.5</m:t>
                    </m:r>
                    <m:sSup>
                      <m:sSup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TW" sz="1400" i="1" smtClean="0">
                        <a:solidFill>
                          <a:schemeClr val="tx1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latin typeface="Cambria Math"/>
                      </a:rPr>
                      <m:t>𝜎</m:t>
                    </m:r>
                    <m:r>
                      <a:rPr lang="en-US" altLang="zh-TW" sz="1400" i="1">
                        <a:latin typeface="Cambria Math"/>
                      </a:rPr>
                      <m:t>𝑧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r>
                  <a:rPr lang="en-US" altLang="zh-TW" sz="1400" i="1" dirty="0">
                    <a:latin typeface="Cambria Math"/>
                    <a:ea typeface="Cambria Math"/>
                  </a:rPr>
                  <a:t> </a:t>
                </a:r>
                <a:r>
                  <a:rPr lang="en-US" altLang="zh-TW" sz="1400" i="1" dirty="0" smtClean="0">
                    <a:latin typeface="Cambria Math"/>
                    <a:ea typeface="Cambria Math"/>
                  </a:rPr>
                  <a:t>        </a:t>
                </a:r>
                <a:r>
                  <a:rPr lang="en-US" altLang="zh-TW" sz="14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𝑋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)−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  <a:ea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altLang="zh-TW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latin typeface="Cambria Math"/>
                            <a:ea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altLang="zh-TW" sz="14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  <m:d>
                                  <m:d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sup>
                              <m:e>
                                <m:func>
                                  <m:func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TW" sz="1400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/>
                                          </a:rPr>
                                          <m:t>1+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e>
                            </m:nary>
                            <m:r>
                              <a:rPr lang="en-US" altLang="zh-TW" sz="1400" i="1" smtClean="0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zh-TW" altLang="en-US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𝜆</m:t>
                            </m:r>
                            <m:acc>
                              <m:accPr>
                                <m:chr m:val="̅"/>
                                <m:ctrlPr>
                                  <a:rPr lang="zh-TW" altLang="en-US" sz="14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</m:e>
                            </m:acc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altLang="zh-TW" sz="1400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d>
                              <m:dPr>
                                <m:ctrlPr>
                                  <a:rPr lang="en-US" altLang="zh-TW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sz="1400" i="1"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r>
                  <a:rPr lang="zh-TW" altLang="en-US" sz="1400" dirty="0" smtClean="0">
                    <a:ea typeface="Cambria Math"/>
                  </a:rPr>
                  <a:t>其中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  <a:ea typeface="Cambria Math"/>
                      </a:rPr>
                      <m:t>𝑌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altLang="zh-TW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p>
                      <m:e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(1+</m:t>
                        </m:r>
                        <m:sSub>
                          <m:sSubPr>
                            <m:ctrlPr>
                              <a:rPr lang="en-US" altLang="zh-TW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sz="1400" dirty="0" smtClean="0"/>
                  <a:t>   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altLang="zh-TW" sz="1400" dirty="0" smtClean="0"/>
              </a:p>
              <a:p>
                <a:endParaRPr lang="en-US" altLang="zh-TW" sz="1400" dirty="0" smtClean="0"/>
              </a:p>
              <a:p>
                <a:r>
                  <a:rPr lang="en-US" altLang="zh-TW" sz="1400" dirty="0" smtClean="0"/>
                  <a:t>Jump event: </a:t>
                </a:r>
                <a14:m>
                  <m:oMath xmlns:m="http://schemas.openxmlformats.org/officeDocument/2006/math">
                    <m:r>
                      <a:rPr lang="en-US" altLang="zh-TW" sz="1400" b="0" i="1" smtClean="0">
                        <a:latin typeface="Cambria Math"/>
                      </a:rPr>
                      <m:t>𝑛</m:t>
                    </m:r>
                    <m:d>
                      <m:dPr>
                        <m:ctrlPr>
                          <a:rPr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</a:rPr>
                      <m:t>~</m:t>
                    </m:r>
                    <m:r>
                      <a:rPr lang="en-US" altLang="zh-TW" sz="1400" b="0" i="1" smtClean="0">
                        <a:latin typeface="Cambria Math"/>
                      </a:rPr>
                      <m:t>𝑃𝑜𝑖𝑠𝑠𝑜𝑛</m:t>
                    </m:r>
                    <m:r>
                      <a:rPr lang="en-US" altLang="zh-TW" sz="1400" b="0" i="1" smtClean="0"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latin typeface="Cambria Math"/>
                      </a:rPr>
                      <m:t>𝜆</m:t>
                    </m:r>
                  </m:oMath>
                </a14:m>
                <a:r>
                  <a:rPr lang="en-US" altLang="zh-TW" sz="1400" dirty="0" smtClean="0"/>
                  <a:t>)</a:t>
                </a:r>
              </a:p>
              <a:p>
                <a:r>
                  <a:rPr lang="en-US" altLang="zh-TW" sz="1400" dirty="0" smtClean="0"/>
                  <a:t>Jump magnitude: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altLang="zh-TW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solidFill>
                              <a:schemeClr val="tx1"/>
                            </a:solidFill>
                            <a:latin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+0.5</m:t>
                            </m:r>
                            <m:sSup>
                              <m:sSupPr>
                                <m:ctrlP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𝛿</m:t>
                                </m:r>
                              </m:e>
                              <m:sup>
                                <m: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−1</m:t>
                    </m:r>
                  </m:oMath>
                </a14:m>
                <a:endParaRPr lang="en-US" altLang="zh-TW" sz="1400" dirty="0" smtClean="0"/>
              </a:p>
              <a:p>
                <a:r>
                  <a:rPr lang="en-US" altLang="zh-TW" sz="1400" b="0" dirty="0" smtClean="0"/>
                  <a:t>		</a:t>
                </a:r>
                <a:endParaRPr lang="en-US" altLang="zh-TW" sz="1400" dirty="0" smtClean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∙</m:t>
                      </m:r>
                      <m:func>
                        <m:func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1400" b="0" i="0" smtClean="0">
                              <a:latin typeface="Cambria Math"/>
                              <a:ea typeface="Cambria Math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𝐿</m:t>
                                  </m:r>
                                  <m:d>
                                    <m:dPr>
                                      <m:ctrlP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𝑘𝑡</m:t>
                                  </m:r>
                                </m:e>
                              </m:d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𝑋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altLang="zh-TW" sz="14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>
                  <a:latin typeface="Cambria Math"/>
                </a:endParaRPr>
              </a:p>
              <a:p>
                <a:endParaRPr lang="en-US" altLang="zh-TW" sz="140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14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sz="1400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endParaRPr lang="zh-TW" altLang="en-US" sz="14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3968" b="-12957"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6228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6" imgW="114102" imgH="177492" progId="">
                  <p:embed/>
                </p:oleObj>
              </mc:Choice>
              <mc:Fallback>
                <p:oleObj name="Equation" r:id="rId6" imgW="114102" imgH="177492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𝛾</m:t>
                      </m:r>
                      <m:r>
                        <m:rPr>
                          <m:nor/>
                        </m:rPr>
                        <a:rPr lang="en-US" altLang="zh-TW" dirty="0">
                          <a:solidFill>
                            <a:schemeClr val="tx2"/>
                          </a:solidFill>
                        </a:rPr>
                        <m:t>=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r>
                        <a:rPr lang="zh-TW" altLang="en-US" i="1">
                          <a:solidFill>
                            <a:schemeClr val="tx2"/>
                          </a:solidFill>
                          <a:latin typeface="Cambria Math"/>
                        </a:rPr>
                        <m:t>𝛼𝜇</m:t>
                      </m:r>
                    </m:oMath>
                  </m:oMathPara>
                </a14:m>
                <a:endParaRPr lang="en-US" altLang="zh-TW" i="1" dirty="0" smtClean="0">
                  <a:solidFill>
                    <a:schemeClr val="tx2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𝛿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zh-TW">
                            <a:solidFill>
                              <a:schemeClr val="accent2"/>
                            </a:solidFill>
                            <a:latin typeface="Cambria Math"/>
                          </a:rPr>
                          <m:t>ln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⁡(1+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altLang="zh-TW" dirty="0" smtClean="0"/>
                  <a:t>,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i="1" smtClean="0">
                        <a:solidFill>
                          <a:schemeClr val="tx2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11088" t="-49194" b="-49194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dirty="0"/>
                  <a:t>   </a:t>
                </a:r>
                <a:r>
                  <a:rPr lang="en-US" altLang="zh-TW" dirty="0" smtClean="0"/>
                  <a:t>,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11088" t="-49593" b="-50407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6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3"/>
          <p:cNvGraphicFramePr>
            <a:graphicFrameLocks noChangeAspect="1"/>
          </p:cNvGraphicFramePr>
          <p:nvPr/>
        </p:nvGraphicFramePr>
        <p:xfrm>
          <a:off x="611189" y="-30163"/>
          <a:ext cx="6697116" cy="678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方程式" r:id="rId3" imgW="3060360" imgH="3098520" progId="Equation.3">
                  <p:embed/>
                </p:oleObj>
              </mc:Choice>
              <mc:Fallback>
                <p:oleObj name="方程式" r:id="rId3" imgW="3060360" imgH="30985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189" y="-30163"/>
                        <a:ext cx="6697116" cy="678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318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19" y="188640"/>
            <a:ext cx="4536504" cy="285467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746" y="4833074"/>
            <a:ext cx="11525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群組 5"/>
          <p:cNvGrpSpPr/>
          <p:nvPr/>
        </p:nvGrpSpPr>
        <p:grpSpPr>
          <a:xfrm>
            <a:off x="387296" y="3321668"/>
            <a:ext cx="8534400" cy="3232362"/>
            <a:chOff x="352046" y="3753232"/>
            <a:chExt cx="8534400" cy="323236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3753232"/>
              <a:ext cx="8343900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116525"/>
              <a:ext cx="8534400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476353"/>
              <a:ext cx="490537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797152"/>
              <a:ext cx="102870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050958"/>
              <a:ext cx="74390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266760"/>
              <a:ext cx="43624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5876360"/>
              <a:ext cx="43243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6309320"/>
              <a:ext cx="34290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1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1046" y="6261694"/>
              <a:ext cx="4495800" cy="238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3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6499819"/>
              <a:ext cx="179070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文字方塊 2"/>
          <p:cNvSpPr txBox="1"/>
          <p:nvPr/>
        </p:nvSpPr>
        <p:spPr>
          <a:xfrm>
            <a:off x="4974609" y="188640"/>
            <a:ext cx="35278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2899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5971621"/>
              </p:ext>
            </p:extLst>
          </p:nvPr>
        </p:nvGraphicFramePr>
        <p:xfrm>
          <a:off x="222736" y="82001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151664" y="28848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809144" y="236077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809144" y="345884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177065" y="178471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177065" y="288454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177065" y="401696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545448" y="128065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545448" y="236077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545448" y="344804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537783" y="452101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1503467" y="205122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503467" y="237681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503467" y="267785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503467" y="317645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503467" y="3502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503467" y="380308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177065" y="74810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172713" y="509708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336052" y="2545166"/>
            <a:ext cx="504728" cy="37136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320159" y="307495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025168" y="189272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993532" y="2545166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034397" y="300436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002761" y="365680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8" idx="6"/>
            <a:endCxn id="11" idx="2"/>
          </p:cNvCxnSpPr>
          <p:nvPr/>
        </p:nvCxnSpPr>
        <p:spPr>
          <a:xfrm flipV="1">
            <a:off x="2393089" y="1388670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endCxn id="12" idx="1"/>
          </p:cNvCxnSpPr>
          <p:nvPr/>
        </p:nvCxnSpPr>
        <p:spPr>
          <a:xfrm>
            <a:off x="2393089" y="1892726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V="1">
            <a:off x="2416940" y="2514288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>
            <a:off x="2416940" y="3018344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V="1">
            <a:off x="2391134" y="3600136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2391134" y="4104192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993532" y="213223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 flipV="1">
            <a:off x="1025168" y="245782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993532" y="254516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002761" y="325466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034397" y="358025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002761" y="366759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657124" y="189272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657124" y="196910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657124" y="251511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657124" y="306893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657124" y="364034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652772" y="280675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657124" y="299255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683487" y="388409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593477" y="93249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657124" y="218951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657124" y="196910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683487" y="275886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657124" y="196910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683487" y="325746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683487" y="306893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657124" y="394138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-1361440" y="-22160"/>
            <a:ext cx="5698976" cy="689910"/>
          </a:xfrm>
        </p:spPr>
        <p:txBody>
          <a:bodyPr>
            <a:normAutofit fontScale="90000"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393089" y="157090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424725" y="189649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393089" y="198383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391832" y="266147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423468" y="298707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391832" y="307441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391831" y="376763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423467" y="409323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391831" y="418056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2901766" y="149185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2864487" y="182755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2895076" y="218040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2873966" y="260343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2870758" y="294752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2870758" y="32939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2872362" y="371489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2877303" y="404859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2877303" y="437600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384444" y="51677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416080" y="84237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384444" y="92971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2893121" y="43773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2855842" y="77343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2886431" y="112627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366722" y="487401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398358" y="519961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366722" y="528695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2875399" y="479497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2838120" y="513067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2868709" y="548351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461550" y="1946485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</a:t>
            </a:r>
            <a:endParaRPr lang="zh-TW" altLang="en-US" sz="1600" dirty="0"/>
          </a:p>
        </p:txBody>
      </p:sp>
      <p:sp>
        <p:nvSpPr>
          <p:cNvPr id="97" name="文字方塊 96"/>
          <p:cNvSpPr txBox="1"/>
          <p:nvPr/>
        </p:nvSpPr>
        <p:spPr>
          <a:xfrm>
            <a:off x="1475379" y="2265731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0</a:t>
            </a:r>
            <a:endParaRPr lang="zh-TW" altLang="en-US" sz="16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1461549" y="2576802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-1</a:t>
            </a:r>
            <a:endParaRPr lang="zh-TW" altLang="en-US" sz="1600" dirty="0"/>
          </a:p>
        </p:txBody>
      </p:sp>
      <p:sp>
        <p:nvSpPr>
          <p:cNvPr id="99" name="文字方塊 98"/>
          <p:cNvSpPr txBox="1"/>
          <p:nvPr/>
        </p:nvSpPr>
        <p:spPr>
          <a:xfrm>
            <a:off x="1430342" y="3068933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</a:t>
            </a:r>
            <a:endParaRPr lang="zh-TW" altLang="en-US" sz="1600" dirty="0"/>
          </a:p>
        </p:txBody>
      </p:sp>
      <p:sp>
        <p:nvSpPr>
          <p:cNvPr id="100" name="文字方塊 99"/>
          <p:cNvSpPr txBox="1"/>
          <p:nvPr/>
        </p:nvSpPr>
        <p:spPr>
          <a:xfrm>
            <a:off x="1444171" y="3388179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0</a:t>
            </a:r>
            <a:endParaRPr lang="zh-TW" altLang="en-US" sz="1600" dirty="0"/>
          </a:p>
        </p:txBody>
      </p:sp>
      <p:sp>
        <p:nvSpPr>
          <p:cNvPr id="102" name="文字方塊 101"/>
          <p:cNvSpPr txBox="1"/>
          <p:nvPr/>
        </p:nvSpPr>
        <p:spPr>
          <a:xfrm>
            <a:off x="1430341" y="3699250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-1</a:t>
            </a:r>
            <a:endParaRPr lang="zh-TW" altLang="en-US" sz="16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2092053" y="1469084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+1</a:t>
            </a:r>
          </a:p>
          <a:p>
            <a:r>
              <a:rPr lang="en-US" altLang="zh-TW" dirty="0" smtClean="0"/>
              <a:t>  0</a:t>
            </a:r>
          </a:p>
          <a:p>
            <a:r>
              <a:rPr lang="en-US" altLang="zh-TW" dirty="0" smtClean="0"/>
              <a:t> -1</a:t>
            </a:r>
            <a:endParaRPr lang="zh-TW" altLang="en-US" dirty="0"/>
          </a:p>
        </p:txBody>
      </p:sp>
      <p:sp>
        <p:nvSpPr>
          <p:cNvPr id="104" name="文字方塊 103"/>
          <p:cNvSpPr txBox="1"/>
          <p:nvPr/>
        </p:nvSpPr>
        <p:spPr>
          <a:xfrm>
            <a:off x="2078969" y="686842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</a:t>
            </a:r>
            <a:endParaRPr lang="zh-TW" altLang="en-US" sz="1600" dirty="0"/>
          </a:p>
        </p:txBody>
      </p:sp>
      <p:sp>
        <p:nvSpPr>
          <p:cNvPr id="105" name="文字方塊 104"/>
          <p:cNvSpPr txBox="1"/>
          <p:nvPr/>
        </p:nvSpPr>
        <p:spPr>
          <a:xfrm>
            <a:off x="2092053" y="2512420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+1</a:t>
            </a:r>
          </a:p>
          <a:p>
            <a:r>
              <a:rPr lang="en-US" altLang="zh-TW" dirty="0" smtClean="0"/>
              <a:t>  0</a:t>
            </a:r>
          </a:p>
          <a:p>
            <a:r>
              <a:rPr lang="en-US" altLang="zh-TW" dirty="0" smtClean="0"/>
              <a:t> -1</a:t>
            </a:r>
            <a:endParaRPr lang="zh-TW" altLang="en-US" dirty="0"/>
          </a:p>
        </p:txBody>
      </p:sp>
      <p:sp>
        <p:nvSpPr>
          <p:cNvPr id="107" name="文字方塊 106"/>
          <p:cNvSpPr txBox="1"/>
          <p:nvPr/>
        </p:nvSpPr>
        <p:spPr>
          <a:xfrm>
            <a:off x="2046710" y="3668728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+1</a:t>
            </a:r>
          </a:p>
          <a:p>
            <a:r>
              <a:rPr lang="en-US" altLang="zh-TW" dirty="0" smtClean="0"/>
              <a:t>  0</a:t>
            </a:r>
          </a:p>
          <a:p>
            <a:r>
              <a:rPr lang="en-US" altLang="zh-TW" dirty="0" smtClean="0"/>
              <a:t> -1</a:t>
            </a:r>
            <a:endParaRPr lang="zh-TW" altLang="en-US" dirty="0"/>
          </a:p>
        </p:txBody>
      </p:sp>
      <p:sp>
        <p:nvSpPr>
          <p:cNvPr id="108" name="文字方塊 107"/>
          <p:cNvSpPr txBox="1"/>
          <p:nvPr/>
        </p:nvSpPr>
        <p:spPr>
          <a:xfrm>
            <a:off x="2092053" y="5041298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-1</a:t>
            </a:r>
            <a:endParaRPr lang="zh-TW" altLang="en-US" sz="1600" dirty="0"/>
          </a:p>
        </p:txBody>
      </p:sp>
      <p:sp>
        <p:nvSpPr>
          <p:cNvPr id="109" name="文字方塊 108"/>
          <p:cNvSpPr txBox="1"/>
          <p:nvPr/>
        </p:nvSpPr>
        <p:spPr>
          <a:xfrm>
            <a:off x="2709617" y="693605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</a:t>
            </a:r>
            <a:endParaRPr lang="zh-TW" altLang="en-US" sz="1600" dirty="0"/>
          </a:p>
        </p:txBody>
      </p:sp>
      <p:sp>
        <p:nvSpPr>
          <p:cNvPr id="112" name="文字方塊 111"/>
          <p:cNvSpPr txBox="1"/>
          <p:nvPr/>
        </p:nvSpPr>
        <p:spPr>
          <a:xfrm>
            <a:off x="2831008" y="1063852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0</a:t>
            </a:r>
            <a:endParaRPr lang="zh-TW" altLang="en-US" sz="1600" dirty="0"/>
          </a:p>
        </p:txBody>
      </p:sp>
      <p:sp>
        <p:nvSpPr>
          <p:cNvPr id="113" name="文字方塊 112"/>
          <p:cNvSpPr txBox="1"/>
          <p:nvPr/>
        </p:nvSpPr>
        <p:spPr>
          <a:xfrm>
            <a:off x="2763361" y="348288"/>
            <a:ext cx="439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+2</a:t>
            </a:r>
            <a:endParaRPr lang="zh-TW" altLang="en-US" sz="1600" dirty="0"/>
          </a:p>
        </p:txBody>
      </p:sp>
      <p:sp>
        <p:nvSpPr>
          <p:cNvPr id="114" name="文字方塊 113"/>
          <p:cNvSpPr txBox="1"/>
          <p:nvPr/>
        </p:nvSpPr>
        <p:spPr>
          <a:xfrm>
            <a:off x="2719605" y="1742317"/>
            <a:ext cx="1034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+1,0,-1</a:t>
            </a:r>
            <a:endParaRPr lang="zh-TW" altLang="en-US" sz="1600" dirty="0"/>
          </a:p>
        </p:txBody>
      </p:sp>
      <p:sp>
        <p:nvSpPr>
          <p:cNvPr id="117" name="文字方塊 116"/>
          <p:cNvSpPr txBox="1"/>
          <p:nvPr/>
        </p:nvSpPr>
        <p:spPr>
          <a:xfrm>
            <a:off x="2840996" y="2112564"/>
            <a:ext cx="99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0,-1,-2</a:t>
            </a:r>
            <a:endParaRPr lang="zh-TW" altLang="en-US" sz="1600" dirty="0"/>
          </a:p>
        </p:txBody>
      </p:sp>
      <p:sp>
        <p:nvSpPr>
          <p:cNvPr id="118" name="文字方塊 117"/>
          <p:cNvSpPr txBox="1"/>
          <p:nvPr/>
        </p:nvSpPr>
        <p:spPr>
          <a:xfrm>
            <a:off x="2773350" y="1397000"/>
            <a:ext cx="880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+2,+1,0</a:t>
            </a:r>
            <a:endParaRPr lang="zh-TW" altLang="en-US" sz="1600" dirty="0"/>
          </a:p>
        </p:txBody>
      </p:sp>
      <p:sp>
        <p:nvSpPr>
          <p:cNvPr id="119" name="文字方塊 118"/>
          <p:cNvSpPr txBox="1"/>
          <p:nvPr/>
        </p:nvSpPr>
        <p:spPr>
          <a:xfrm>
            <a:off x="2703529" y="2868076"/>
            <a:ext cx="1034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+1,0,-1</a:t>
            </a:r>
            <a:endParaRPr lang="zh-TW" altLang="en-US" sz="1600" dirty="0"/>
          </a:p>
        </p:txBody>
      </p:sp>
      <p:sp>
        <p:nvSpPr>
          <p:cNvPr id="120" name="文字方塊 119"/>
          <p:cNvSpPr txBox="1"/>
          <p:nvPr/>
        </p:nvSpPr>
        <p:spPr>
          <a:xfrm>
            <a:off x="2824920" y="3238323"/>
            <a:ext cx="99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0,-1,-2</a:t>
            </a:r>
            <a:endParaRPr lang="zh-TW" altLang="en-US" sz="1600" dirty="0"/>
          </a:p>
        </p:txBody>
      </p:sp>
      <p:sp>
        <p:nvSpPr>
          <p:cNvPr id="121" name="文字方塊 120"/>
          <p:cNvSpPr txBox="1"/>
          <p:nvPr/>
        </p:nvSpPr>
        <p:spPr>
          <a:xfrm>
            <a:off x="2757274" y="2522759"/>
            <a:ext cx="880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+2,+1,0</a:t>
            </a:r>
            <a:endParaRPr lang="zh-TW" altLang="en-US" sz="1600" dirty="0"/>
          </a:p>
        </p:txBody>
      </p:sp>
      <p:sp>
        <p:nvSpPr>
          <p:cNvPr id="123" name="文字方塊 122"/>
          <p:cNvSpPr txBox="1"/>
          <p:nvPr/>
        </p:nvSpPr>
        <p:spPr>
          <a:xfrm>
            <a:off x="2820221" y="3987384"/>
            <a:ext cx="1034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+1,0,-1</a:t>
            </a:r>
            <a:endParaRPr lang="zh-TW" altLang="en-US" sz="1600" dirty="0"/>
          </a:p>
        </p:txBody>
      </p:sp>
      <p:sp>
        <p:nvSpPr>
          <p:cNvPr id="124" name="文字方塊 123"/>
          <p:cNvSpPr txBox="1"/>
          <p:nvPr/>
        </p:nvSpPr>
        <p:spPr>
          <a:xfrm>
            <a:off x="2941612" y="4357631"/>
            <a:ext cx="99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0,-1,-2</a:t>
            </a:r>
            <a:endParaRPr lang="zh-TW" altLang="en-US" sz="1600" dirty="0"/>
          </a:p>
        </p:txBody>
      </p:sp>
      <p:sp>
        <p:nvSpPr>
          <p:cNvPr id="126" name="文字方塊 125"/>
          <p:cNvSpPr txBox="1"/>
          <p:nvPr/>
        </p:nvSpPr>
        <p:spPr>
          <a:xfrm>
            <a:off x="2873966" y="3642067"/>
            <a:ext cx="880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+2,+1,0</a:t>
            </a:r>
            <a:endParaRPr lang="zh-TW" altLang="en-US" sz="1600" dirty="0"/>
          </a:p>
        </p:txBody>
      </p:sp>
      <p:sp>
        <p:nvSpPr>
          <p:cNvPr id="127" name="文字方塊 126"/>
          <p:cNvSpPr txBox="1"/>
          <p:nvPr/>
        </p:nvSpPr>
        <p:spPr>
          <a:xfrm>
            <a:off x="2750131" y="5082359"/>
            <a:ext cx="1034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-1</a:t>
            </a:r>
            <a:endParaRPr lang="zh-TW" altLang="en-US" sz="1600" dirty="0"/>
          </a:p>
        </p:txBody>
      </p:sp>
      <p:sp>
        <p:nvSpPr>
          <p:cNvPr id="129" name="文字方塊 128"/>
          <p:cNvSpPr txBox="1"/>
          <p:nvPr/>
        </p:nvSpPr>
        <p:spPr>
          <a:xfrm>
            <a:off x="2871522" y="5452606"/>
            <a:ext cx="99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-2</a:t>
            </a:r>
            <a:endParaRPr lang="zh-TW" altLang="en-US" sz="1600" dirty="0"/>
          </a:p>
        </p:txBody>
      </p:sp>
      <p:sp>
        <p:nvSpPr>
          <p:cNvPr id="130" name="文字方塊 129"/>
          <p:cNvSpPr txBox="1"/>
          <p:nvPr/>
        </p:nvSpPr>
        <p:spPr>
          <a:xfrm>
            <a:off x="2803876" y="4737042"/>
            <a:ext cx="880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0</a:t>
            </a:r>
            <a:endParaRPr lang="zh-TW" altLang="en-US" sz="1600" dirty="0"/>
          </a:p>
        </p:txBody>
      </p:sp>
      <p:cxnSp>
        <p:nvCxnSpPr>
          <p:cNvPr id="132" name="直線接點 131"/>
          <p:cNvCxnSpPr/>
          <p:nvPr/>
        </p:nvCxnSpPr>
        <p:spPr>
          <a:xfrm flipV="1">
            <a:off x="3062652" y="1364999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 flipV="1">
            <a:off x="2999005" y="404768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4" name="直線接點 133"/>
          <p:cNvCxnSpPr/>
          <p:nvPr/>
        </p:nvCxnSpPr>
        <p:spPr>
          <a:xfrm>
            <a:off x="3062652" y="1661785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9" name="直線接點 178"/>
          <p:cNvCxnSpPr/>
          <p:nvPr/>
        </p:nvCxnSpPr>
        <p:spPr>
          <a:xfrm flipV="1">
            <a:off x="3048729" y="2463309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0" name="直線接點 179"/>
          <p:cNvCxnSpPr/>
          <p:nvPr/>
        </p:nvCxnSpPr>
        <p:spPr>
          <a:xfrm flipV="1">
            <a:off x="2985082" y="1503078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1" name="直線接點 180"/>
          <p:cNvCxnSpPr/>
          <p:nvPr/>
        </p:nvCxnSpPr>
        <p:spPr>
          <a:xfrm>
            <a:off x="3048729" y="2760095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2" name="直線接點 181"/>
          <p:cNvCxnSpPr/>
          <p:nvPr/>
        </p:nvCxnSpPr>
        <p:spPr>
          <a:xfrm flipV="1">
            <a:off x="3031016" y="1407241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3" name="直線接點 182"/>
          <p:cNvCxnSpPr/>
          <p:nvPr/>
        </p:nvCxnSpPr>
        <p:spPr>
          <a:xfrm>
            <a:off x="3031016" y="1953250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4" name="直線接點 183"/>
          <p:cNvCxnSpPr/>
          <p:nvPr/>
        </p:nvCxnSpPr>
        <p:spPr>
          <a:xfrm>
            <a:off x="3018909" y="2318410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5" name="直線接點 184"/>
          <p:cNvCxnSpPr/>
          <p:nvPr/>
        </p:nvCxnSpPr>
        <p:spPr>
          <a:xfrm flipV="1">
            <a:off x="3023261" y="1480755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6" name="直線接點 185"/>
          <p:cNvCxnSpPr/>
          <p:nvPr/>
        </p:nvCxnSpPr>
        <p:spPr>
          <a:xfrm>
            <a:off x="3049624" y="2270522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7" name="直線接點 186"/>
          <p:cNvCxnSpPr/>
          <p:nvPr/>
        </p:nvCxnSpPr>
        <p:spPr>
          <a:xfrm flipV="1">
            <a:off x="3033298" y="2529437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8" name="直線接點 187"/>
          <p:cNvCxnSpPr/>
          <p:nvPr/>
        </p:nvCxnSpPr>
        <p:spPr>
          <a:xfrm>
            <a:off x="3033298" y="3075446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9" name="直線接點 188"/>
          <p:cNvCxnSpPr/>
          <p:nvPr/>
        </p:nvCxnSpPr>
        <p:spPr>
          <a:xfrm flipV="1">
            <a:off x="3070056" y="3630822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0" name="直線接點 189"/>
          <p:cNvCxnSpPr/>
          <p:nvPr/>
        </p:nvCxnSpPr>
        <p:spPr>
          <a:xfrm flipV="1">
            <a:off x="3006409" y="2670591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1" name="直線接點 190"/>
          <p:cNvCxnSpPr/>
          <p:nvPr/>
        </p:nvCxnSpPr>
        <p:spPr>
          <a:xfrm>
            <a:off x="3070056" y="3927608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2" name="直線接點 191"/>
          <p:cNvCxnSpPr/>
          <p:nvPr/>
        </p:nvCxnSpPr>
        <p:spPr>
          <a:xfrm>
            <a:off x="3040155" y="3432294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3" name="直線接點 192"/>
          <p:cNvCxnSpPr/>
          <p:nvPr/>
        </p:nvCxnSpPr>
        <p:spPr>
          <a:xfrm flipV="1">
            <a:off x="3044507" y="2594639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4" name="直線接點 193"/>
          <p:cNvCxnSpPr/>
          <p:nvPr/>
        </p:nvCxnSpPr>
        <p:spPr>
          <a:xfrm>
            <a:off x="3070870" y="3384406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3854423" y="2285039"/>
            <a:ext cx="242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+2,+1,0,-1,-2</a:t>
            </a:r>
            <a:endParaRPr lang="zh-TW" altLang="en-US" dirty="0"/>
          </a:p>
        </p:txBody>
      </p:sp>
      <p:sp>
        <p:nvSpPr>
          <p:cNvPr id="195" name="文字方塊 194"/>
          <p:cNvSpPr txBox="1"/>
          <p:nvPr/>
        </p:nvSpPr>
        <p:spPr>
          <a:xfrm>
            <a:off x="3864006" y="1222575"/>
            <a:ext cx="242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+2,+1,0,-1,-2</a:t>
            </a:r>
            <a:endParaRPr lang="zh-TW" altLang="en-US" dirty="0"/>
          </a:p>
        </p:txBody>
      </p:sp>
      <p:sp>
        <p:nvSpPr>
          <p:cNvPr id="196" name="文字方塊 195"/>
          <p:cNvSpPr txBox="1"/>
          <p:nvPr/>
        </p:nvSpPr>
        <p:spPr>
          <a:xfrm>
            <a:off x="3763637" y="3359085"/>
            <a:ext cx="242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+2,+1,0,-1,-2</a:t>
            </a:r>
            <a:endParaRPr lang="zh-TW" altLang="en-US" dirty="0"/>
          </a:p>
        </p:txBody>
      </p:sp>
      <p:sp>
        <p:nvSpPr>
          <p:cNvPr id="197" name="文字方塊 196"/>
          <p:cNvSpPr txBox="1"/>
          <p:nvPr/>
        </p:nvSpPr>
        <p:spPr>
          <a:xfrm>
            <a:off x="3924393" y="4500060"/>
            <a:ext cx="242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+2,+1,0,-1,-2</a:t>
            </a:r>
            <a:endParaRPr lang="zh-TW" altLang="en-US" dirty="0"/>
          </a:p>
        </p:txBody>
      </p:sp>
      <p:graphicFrame>
        <p:nvGraphicFramePr>
          <p:cNvPr id="29" name="表格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585055"/>
              </p:ext>
            </p:extLst>
          </p:nvPr>
        </p:nvGraphicFramePr>
        <p:xfrm>
          <a:off x="3437854" y="5205970"/>
          <a:ext cx="567846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807"/>
                <a:gridCol w="208280"/>
                <a:gridCol w="540069"/>
                <a:gridCol w="504056"/>
                <a:gridCol w="576064"/>
                <a:gridCol w="648072"/>
                <a:gridCol w="702094"/>
                <a:gridCol w="1026098"/>
                <a:gridCol w="853922"/>
              </a:tblGrid>
              <a:tr h="405607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期數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0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jump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jump</a:t>
                      </a:r>
                      <a:endParaRPr lang="zh-TW" altLang="en-US" sz="1200" dirty="0" smtClean="0"/>
                    </a:p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jump</a:t>
                      </a:r>
                      <a:endParaRPr lang="zh-TW" altLang="en-US" sz="1200" dirty="0" smtClean="0"/>
                    </a:p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n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n</a:t>
                      </a:r>
                      <a:r>
                        <a:rPr lang="zh-TW" altLang="en-US" sz="1200" dirty="0" smtClean="0"/>
                        <a:t>的</a:t>
                      </a:r>
                      <a:r>
                        <a:rPr lang="en-US" altLang="zh-TW" sz="1200" dirty="0" smtClean="0"/>
                        <a:t>jump</a:t>
                      </a:r>
                      <a:endParaRPr lang="zh-TW" altLang="en-US" sz="1200" dirty="0"/>
                    </a:p>
                  </a:txBody>
                  <a:tcPr/>
                </a:tc>
              </a:tr>
              <a:tr h="405607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值域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-1~1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-1~1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-2~2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-2~2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-3~3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-(n-1)~(n-1)</a:t>
                      </a:r>
                      <a:endParaRPr lang="zh-TW" altLang="en-US" sz="1200" dirty="0" smtClean="0"/>
                    </a:p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-</a:t>
                      </a:r>
                      <a:r>
                        <a:rPr lang="en-US" altLang="zh-TW" sz="1200" dirty="0" err="1" smtClean="0"/>
                        <a:t>n~n</a:t>
                      </a:r>
                      <a:endParaRPr lang="zh-TW" altLang="en-US" sz="1200" dirty="0"/>
                    </a:p>
                  </a:txBody>
                  <a:tcPr/>
                </a:tc>
              </a:tr>
              <a:tr h="405607"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State</a:t>
                      </a:r>
                      <a:r>
                        <a:rPr lang="zh-TW" altLang="en-US" sz="1200" dirty="0" smtClean="0"/>
                        <a:t>個數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3+2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3+2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3+2+2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3+2*(n-1)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3+2*n</a:t>
                      </a:r>
                      <a:endParaRPr lang="zh-TW" altLang="en-US" sz="1200" dirty="0"/>
                    </a:p>
                  </a:txBody>
                  <a:tcPr/>
                </a:tc>
              </a:tr>
              <a:tr h="4056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State</a:t>
                      </a:r>
                      <a:r>
                        <a:rPr lang="zh-TW" altLang="en-US" sz="1200" dirty="0" smtClean="0"/>
                        <a:t>個數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JN+</a:t>
                      </a:r>
                    </a:p>
                    <a:p>
                      <a:r>
                        <a:rPr lang="en-US" altLang="zh-TW" sz="1200" dirty="0" smtClean="0"/>
                        <a:t>(JN-1)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JN+</a:t>
                      </a:r>
                    </a:p>
                    <a:p>
                      <a:r>
                        <a:rPr lang="en-US" altLang="zh-TW" sz="1200" dirty="0" smtClean="0"/>
                        <a:t>(JN-1)</a:t>
                      </a:r>
                      <a:endParaRPr lang="zh-TW" alt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JN+</a:t>
                      </a:r>
                    </a:p>
                    <a:p>
                      <a:r>
                        <a:rPr lang="en-US" altLang="zh-TW" sz="1200" dirty="0" smtClean="0"/>
                        <a:t>(JN-1)*2</a:t>
                      </a:r>
                      <a:endParaRPr lang="zh-TW" alt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JN+</a:t>
                      </a:r>
                    </a:p>
                    <a:p>
                      <a:r>
                        <a:rPr lang="en-US" altLang="zh-TW" sz="1200" dirty="0" smtClean="0"/>
                        <a:t>(JN-1)*(n-1)</a:t>
                      </a:r>
                      <a:endParaRPr lang="zh-TW" alt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JN+</a:t>
                      </a:r>
                    </a:p>
                    <a:p>
                      <a:r>
                        <a:rPr lang="en-US" altLang="zh-TW" sz="1200" dirty="0" smtClean="0"/>
                        <a:t>(JN-1)*n</a:t>
                      </a:r>
                      <a:endParaRPr lang="zh-TW" altLang="en-US" sz="1200" dirty="0" smtClean="0"/>
                    </a:p>
                    <a:p>
                      <a:endParaRPr lang="zh-TW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2031007" y="5992668"/>
            <a:ext cx="1009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n=1</a:t>
            </a:r>
            <a:endParaRPr lang="zh-TW" altLang="en-US" dirty="0"/>
          </a:p>
        </p:txBody>
      </p:sp>
      <p:sp>
        <p:nvSpPr>
          <p:cNvPr id="137" name="文字方塊 136"/>
          <p:cNvSpPr txBox="1"/>
          <p:nvPr/>
        </p:nvSpPr>
        <p:spPr>
          <a:xfrm>
            <a:off x="789733" y="5958887"/>
            <a:ext cx="1009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n=0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45127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7198</TotalTime>
  <Words>552</Words>
  <Application>Microsoft Office PowerPoint</Application>
  <PresentationFormat>如螢幕大小 (4:3)</PresentationFormat>
  <Paragraphs>228</Paragraphs>
  <Slides>17</Slides>
  <Notes>10</Notes>
  <HiddenSlides>1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新細明體</vt:lpstr>
      <vt:lpstr>Arial</vt:lpstr>
      <vt:lpstr>Calibri</vt:lpstr>
      <vt:lpstr>Cambria Math</vt:lpstr>
      <vt:lpstr>Office 佈景主題</vt:lpstr>
      <vt:lpstr>Equation</vt:lpstr>
      <vt:lpstr>方程式</vt:lpstr>
      <vt:lpstr>Catastrophe Equity Put(CatEPut) (巨災股權賣權)</vt:lpstr>
      <vt:lpstr>CatEPut (Catastrophe Equity Put) (巨災股權賣權)</vt:lpstr>
      <vt:lpstr>CatEPut 的Payoff</vt:lpstr>
      <vt:lpstr>Jump –Diffusion Tree</vt:lpstr>
      <vt:lpstr>Jump-diffusion model</vt:lpstr>
      <vt:lpstr>Comparison</vt:lpstr>
      <vt:lpstr>PowerPoint 簡報</vt:lpstr>
      <vt:lpstr>PowerPoint 簡報</vt:lpstr>
      <vt:lpstr>CatEPut Tree</vt:lpstr>
      <vt:lpstr>State的個數</vt:lpstr>
      <vt:lpstr>程式檢驗</vt:lpstr>
      <vt:lpstr>A數據-Year</vt:lpstr>
      <vt:lpstr>E數據-Year</vt:lpstr>
      <vt:lpstr>A數據-CMean</vt:lpstr>
      <vt:lpstr>A數據-alpha</vt:lpstr>
      <vt:lpstr>A數據-strike price</vt:lpstr>
      <vt:lpstr>Jump –Diffusion Tree</vt:lpstr>
    </vt:vector>
  </TitlesOfParts>
  <Company>NCTU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Yaya</dc:creator>
  <cp:lastModifiedBy>Yaya</cp:lastModifiedBy>
  <cp:revision>180</cp:revision>
  <dcterms:created xsi:type="dcterms:W3CDTF">2013-09-12T12:49:17Z</dcterms:created>
  <dcterms:modified xsi:type="dcterms:W3CDTF">2014-06-21T10:15:22Z</dcterms:modified>
</cp:coreProperties>
</file>