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66" r:id="rId15"/>
    <p:sldId id="272" r:id="rId16"/>
    <p:sldId id="273" r:id="rId17"/>
    <p:sldId id="274" r:id="rId18"/>
    <p:sldId id="275" r:id="rId19"/>
    <p:sldId id="276" r:id="rId20"/>
    <p:sldId id="278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6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4.wmf"/><Relationship Id="rId4" Type="http://schemas.openxmlformats.org/officeDocument/2006/relationships/image" Target="../media/image4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44.wmf"/><Relationship Id="rId4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4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44.wmf"/><Relationship Id="rId4" Type="http://schemas.openxmlformats.org/officeDocument/2006/relationships/image" Target="../media/image5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4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44.wmf"/><Relationship Id="rId4" Type="http://schemas.openxmlformats.org/officeDocument/2006/relationships/image" Target="../media/image6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672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83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72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68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0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89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03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04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81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26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04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D39D2-4B36-404C-B197-E93D553B7D3E}" type="datetimeFigureOut">
              <a:rPr lang="zh-TW" altLang="en-US" smtClean="0"/>
              <a:pPr/>
              <a:t>2013/5/7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1331-77FE-4C13-9A4F-BB89CC6F9A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7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30.png"/><Relationship Id="rId4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4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8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53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8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9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3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Chapter 3 </a:t>
            </a:r>
            <a:br>
              <a:rPr lang="en-US" altLang="zh-TW" dirty="0" smtClean="0"/>
            </a:br>
            <a:r>
              <a:rPr lang="en-US" altLang="zh-TW" dirty="0" smtClean="0"/>
              <a:t>Brownian Motion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3.2 Scaled random </a:t>
            </a:r>
            <a:r>
              <a:rPr lang="en-US" altLang="zh-TW" dirty="0" smtClean="0"/>
              <a:t>Walks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9346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3.2.5 Scaled </a:t>
            </a:r>
            <a:r>
              <a:rPr lang="en-US" altLang="zh-TW" dirty="0"/>
              <a:t>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Consider </a:t>
            </a:r>
          </a:p>
          <a:p>
            <a:r>
              <a:rPr lang="en-US" altLang="zh-TW" dirty="0" smtClean="0"/>
              <a:t>n=100 , </a:t>
            </a:r>
          </a:p>
          <a:p>
            <a:pPr marL="0" indent="0">
              <a:buNone/>
            </a:pPr>
            <a:r>
              <a:rPr lang="en-US" altLang="zh-TW" dirty="0" smtClean="0"/>
              <a:t>   t=4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en-US" altLang="zh-TW" dirty="0"/>
          </a:p>
        </p:txBody>
      </p:sp>
      <p:pic>
        <p:nvPicPr>
          <p:cNvPr id="6" name="Picture 4" descr="fig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898" y="1432304"/>
            <a:ext cx="9487102" cy="542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3.2.5 Scaled </a:t>
            </a:r>
            <a:r>
              <a:rPr lang="en-US" altLang="zh-TW" dirty="0"/>
              <a:t>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scaled random walk has independent increments</a:t>
            </a:r>
          </a:p>
          <a:p>
            <a:r>
              <a:rPr lang="en-US" altLang="zh-TW" dirty="0"/>
              <a:t>If 0 =                      are such that each </a:t>
            </a:r>
          </a:p>
          <a:p>
            <a:pPr>
              <a:buFontTx/>
              <a:buNone/>
            </a:pPr>
            <a:r>
              <a:rPr lang="en-US" altLang="zh-TW" dirty="0"/>
              <a:t>   is an integer, then </a:t>
            </a:r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r>
              <a:rPr lang="en-US" altLang="zh-TW" dirty="0"/>
              <a:t>   are independent</a:t>
            </a:r>
          </a:p>
          <a:p>
            <a:r>
              <a:rPr lang="en-US" altLang="zh-TW" dirty="0"/>
              <a:t>If                  are such that </a:t>
            </a:r>
            <a:r>
              <a:rPr lang="en-US" altLang="zh-TW" i="1" dirty="0">
                <a:latin typeface="Times New Roman" panose="02020603050405020304" pitchFamily="18" charset="0"/>
              </a:rPr>
              <a:t>ns</a:t>
            </a:r>
            <a:r>
              <a:rPr lang="en-US" altLang="zh-TW" dirty="0"/>
              <a:t> and </a:t>
            </a:r>
            <a:r>
              <a:rPr lang="en-US" altLang="zh-TW" i="1" dirty="0" err="1">
                <a:latin typeface="Times New Roman" panose="02020603050405020304" pitchFamily="18" charset="0"/>
              </a:rPr>
              <a:t>nt</a:t>
            </a:r>
            <a:r>
              <a:rPr lang="en-US" altLang="zh-TW" dirty="0"/>
              <a:t> are integers, then </a:t>
            </a:r>
          </a:p>
          <a:p>
            <a:pPr>
              <a:buFontTx/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en-US" altLang="zh-TW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187861"/>
              </p:ext>
            </p:extLst>
          </p:nvPr>
        </p:nvGraphicFramePr>
        <p:xfrm>
          <a:off x="1928097" y="2318197"/>
          <a:ext cx="1675431" cy="476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" name="Equation" r:id="rId3" imgW="914400" imgH="228600" progId="">
                  <p:embed/>
                </p:oleObj>
              </mc:Choice>
              <mc:Fallback>
                <p:oleObj name="Equation" r:id="rId3" imgW="914400" imgH="228600" progId="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097" y="2318197"/>
                        <a:ext cx="1675431" cy="476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075576"/>
              </p:ext>
            </p:extLst>
          </p:nvPr>
        </p:nvGraphicFramePr>
        <p:xfrm>
          <a:off x="6367727" y="2327945"/>
          <a:ext cx="464741" cy="518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5" imgW="215713" imgH="241091" progId="">
                  <p:embed/>
                </p:oleObj>
              </mc:Choice>
              <mc:Fallback>
                <p:oleObj name="Equation" r:id="rId5" imgW="215713" imgH="241091" progId="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727" y="2327945"/>
                        <a:ext cx="464741" cy="5185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989706"/>
              </p:ext>
            </p:extLst>
          </p:nvPr>
        </p:nvGraphicFramePr>
        <p:xfrm>
          <a:off x="838200" y="3348818"/>
          <a:ext cx="8602014" cy="609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7" imgW="4381500" imgH="279400" progId="">
                  <p:embed/>
                </p:oleObj>
              </mc:Choice>
              <mc:Fallback>
                <p:oleObj name="Equation" r:id="rId7" imgW="4381500" imgH="279400" progId="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48818"/>
                        <a:ext cx="8602014" cy="6093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049694"/>
              </p:ext>
            </p:extLst>
          </p:nvPr>
        </p:nvGraphicFramePr>
        <p:xfrm>
          <a:off x="1506278" y="4437236"/>
          <a:ext cx="1259534" cy="420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Equation" r:id="rId9" imgW="532937" imgH="177646" progId="">
                  <p:embed/>
                </p:oleObj>
              </mc:Choice>
              <mc:Fallback>
                <p:oleObj name="Equation" r:id="rId9" imgW="532937" imgH="177646" progId="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78" y="4437236"/>
                        <a:ext cx="1259534" cy="4202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545913"/>
              </p:ext>
            </p:extLst>
          </p:nvPr>
        </p:nvGraphicFramePr>
        <p:xfrm>
          <a:off x="838200" y="4826604"/>
          <a:ext cx="8590208" cy="703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" name="Equation" r:id="rId11" imgW="3403600" imgH="279400" progId="">
                  <p:embed/>
                </p:oleObj>
              </mc:Choice>
              <mc:Fallback>
                <p:oleObj name="Equation" r:id="rId11" imgW="3403600" imgH="279400" progId="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26604"/>
                        <a:ext cx="8590208" cy="7039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072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3.2.5 Scaled </a:t>
            </a:r>
            <a:r>
              <a:rPr lang="en-US" altLang="zh-TW" dirty="0"/>
              <a:t>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Scaled Symmetric Random Walk is Martingale</a:t>
            </a:r>
          </a:p>
          <a:p>
            <a:r>
              <a:rPr lang="en-US" altLang="zh-TW" dirty="0" smtClean="0"/>
              <a:t>Let                  be given and </a:t>
            </a:r>
            <a:r>
              <a:rPr lang="en-US" altLang="zh-TW" i="1" dirty="0" smtClean="0">
                <a:latin typeface="Times New Roman" panose="02020603050405020304" pitchFamily="18" charset="0"/>
              </a:rPr>
              <a:t>s</a:t>
            </a:r>
            <a:r>
              <a:rPr lang="en-US" altLang="zh-TW" dirty="0" smtClean="0"/>
              <a:t> , </a:t>
            </a:r>
            <a:r>
              <a:rPr lang="en-US" altLang="zh-TW" i="1" dirty="0">
                <a:latin typeface="Times New Roman" panose="02020603050405020304" pitchFamily="18" charset="0"/>
              </a:rPr>
              <a:t>t</a:t>
            </a:r>
            <a:r>
              <a:rPr lang="en-US" altLang="zh-TW" dirty="0"/>
              <a:t> are chosen so that </a:t>
            </a:r>
            <a:r>
              <a:rPr lang="en-US" altLang="zh-TW" i="1" dirty="0">
                <a:latin typeface="Times New Roman" panose="02020603050405020304" pitchFamily="18" charset="0"/>
              </a:rPr>
              <a:t>ns</a:t>
            </a:r>
            <a:r>
              <a:rPr lang="en-US" altLang="zh-TW" dirty="0"/>
              <a:t> and </a:t>
            </a:r>
            <a:r>
              <a:rPr lang="en-US" altLang="zh-TW" i="1" dirty="0" err="1">
                <a:latin typeface="Times New Roman" panose="02020603050405020304" pitchFamily="18" charset="0"/>
              </a:rPr>
              <a:t>nt</a:t>
            </a:r>
            <a:r>
              <a:rPr lang="en-US" altLang="zh-TW" dirty="0"/>
              <a:t> are integers</a:t>
            </a:r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en-US" altLang="zh-TW" dirty="0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162863"/>
              </p:ext>
            </p:extLst>
          </p:nvPr>
        </p:nvGraphicFramePr>
        <p:xfrm>
          <a:off x="1735159" y="2369713"/>
          <a:ext cx="1200748" cy="400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3" imgW="532937" imgH="177646" progId="">
                  <p:embed/>
                </p:oleObj>
              </mc:Choice>
              <mc:Fallback>
                <p:oleObj name="Equation" r:id="rId3" imgW="532937" imgH="177646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59" y="2369713"/>
                        <a:ext cx="1200748" cy="4006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150708"/>
              </p:ext>
            </p:extLst>
          </p:nvPr>
        </p:nvGraphicFramePr>
        <p:xfrm>
          <a:off x="7860437" y="1743279"/>
          <a:ext cx="4331563" cy="62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5" imgW="1676400" imgH="279400" progId="">
                  <p:embed/>
                </p:oleObj>
              </mc:Choice>
              <mc:Fallback>
                <p:oleObj name="Equation" r:id="rId5" imgW="1676400" imgH="279400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0437" y="1743279"/>
                        <a:ext cx="4331563" cy="6264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662" y="3314455"/>
            <a:ext cx="7680429" cy="3406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919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3.2.5 Scaled </a:t>
            </a:r>
            <a:r>
              <a:rPr lang="en-US" altLang="zh-TW" dirty="0"/>
              <a:t>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Quadratic Variation</a:t>
            </a:r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en-US" altLang="zh-TW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04590"/>
              </p:ext>
            </p:extLst>
          </p:nvPr>
        </p:nvGraphicFramePr>
        <p:xfrm>
          <a:off x="1121536" y="2369713"/>
          <a:ext cx="7431004" cy="3061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2959100" imgH="1219200" progId="">
                  <p:embed/>
                </p:oleObj>
              </mc:Choice>
              <mc:Fallback>
                <p:oleObj name="Equation" r:id="rId3" imgW="2959100" imgH="12192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536" y="2369713"/>
                        <a:ext cx="7431004" cy="3061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921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fix </a:t>
            </a:r>
            <a:r>
              <a:rPr lang="en-US" altLang="zh-TW" dirty="0"/>
              <a:t>the time </a:t>
            </a:r>
            <a:r>
              <a:rPr lang="en-US" altLang="zh-TW" i="1" dirty="0">
                <a:latin typeface="Times New Roman" panose="02020603050405020304" pitchFamily="18" charset="0"/>
              </a:rPr>
              <a:t>t</a:t>
            </a:r>
            <a:r>
              <a:rPr lang="en-US" altLang="zh-TW" dirty="0"/>
              <a:t> and consider the set of all possible paths evaluated at that time </a:t>
            </a:r>
            <a:r>
              <a:rPr lang="en-US" altLang="zh-TW" i="1" dirty="0">
                <a:latin typeface="Times New Roman" panose="02020603050405020304" pitchFamily="18" charset="0"/>
              </a:rPr>
              <a:t>t</a:t>
            </a:r>
          </a:p>
          <a:p>
            <a:r>
              <a:rPr lang="en-US" altLang="zh-TW" dirty="0" smtClean="0"/>
              <a:t>Example</a:t>
            </a:r>
          </a:p>
          <a:p>
            <a:pPr lvl="1"/>
            <a:r>
              <a:rPr lang="en-US" altLang="zh-TW" dirty="0"/>
              <a:t>Set t = 0.25 and consider the set of possible values of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We have values:</a:t>
            </a:r>
          </a:p>
          <a:p>
            <a:pPr marL="914400" lvl="2" indent="0">
              <a:buNone/>
            </a:pPr>
            <a:r>
              <a:rPr lang="en-US" altLang="zh-TW" dirty="0" smtClean="0"/>
              <a:t> -</a:t>
            </a:r>
            <a:r>
              <a:rPr lang="en-US" altLang="zh-TW" dirty="0"/>
              <a:t>2.5,-2.3,…,-0.3,-0.1,0.1,0.3,…2.3,2.5   </a:t>
            </a:r>
            <a:endParaRPr lang="en-US" altLang="zh-TW" dirty="0" smtClean="0"/>
          </a:p>
          <a:p>
            <a:pPr lvl="1"/>
            <a:r>
              <a:rPr lang="en-US" altLang="zh-TW" dirty="0"/>
              <a:t>The probability of this is </a:t>
            </a:r>
            <a:endParaRPr lang="en-US" altLang="zh-TW" dirty="0" smtClean="0"/>
          </a:p>
          <a:p>
            <a:pPr marL="914400" lvl="2" indent="0">
              <a:buNone/>
            </a:pPr>
            <a:r>
              <a:rPr lang="en-US" altLang="zh-TW" dirty="0" smtClean="0"/>
              <a:t> </a:t>
            </a:r>
            <a:endParaRPr lang="en-US" altLang="zh-TW" dirty="0"/>
          </a:p>
          <a:p>
            <a:pPr marL="457200" lvl="1" indent="0">
              <a:buNone/>
            </a:pPr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212112"/>
              </p:ext>
            </p:extLst>
          </p:nvPr>
        </p:nvGraphicFramePr>
        <p:xfrm>
          <a:off x="8335673" y="3066224"/>
          <a:ext cx="2276519" cy="658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3" imgW="1358310" imgH="393529" progId="">
                  <p:embed/>
                </p:oleObj>
              </mc:Choice>
              <mc:Fallback>
                <p:oleObj name="Equation" r:id="rId3" imgW="1358310" imgH="393529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5673" y="3066224"/>
                        <a:ext cx="2276519" cy="6588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409620"/>
              </p:ext>
            </p:extLst>
          </p:nvPr>
        </p:nvGraphicFramePr>
        <p:xfrm>
          <a:off x="1946345" y="4642355"/>
          <a:ext cx="4995368" cy="828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5" imgW="2832100" imgH="469900" progId="">
                  <p:embed/>
                </p:oleObj>
              </mc:Choice>
              <mc:Fallback>
                <p:oleObj name="Equation" r:id="rId5" imgW="2832100" imgH="469900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345" y="4642355"/>
                        <a:ext cx="4995368" cy="828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844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limiting distribution </a:t>
            </a:r>
            <a:r>
              <a:rPr lang="en-US" altLang="zh-TW" dirty="0" smtClean="0"/>
              <a:t>of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Converges to Normal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887360"/>
              </p:ext>
            </p:extLst>
          </p:nvPr>
        </p:nvGraphicFramePr>
        <p:xfrm>
          <a:off x="1260243" y="2366404"/>
          <a:ext cx="1866916" cy="540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799753" imgH="253890" progId="">
                  <p:embed/>
                </p:oleObj>
              </mc:Choice>
              <mc:Fallback>
                <p:oleObj name="Equation" r:id="rId3" imgW="799753" imgH="25389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243" y="2366404"/>
                        <a:ext cx="1866916" cy="540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 descr="fig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717" y="1176192"/>
            <a:ext cx="7522550" cy="565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503053"/>
              </p:ext>
            </p:extLst>
          </p:nvPr>
        </p:nvGraphicFramePr>
        <p:xfrm>
          <a:off x="1208416" y="2907183"/>
          <a:ext cx="3490085" cy="129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6" imgW="1574800" imgH="584200" progId="">
                  <p:embed/>
                </p:oleObj>
              </mc:Choice>
              <mc:Fallback>
                <p:oleObj name="Equation" r:id="rId6" imgW="1574800" imgH="5842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416" y="2907183"/>
                        <a:ext cx="3490085" cy="12952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37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Given a continuous bounded function </a:t>
            </a:r>
            <a:r>
              <a:rPr lang="en-US" altLang="zh-TW" i="1" dirty="0">
                <a:latin typeface="Times New Roman" panose="02020603050405020304" pitchFamily="18" charset="0"/>
              </a:rPr>
              <a:t>g(x</a:t>
            </a:r>
            <a:r>
              <a:rPr lang="en-US" altLang="zh-TW" i="1" dirty="0" smtClean="0">
                <a:latin typeface="Times New Roman" panose="02020603050405020304" pitchFamily="18" charset="0"/>
              </a:rPr>
              <a:t>)</a:t>
            </a:r>
          </a:p>
          <a:p>
            <a:endParaRPr lang="en-US" altLang="zh-TW" i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115690"/>
              </p:ext>
            </p:extLst>
          </p:nvPr>
        </p:nvGraphicFramePr>
        <p:xfrm>
          <a:off x="1222331" y="3018587"/>
          <a:ext cx="6685298" cy="982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2654300" imgH="419100" progId="">
                  <p:embed/>
                </p:oleObj>
              </mc:Choice>
              <mc:Fallback>
                <p:oleObj name="Equation" r:id="rId3" imgW="2654300" imgH="4191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31" y="3018587"/>
                        <a:ext cx="6685298" cy="9827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261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Theorem 3.2.1 (Central limit)</a:t>
            </a:r>
            <a:endParaRPr lang="en-US" altLang="zh-TW" i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039452"/>
              </p:ext>
            </p:extLst>
          </p:nvPr>
        </p:nvGraphicFramePr>
        <p:xfrm>
          <a:off x="1098461" y="2353157"/>
          <a:ext cx="7852356" cy="1493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3" imgW="3403600" imgH="647700" progId="">
                  <p:embed/>
                </p:oleObj>
              </mc:Choice>
              <mc:Fallback>
                <p:oleObj name="Equation" r:id="rId3" imgW="3403600" imgH="6477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461" y="2353157"/>
                        <a:ext cx="7852356" cy="14935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藉由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MGF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的唯一性來判斷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r.v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屬於何種分配</a:t>
            </a:r>
          </a:p>
        </p:txBody>
      </p:sp>
    </p:spTree>
    <p:extLst>
      <p:ext uri="{BB962C8B-B14F-4D97-AF65-F5344CB8AC3E}">
        <p14:creationId xmlns:p14="http://schemas.microsoft.com/office/powerpoint/2010/main" val="231859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</a:rPr>
              <a:t>Let f(x) be Normal density function with mean=0, variance=t </a:t>
            </a:r>
          </a:p>
          <a:p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7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53059"/>
              </p:ext>
            </p:extLst>
          </p:nvPr>
        </p:nvGraphicFramePr>
        <p:xfrm>
          <a:off x="1098461" y="2210551"/>
          <a:ext cx="2771775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1104900" imgH="469900" progId="">
                  <p:embed/>
                </p:oleObj>
              </mc:Choice>
              <mc:Fallback>
                <p:oleObj name="Equation" r:id="rId3" imgW="1104900" imgH="46990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461" y="2210551"/>
                        <a:ext cx="2771775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333647"/>
              </p:ext>
            </p:extLst>
          </p:nvPr>
        </p:nvGraphicFramePr>
        <p:xfrm>
          <a:off x="1098461" y="3288033"/>
          <a:ext cx="5109156" cy="2211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方程式" r:id="rId5" imgW="1701720" imgH="736560" progId="Equation.3">
                  <p:embed/>
                </p:oleObj>
              </mc:Choice>
              <mc:Fallback>
                <p:oleObj name="方程式" r:id="rId5" imgW="1701720" imgH="73656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461" y="3288033"/>
                        <a:ext cx="5109156" cy="2211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31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zh-TW" dirty="0"/>
              <a:t>If </a:t>
            </a:r>
            <a:r>
              <a:rPr lang="en-US" altLang="zh-TW" i="1" dirty="0">
                <a:latin typeface="Times New Roman" panose="02020603050405020304" pitchFamily="18" charset="0"/>
              </a:rPr>
              <a:t>t</a:t>
            </a:r>
            <a:r>
              <a:rPr lang="en-US" altLang="zh-TW" dirty="0"/>
              <a:t> is such that </a:t>
            </a:r>
            <a:r>
              <a:rPr lang="en-US" altLang="zh-TW" i="1" dirty="0" err="1">
                <a:latin typeface="Times New Roman" panose="02020603050405020304" pitchFamily="18" charset="0"/>
              </a:rPr>
              <a:t>nt</a:t>
            </a:r>
            <a:r>
              <a:rPr lang="en-US" altLang="zh-TW" dirty="0"/>
              <a:t> is an integer, then the </a:t>
            </a:r>
            <a:r>
              <a:rPr lang="en-US" altLang="zh-TW" dirty="0" err="1"/>
              <a:t>m.g.f</a:t>
            </a:r>
            <a:r>
              <a:rPr lang="en-US" altLang="zh-TW" dirty="0"/>
              <a:t>. for                is </a:t>
            </a:r>
          </a:p>
          <a:p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433874"/>
              </p:ext>
            </p:extLst>
          </p:nvPr>
        </p:nvGraphicFramePr>
        <p:xfrm>
          <a:off x="8367947" y="1825625"/>
          <a:ext cx="943478" cy="48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3" imgW="469696" imgH="241195" progId="">
                  <p:embed/>
                </p:oleObj>
              </mc:Choice>
              <mc:Fallback>
                <p:oleObj name="Equation" r:id="rId3" imgW="469696" imgH="241195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7947" y="1825625"/>
                        <a:ext cx="943478" cy="48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52935"/>
              </p:ext>
            </p:extLst>
          </p:nvPr>
        </p:nvGraphicFramePr>
        <p:xfrm>
          <a:off x="1098461" y="2409087"/>
          <a:ext cx="6449311" cy="415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5" imgW="3111500" imgH="2006600" progId="">
                  <p:embed/>
                </p:oleObj>
              </mc:Choice>
              <mc:Fallback>
                <p:oleObj name="Equation" r:id="rId5" imgW="3111500" imgH="20066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461" y="2409087"/>
                        <a:ext cx="6449311" cy="41590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4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3.2.1 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construct a symmetric random walk, we toss a fair coin (p, the probability of H on </a:t>
            </a:r>
            <a:r>
              <a:rPr lang="en-US" altLang="zh-TW" dirty="0"/>
              <a:t>e</a:t>
            </a:r>
            <a:r>
              <a:rPr lang="en-US" altLang="zh-TW" dirty="0" smtClean="0"/>
              <a:t>ach toss, and q, the probability of T on </a:t>
            </a:r>
            <a:r>
              <a:rPr lang="en-US" altLang="zh-TW" dirty="0"/>
              <a:t>e</a:t>
            </a:r>
            <a:r>
              <a:rPr lang="en-US" altLang="zh-TW" dirty="0" smtClean="0"/>
              <a:t>ach toss)</a:t>
            </a:r>
          </a:p>
        </p:txBody>
      </p:sp>
      <p:graphicFrame>
        <p:nvGraphicFramePr>
          <p:cNvPr id="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340117"/>
              </p:ext>
            </p:extLst>
          </p:nvPr>
        </p:nvGraphicFramePr>
        <p:xfrm>
          <a:off x="3830624" y="3539170"/>
          <a:ext cx="345598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3" imgW="1562100" imgH="482600" progId="">
                  <p:embed/>
                </p:oleObj>
              </mc:Choice>
              <mc:Fallback>
                <p:oleObj name="Equation" r:id="rId3" imgW="1562100" imgH="48260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24" y="3539170"/>
                        <a:ext cx="3455987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482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zh-TW" dirty="0"/>
              <a:t>To show </a:t>
            </a:r>
            <a:r>
              <a:rPr lang="en-US" altLang="zh-TW" dirty="0" smtClean="0"/>
              <a:t>that</a:t>
            </a:r>
          </a:p>
          <a:p>
            <a:pPr>
              <a:spcBef>
                <a:spcPct val="50000"/>
              </a:spcBef>
            </a:pPr>
            <a:endParaRPr lang="en-US" altLang="zh-TW" dirty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Then,</a:t>
            </a:r>
            <a:endParaRPr lang="en-US" altLang="zh-TW" dirty="0"/>
          </a:p>
          <a:p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376598"/>
              </p:ext>
            </p:extLst>
          </p:nvPr>
        </p:nvGraphicFramePr>
        <p:xfrm>
          <a:off x="1615135" y="2209841"/>
          <a:ext cx="7659179" cy="1180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方程式" r:id="rId3" imgW="2882880" imgH="444240" progId="Equation.3">
                  <p:embed/>
                </p:oleObj>
              </mc:Choice>
              <mc:Fallback>
                <p:oleObj name="方程式" r:id="rId3" imgW="2882880" imgH="4442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135" y="2209841"/>
                        <a:ext cx="7659179" cy="11809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44779"/>
              </p:ext>
            </p:extLst>
          </p:nvPr>
        </p:nvGraphicFramePr>
        <p:xfrm>
          <a:off x="1614275" y="4227025"/>
          <a:ext cx="7596803" cy="1152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方程式" r:id="rId5" imgW="2844720" imgH="431640" progId="Equation.3">
                  <p:embed/>
                </p:oleObj>
              </mc:Choice>
              <mc:Fallback>
                <p:oleObj name="方程式" r:id="rId5" imgW="284472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275" y="4227025"/>
                        <a:ext cx="7596803" cy="11528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3.2.6 Limiting Distribution of the Scaled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</a:rPr>
              <a:t>   </a:t>
            </a:r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203715"/>
              </p:ext>
            </p:extLst>
          </p:nvPr>
        </p:nvGraphicFramePr>
        <p:xfrm>
          <a:off x="956793" y="1518232"/>
          <a:ext cx="295116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3" imgW="1066800" imgH="419100" progId="">
                  <p:embed/>
                </p:oleObj>
              </mc:Choice>
              <mc:Fallback>
                <p:oleObj name="Equation" r:id="rId3" imgW="1066800" imgH="4191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793" y="1518232"/>
                        <a:ext cx="295116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90280"/>
              </p:ext>
            </p:extLst>
          </p:nvPr>
        </p:nvGraphicFramePr>
        <p:xfrm>
          <a:off x="956793" y="2677107"/>
          <a:ext cx="8039612" cy="403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4102100" imgH="1841500" progId="">
                  <p:embed/>
                </p:oleObj>
              </mc:Choice>
              <mc:Fallback>
                <p:oleObj name="Equation" r:id="rId5" imgW="4102100" imgH="18415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793" y="2677107"/>
                        <a:ext cx="8039612" cy="4037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915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The Central Limit Theorem, (Theorem3.2.1), can be used to show that the limit of a properly scaled binomial asset-pricing model leads to a stock price with a log-normal distribution</a:t>
            </a:r>
          </a:p>
          <a:p>
            <a:pPr>
              <a:spcBef>
                <a:spcPct val="50000"/>
              </a:spcBef>
            </a:pPr>
            <a:r>
              <a:rPr lang="en-US" altLang="zh-TW" dirty="0" smtClean="0"/>
              <a:t>Assume that </a:t>
            </a:r>
            <a:r>
              <a:rPr lang="en-US" altLang="zh-TW" i="1" dirty="0" smtClean="0">
                <a:latin typeface="Times New Roman" pitchFamily="18" charset="0"/>
              </a:rPr>
              <a:t>n</a:t>
            </a:r>
            <a:r>
              <a:rPr lang="en-US" altLang="zh-TW" dirty="0" smtClean="0"/>
              <a:t> and </a:t>
            </a:r>
            <a:r>
              <a:rPr lang="en-US" altLang="zh-TW" i="1" dirty="0" smtClean="0">
                <a:latin typeface="Times New Roman" pitchFamily="18" charset="0"/>
              </a:rPr>
              <a:t>t</a:t>
            </a:r>
            <a:r>
              <a:rPr lang="en-US" altLang="zh-TW" dirty="0" smtClean="0"/>
              <a:t> are chosen so that </a:t>
            </a:r>
            <a:r>
              <a:rPr lang="en-US" altLang="zh-TW" i="1" dirty="0" err="1" smtClean="0">
                <a:latin typeface="Times New Roman" pitchFamily="18" charset="0"/>
              </a:rPr>
              <a:t>nt</a:t>
            </a:r>
            <a:r>
              <a:rPr lang="en-US" altLang="zh-TW" dirty="0" smtClean="0"/>
              <a:t> is an integer</a:t>
            </a:r>
          </a:p>
          <a:p>
            <a:pPr>
              <a:spcBef>
                <a:spcPct val="50000"/>
              </a:spcBef>
            </a:pPr>
            <a:r>
              <a:rPr lang="en-US" altLang="zh-TW" dirty="0" smtClean="0"/>
              <a:t>Up factor to be </a:t>
            </a:r>
          </a:p>
          <a:p>
            <a:pPr>
              <a:spcBef>
                <a:spcPct val="50000"/>
              </a:spcBef>
            </a:pPr>
            <a:r>
              <a:rPr lang="en-US" altLang="zh-TW" dirty="0" smtClean="0"/>
              <a:t>Down factor to be</a:t>
            </a:r>
          </a:p>
          <a:p>
            <a:pPr>
              <a:spcBef>
                <a:spcPct val="50000"/>
              </a:spcBef>
            </a:pPr>
            <a:r>
              <a:rPr lang="en-US" altLang="zh-TW" dirty="0" smtClean="0"/>
              <a:t>     is a positive constant 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099407" y="5040923"/>
          <a:ext cx="454783" cy="41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4" name="Equation" r:id="rId3" imgW="152280" imgH="139680" progId="">
                  <p:embed/>
                </p:oleObj>
              </mc:Choice>
              <mc:Fallback>
                <p:oleObj name="Equation" r:id="rId3" imgW="152280" imgH="1396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407" y="5040923"/>
                        <a:ext cx="454783" cy="416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3491646" y="3704491"/>
          <a:ext cx="1237553" cy="703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5" name="Equation" r:id="rId5" imgW="736560" imgH="419040" progId="">
                  <p:embed/>
                </p:oleObj>
              </mc:Choice>
              <mc:Fallback>
                <p:oleObj name="Equation" r:id="rId5" imgW="736560" imgH="41904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646" y="3704491"/>
                        <a:ext cx="1237553" cy="703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3944694" y="4290648"/>
          <a:ext cx="1231333" cy="688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Equation" r:id="rId7" imgW="749160" imgH="419040" progId="">
                  <p:embed/>
                </p:oleObj>
              </mc:Choice>
              <mc:Fallback>
                <p:oleObj name="Equation" r:id="rId7" imgW="749160" imgH="4190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694" y="4290648"/>
                        <a:ext cx="1231333" cy="688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The risk-neutral </a:t>
            </a:r>
            <a:r>
              <a:rPr lang="en-US" altLang="zh-TW" dirty="0" smtClean="0"/>
              <a:t>probability and we assume r=0</a:t>
            </a: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0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2186354" y="2274277"/>
          <a:ext cx="5454908" cy="4345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5" imgW="1688760" imgH="1346040" progId="Equation.3">
                  <p:embed/>
                </p:oleObj>
              </mc:Choice>
              <mc:Fallback>
                <p:oleObj name="Equation" r:id="rId5" imgW="1688760" imgH="1346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354" y="2274277"/>
                        <a:ext cx="5454908" cy="43459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stock price at time </a:t>
            </a:r>
            <a:r>
              <a:rPr lang="en-US" altLang="zh-TW" i="1" dirty="0" smtClean="0">
                <a:latin typeface="Times New Roman" pitchFamily="18" charset="0"/>
              </a:rPr>
              <a:t>t</a:t>
            </a:r>
            <a:r>
              <a:rPr lang="en-US" altLang="zh-TW" dirty="0" smtClean="0"/>
              <a:t> is determined by the initial stock price </a:t>
            </a:r>
            <a:r>
              <a:rPr lang="en-US" altLang="zh-TW" i="1" dirty="0" smtClean="0">
                <a:latin typeface="Times New Roman" pitchFamily="18" charset="0"/>
              </a:rPr>
              <a:t>S(0)</a:t>
            </a:r>
            <a:r>
              <a:rPr lang="en-US" altLang="zh-TW" dirty="0" smtClean="0"/>
              <a:t> and the result of first </a:t>
            </a:r>
            <a:r>
              <a:rPr lang="en-US" altLang="zh-TW" i="1" dirty="0" err="1" smtClean="0">
                <a:latin typeface="Times New Roman" pitchFamily="18" charset="0"/>
              </a:rPr>
              <a:t>nt</a:t>
            </a:r>
            <a:r>
              <a:rPr lang="en-US" altLang="zh-TW" dirty="0" smtClean="0"/>
              <a:t> coin tosses</a:t>
            </a:r>
          </a:p>
          <a:p>
            <a:r>
              <a:rPr lang="en-US" altLang="zh-TW" dirty="0" smtClean="0"/>
              <a:t>     : the sum of the number of heads</a:t>
            </a:r>
          </a:p>
          <a:p>
            <a:r>
              <a:rPr lang="en-US" altLang="zh-TW" dirty="0" smtClean="0"/>
              <a:t>     : the sum of the number of tails 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096720" y="2731477"/>
          <a:ext cx="527810" cy="475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Equation" r:id="rId5" imgW="253800" imgH="228600" progId="Equation.DSMT4">
                  <p:embed/>
                </p:oleObj>
              </mc:Choice>
              <mc:Fallback>
                <p:oleObj name="Equation" r:id="rId5" imgW="2538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720" y="2731477"/>
                        <a:ext cx="527810" cy="475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1049827" y="3212124"/>
          <a:ext cx="559340" cy="529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Equation" r:id="rId7" imgW="190440" imgH="228600" progId="Equation.DSMT4">
                  <p:embed/>
                </p:oleObj>
              </mc:Choice>
              <mc:Fallback>
                <p:oleObj name="Equation" r:id="rId7" imgW="19044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827" y="3212124"/>
                        <a:ext cx="559340" cy="5294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080111" y="3962085"/>
          <a:ext cx="3374658" cy="768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Equation" r:id="rId9" imgW="1002960" imgH="228600" progId="Equation.DSMT4">
                  <p:embed/>
                </p:oleObj>
              </mc:Choice>
              <mc:Fallback>
                <p:oleObj name="Equation" r:id="rId9" imgW="100296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111" y="3962085"/>
                        <a:ext cx="3374658" cy="7685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random walk        is the number of heads minus the number of tails in these </a:t>
            </a:r>
            <a:r>
              <a:rPr lang="en-US" altLang="zh-TW" i="1" dirty="0" err="1" smtClean="0">
                <a:latin typeface="Times New Roman" pitchFamily="18" charset="0"/>
              </a:rPr>
              <a:t>nt</a:t>
            </a:r>
            <a:r>
              <a:rPr lang="en-US" altLang="zh-TW" dirty="0" smtClean="0"/>
              <a:t> coin tosses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694724" y="1840522"/>
          <a:ext cx="534682" cy="458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name="Equation" r:id="rId5" imgW="266400" imgH="228600" progId="Equation.DSMT4">
                  <p:embed/>
                </p:oleObj>
              </mc:Choice>
              <mc:Fallback>
                <p:oleObj name="Equation" r:id="rId5" imgW="2664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724" y="1840522"/>
                        <a:ext cx="534682" cy="458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298216" y="2708031"/>
          <a:ext cx="3600024" cy="3399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7" name="Equation" r:id="rId7" imgW="1371600" imgH="1295280" progId="Equation.DSMT4">
                  <p:embed/>
                </p:oleObj>
              </mc:Choice>
              <mc:Fallback>
                <p:oleObj name="Equation" r:id="rId7" imgW="1371600" imgH="1295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16" y="2708031"/>
                        <a:ext cx="3600024" cy="3399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We wish to identify the distribution of this random variables as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Where W(t) is a normal random variable with mean 0 </a:t>
            </a:r>
            <a:r>
              <a:rPr lang="en-US" altLang="zh-TW" dirty="0" err="1" smtClean="0"/>
              <a:t>amd</a:t>
            </a:r>
            <a:r>
              <a:rPr lang="en-US" altLang="zh-TW" dirty="0" smtClean="0"/>
              <a:t> variance t</a:t>
            </a:r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0350012" y="1817077"/>
          <a:ext cx="1268088" cy="399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Equation" r:id="rId5" imgW="444240" imgH="139680" progId="Equation.DSMT4">
                  <p:embed/>
                </p:oleObj>
              </mc:Choice>
              <mc:Fallback>
                <p:oleObj name="Equation" r:id="rId5" imgW="444240" imgH="139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012" y="1817077"/>
                        <a:ext cx="1268088" cy="399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1500554" y="2435034"/>
          <a:ext cx="7338647" cy="225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" name="Equation" r:id="rId7" imgW="2768400" imgH="812520" progId="Equation.DSMT4">
                  <p:embed/>
                </p:oleObj>
              </mc:Choice>
              <mc:Fallback>
                <p:oleObj name="Equation" r:id="rId7" imgW="276840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554" y="2435034"/>
                        <a:ext cx="7338647" cy="22538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/>
        </p:nvGraphicFramePr>
        <p:xfrm>
          <a:off x="1436075" y="4700955"/>
          <a:ext cx="7109439" cy="1080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Equation" r:id="rId9" imgW="2590560" imgH="393480" progId="Equation.3">
                  <p:embed/>
                </p:oleObj>
              </mc:Choice>
              <mc:Fallback>
                <p:oleObj name="Equation" r:id="rId9" imgW="259056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075" y="4700955"/>
                        <a:ext cx="7109439" cy="1080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We take log for equation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To show that it converges to distribution of 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  <a:buNone/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242276" y="2403230"/>
          <a:ext cx="11394281" cy="109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Equation" r:id="rId5" imgW="4368600" imgH="419040" progId="Equation.3">
                  <p:embed/>
                </p:oleObj>
              </mc:Choice>
              <mc:Fallback>
                <p:oleObj name="Equation" r:id="rId5" imgW="436860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76" y="2403230"/>
                        <a:ext cx="11394281" cy="1093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1125414" y="4337539"/>
          <a:ext cx="5473640" cy="101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4" name="Equation" r:id="rId7" imgW="2133360" imgH="393480" progId="Equation.3">
                  <p:embed/>
                </p:oleObj>
              </mc:Choice>
              <mc:Fallback>
                <p:oleObj name="Equation" r:id="rId7" imgW="21333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414" y="4337539"/>
                        <a:ext cx="5473640" cy="1010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Taylor series expansion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Expansion at 0 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Let </a:t>
            </a:r>
            <a:r>
              <a:rPr lang="en-US" altLang="zh-TW" i="1" dirty="0" smtClean="0"/>
              <a:t>log(1+x)=f(x)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  <a:buNone/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/>
        </p:nvGraphicFramePr>
        <p:xfrm>
          <a:off x="1164003" y="2400940"/>
          <a:ext cx="4334119" cy="1213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Equation" r:id="rId5" imgW="1587240" imgH="444240" progId="Equation.3">
                  <p:embed/>
                </p:oleObj>
              </mc:Choice>
              <mc:Fallback>
                <p:oleObj name="Equation" r:id="rId5" imgW="158724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4003" y="2400940"/>
                        <a:ext cx="4334119" cy="12135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1090734" y="3927231"/>
          <a:ext cx="6613982" cy="101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4" name="Equation" r:id="rId7" imgW="2577960" imgH="393480" progId="Equation.3">
                  <p:embed/>
                </p:oleObj>
              </mc:Choice>
              <mc:Fallback>
                <p:oleObj name="Equation" r:id="rId7" imgW="257796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734" y="3927231"/>
                        <a:ext cx="6613982" cy="1010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/>
        </p:nvGraphicFramePr>
        <p:xfrm>
          <a:off x="1164493" y="5240215"/>
          <a:ext cx="5202501" cy="1185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5" name="Equation" r:id="rId9" imgW="1726920" imgH="393480" progId="Equation.3">
                  <p:embed/>
                </p:oleObj>
              </mc:Choice>
              <mc:Fallback>
                <p:oleObj name="Equation" r:id="rId9" imgW="17269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4493" y="5240215"/>
                        <a:ext cx="5202501" cy="1185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  <a:buNone/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243536" y="5112136"/>
          <a:ext cx="2379085" cy="67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2" name="Equation" r:id="rId5" imgW="1485720" imgH="419040" progId="Equation.3">
                  <p:embed/>
                </p:oleObj>
              </mc:Choice>
              <mc:Fallback>
                <p:oleObj name="Equation" r:id="rId5" imgW="148572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36" y="5112136"/>
                        <a:ext cx="2379085" cy="671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/>
        </p:nvGraphicFramePr>
        <p:xfrm>
          <a:off x="1553573" y="1806159"/>
          <a:ext cx="8927910" cy="4802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3" name="Equation" r:id="rId7" imgW="3352680" imgH="1803240" progId="Equation.3">
                  <p:embed/>
                </p:oleObj>
              </mc:Choice>
              <mc:Fallback>
                <p:oleObj name="Equation" r:id="rId7" imgW="3352680" imgH="1803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573" y="1806159"/>
                        <a:ext cx="8927910" cy="4802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3.2.1 Symmetric Random Walk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zh-TW" dirty="0" smtClean="0"/>
                  <a:t> ,  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     k=1,2,…..</a:t>
                </a:r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5" descr="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952" y="1264741"/>
            <a:ext cx="8836623" cy="580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4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47223" y="283335"/>
            <a:ext cx="12286445" cy="1368717"/>
          </a:xfrm>
        </p:spPr>
        <p:txBody>
          <a:bodyPr/>
          <a:lstStyle/>
          <a:p>
            <a:r>
              <a:rPr lang="en-US" altLang="zh-TW" dirty="0" smtClean="0"/>
              <a:t>3.2.7 Log-Normal Distribution as the Limit of the 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Binomial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/>
              <a:t>Then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r>
              <a:rPr lang="en-US" altLang="zh-TW" dirty="0" smtClean="0"/>
              <a:t>Hence</a:t>
            </a:r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  <a:buNone/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  <a:p>
            <a:pPr>
              <a:spcBef>
                <a:spcPct val="5000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1098461" y="4227025"/>
            <a:ext cx="7852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638800" y="3319463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9463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519686" y="2101755"/>
          <a:ext cx="11672314" cy="1460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1" name="Equation" r:id="rId5" imgW="3352680" imgH="419040" progId="Equation.3">
                  <p:embed/>
                </p:oleObj>
              </mc:Choice>
              <mc:Fallback>
                <p:oleObj name="Equation" r:id="rId5" imgW="335268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686" y="2101755"/>
                        <a:ext cx="11672314" cy="14605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物件 13"/>
          <p:cNvGraphicFramePr>
            <a:graphicFrameLocks noChangeAspect="1"/>
          </p:cNvGraphicFramePr>
          <p:nvPr/>
        </p:nvGraphicFramePr>
        <p:xfrm>
          <a:off x="3270626" y="3655795"/>
          <a:ext cx="5491236" cy="131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2" name="Equation" r:id="rId7" imgW="1638000" imgH="393480" progId="Equation.3">
                  <p:embed/>
                </p:oleObj>
              </mc:Choice>
              <mc:Fallback>
                <p:oleObj name="Equation" r:id="rId7" imgW="16380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626" y="3655795"/>
                        <a:ext cx="5491236" cy="13195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2402149" y="5308980"/>
          <a:ext cx="6577292" cy="1291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3" name="Equation" r:id="rId9" imgW="2006280" imgH="393480" progId="Equation.3">
                  <p:embed/>
                </p:oleObj>
              </mc:Choice>
              <mc:Fallback>
                <p:oleObj name="Equation" r:id="rId9" imgW="20062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149" y="5308980"/>
                        <a:ext cx="6577292" cy="12915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1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519" y="365125"/>
            <a:ext cx="11243256" cy="1325563"/>
          </a:xfrm>
        </p:spPr>
        <p:txBody>
          <a:bodyPr/>
          <a:lstStyle/>
          <a:p>
            <a:r>
              <a:rPr lang="en-US" altLang="zh-TW" dirty="0" smtClean="0"/>
              <a:t>3.2.2 Increments of the 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 random walk has </a:t>
            </a:r>
            <a:r>
              <a:rPr lang="en-US" altLang="zh-TW" i="1" dirty="0">
                <a:latin typeface="Times New Roman" panose="02020603050405020304" pitchFamily="18" charset="0"/>
              </a:rPr>
              <a:t>independent increments</a:t>
            </a:r>
          </a:p>
          <a:p>
            <a:pPr>
              <a:buFontTx/>
              <a:buNone/>
            </a:pPr>
            <a:r>
              <a:rPr lang="en-US" altLang="zh-TW" i="1" dirty="0"/>
              <a:t>  </a:t>
            </a:r>
            <a:r>
              <a:rPr lang="zh-TW" altLang="en-US" i="1" dirty="0"/>
              <a:t>．</a:t>
            </a:r>
            <a:r>
              <a:rPr lang="en-US" altLang="zh-TW" dirty="0"/>
              <a:t>If we choose nonnegative integers </a:t>
            </a:r>
          </a:p>
          <a:p>
            <a:pPr>
              <a:buFontTx/>
              <a:buNone/>
            </a:pPr>
            <a:r>
              <a:rPr lang="en-US" altLang="zh-TW" dirty="0"/>
              <a:t>      0 =                        , the random </a:t>
            </a:r>
            <a:r>
              <a:rPr lang="en-US" altLang="zh-TW" dirty="0" smtClean="0"/>
              <a:t>variables are </a:t>
            </a:r>
            <a:r>
              <a:rPr lang="en-US" altLang="zh-TW" dirty="0"/>
              <a:t>independent</a:t>
            </a:r>
          </a:p>
          <a:p>
            <a:pPr>
              <a:buFontTx/>
              <a:buNone/>
            </a:pPr>
            <a:endParaRPr lang="en-US" altLang="zh-TW" dirty="0"/>
          </a:p>
          <a:p>
            <a:r>
              <a:rPr lang="en-US" altLang="zh-TW" dirty="0"/>
              <a:t>Each </a:t>
            </a:r>
            <a:r>
              <a:rPr lang="en-US" altLang="zh-TW" dirty="0" smtClean="0"/>
              <a:t>                                                 is called </a:t>
            </a:r>
            <a:r>
              <a:rPr lang="en-US" altLang="zh-TW" i="1" dirty="0" smtClean="0"/>
              <a:t>increment</a:t>
            </a:r>
            <a:r>
              <a:rPr lang="en-US" altLang="zh-TW" dirty="0" smtClean="0"/>
              <a:t> </a:t>
            </a:r>
            <a:r>
              <a:rPr lang="en-US" altLang="zh-TW" dirty="0"/>
              <a:t>of the random walk  </a:t>
            </a:r>
          </a:p>
          <a:p>
            <a:pPr>
              <a:buFontTx/>
              <a:buNone/>
            </a:pPr>
            <a:r>
              <a:rPr lang="en-US" altLang="zh-TW" i="1" dirty="0">
                <a:latin typeface="Times New Roman" panose="02020603050405020304" pitchFamily="18" charset="0"/>
              </a:rPr>
              <a:t>   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3147" y="3606084"/>
            <a:ext cx="4028708" cy="105602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66177" y="2928120"/>
            <a:ext cx="1858848" cy="36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519" y="365125"/>
            <a:ext cx="11243256" cy="1325563"/>
          </a:xfrm>
        </p:spPr>
        <p:txBody>
          <a:bodyPr/>
          <a:lstStyle/>
          <a:p>
            <a:r>
              <a:rPr lang="en-US" altLang="zh-TW" dirty="0" smtClean="0"/>
              <a:t>3.2.2 Increments of the Symmetric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Each increment                    has expected value 0 and </a:t>
            </a:r>
            <a:r>
              <a:rPr lang="en-US" altLang="zh-TW" dirty="0" smtClean="0"/>
              <a:t>variance  </a:t>
            </a:r>
            <a:endParaRPr lang="en-US" altLang="zh-TW" dirty="0"/>
          </a:p>
          <a:p>
            <a:endParaRPr lang="en-US" altLang="zh-TW" i="1" dirty="0">
              <a:latin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56147" y="1825625"/>
            <a:ext cx="1670564" cy="58861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26228" y="1822987"/>
            <a:ext cx="1513244" cy="591255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2038" y="2668299"/>
            <a:ext cx="6772238" cy="266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519" y="365125"/>
            <a:ext cx="11243256" cy="1325563"/>
          </a:xfrm>
        </p:spPr>
        <p:txBody>
          <a:bodyPr/>
          <a:lstStyle/>
          <a:p>
            <a:r>
              <a:rPr lang="en-US" altLang="zh-TW" dirty="0" smtClean="0"/>
              <a:t>3.2.2 Increments of the Symmetric Random Walk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259668"/>
              </p:ext>
            </p:extLst>
          </p:nvPr>
        </p:nvGraphicFramePr>
        <p:xfrm>
          <a:off x="722313" y="2139950"/>
          <a:ext cx="10737850" cy="280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方程式" r:id="rId3" imgW="3593880" imgH="939600" progId="Equation.3">
                  <p:embed/>
                </p:oleObj>
              </mc:Choice>
              <mc:Fallback>
                <p:oleObj name="方程式" r:id="rId3" imgW="3593880" imgH="939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2139950"/>
                        <a:ext cx="10737850" cy="280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715371" y="2506662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078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519" y="365125"/>
            <a:ext cx="11243256" cy="1325563"/>
          </a:xfrm>
        </p:spPr>
        <p:txBody>
          <a:bodyPr/>
          <a:lstStyle/>
          <a:p>
            <a:r>
              <a:rPr lang="en-US" altLang="zh-TW" dirty="0" smtClean="0"/>
              <a:t>3.2.3 Martingale Property for the Symmetric  </a:t>
            </a:r>
            <a:br>
              <a:rPr lang="en-US" altLang="zh-TW" dirty="0" smtClean="0"/>
            </a:br>
            <a:r>
              <a:rPr lang="en-US" altLang="zh-TW" dirty="0"/>
              <a:t> </a:t>
            </a:r>
            <a:r>
              <a:rPr lang="en-US" altLang="zh-TW" dirty="0" smtClean="0"/>
              <a:t>                            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Choose nonnegative integers </a:t>
            </a:r>
            <a:r>
              <a:rPr lang="en-US" altLang="zh-TW" i="1" dirty="0">
                <a:latin typeface="Times New Roman" panose="02020603050405020304" pitchFamily="18" charset="0"/>
              </a:rPr>
              <a:t>k &lt; </a:t>
            </a:r>
            <a:r>
              <a:rPr lang="en-US" altLang="zh-TW" i="1" dirty="0" smtClean="0">
                <a:latin typeface="Times New Roman" panose="02020603050405020304" pitchFamily="18" charset="0"/>
              </a:rPr>
              <a:t>l</a:t>
            </a:r>
            <a:r>
              <a:rPr lang="en-US" altLang="zh-TW" dirty="0" smtClean="0"/>
              <a:t> , then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519" y="2898153"/>
            <a:ext cx="11664315" cy="312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93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519" y="365125"/>
            <a:ext cx="11243256" cy="1325563"/>
          </a:xfrm>
        </p:spPr>
        <p:txBody>
          <a:bodyPr/>
          <a:lstStyle/>
          <a:p>
            <a:r>
              <a:rPr lang="en-US" altLang="zh-TW" dirty="0" smtClean="0"/>
              <a:t>3.2.4 Quadratic Variation for the Symmetric  </a:t>
            </a:r>
            <a:br>
              <a:rPr lang="en-US" altLang="zh-TW" dirty="0" smtClean="0"/>
            </a:br>
            <a:r>
              <a:rPr lang="en-US" altLang="zh-TW" dirty="0"/>
              <a:t> </a:t>
            </a:r>
            <a:r>
              <a:rPr lang="en-US" altLang="zh-TW" dirty="0" smtClean="0"/>
              <a:t>                            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The quadratic variation up to time k is defined to </a:t>
            </a:r>
            <a:r>
              <a:rPr lang="en-US" altLang="zh-TW" dirty="0" smtClean="0"/>
              <a:t>be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/>
              <a:t>Note :</a:t>
            </a:r>
          </a:p>
          <a:p>
            <a:pPr>
              <a:buFontTx/>
              <a:buNone/>
            </a:pPr>
            <a:r>
              <a:rPr lang="en-US" altLang="zh-TW" dirty="0"/>
              <a:t>   </a:t>
            </a:r>
            <a:r>
              <a:rPr lang="zh-TW" altLang="en-US" dirty="0"/>
              <a:t>．</a:t>
            </a:r>
            <a:r>
              <a:rPr lang="en-US" altLang="zh-TW" dirty="0"/>
              <a:t>this is computed path-by-path and</a:t>
            </a:r>
          </a:p>
          <a:p>
            <a:pPr>
              <a:buFontTx/>
              <a:buNone/>
            </a:pPr>
            <a:r>
              <a:rPr lang="en-US" altLang="zh-TW" dirty="0"/>
              <a:t>   </a:t>
            </a:r>
            <a:r>
              <a:rPr lang="zh-TW" altLang="en-US" dirty="0"/>
              <a:t>．</a:t>
            </a:r>
            <a:r>
              <a:rPr lang="en-US" altLang="zh-TW" dirty="0"/>
              <a:t>by taking all the one-step increments</a:t>
            </a:r>
          </a:p>
          <a:p>
            <a:pPr>
              <a:buFontTx/>
              <a:buNone/>
            </a:pPr>
            <a:r>
              <a:rPr lang="en-US" altLang="zh-TW" dirty="0"/>
              <a:t>                        along that path, squaring</a:t>
            </a:r>
          </a:p>
          <a:p>
            <a:pPr>
              <a:buFontTx/>
              <a:buNone/>
            </a:pPr>
            <a:r>
              <a:rPr lang="en-US" altLang="zh-TW" dirty="0"/>
              <a:t>       these increments, and then summing them</a:t>
            </a:r>
          </a:p>
          <a:p>
            <a:pPr marL="0" indent="0">
              <a:buNone/>
            </a:pPr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07063" y="2382591"/>
            <a:ext cx="6509885" cy="11581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3008" y="5079415"/>
            <a:ext cx="1317465" cy="48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1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3.2.5 Scaled </a:t>
            </a:r>
            <a:r>
              <a:rPr lang="en-US" altLang="zh-TW" dirty="0"/>
              <a:t>Symmetric Random Walk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To approximate a Brownian motion</a:t>
                </a:r>
              </a:p>
              <a:p>
                <a:pPr lvl="1"/>
                <a:r>
                  <a:rPr lang="en-US" altLang="zh-TW" dirty="0" smtClean="0"/>
                  <a:t>Speed up time of a symmetric random walk</a:t>
                </a:r>
              </a:p>
              <a:p>
                <a:pPr lvl="1"/>
                <a:r>
                  <a:rPr lang="en-US" altLang="zh-TW" dirty="0" smtClean="0"/>
                  <a:t>Scale down the step size </a:t>
                </a:r>
                <a:r>
                  <a:rPr lang="en-US" altLang="zh-TW" dirty="0"/>
                  <a:t>of a symmetric random </a:t>
                </a:r>
                <a:r>
                  <a:rPr lang="en-US" altLang="zh-TW" dirty="0" smtClean="0"/>
                  <a:t>walk</a:t>
                </a:r>
              </a:p>
              <a:p>
                <a:r>
                  <a:rPr lang="en-US" altLang="zh-TW" dirty="0" smtClean="0"/>
                  <a:t>Define the Scaled Symmetric Random Walk</a:t>
                </a:r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r>
                  <a:rPr lang="en-US" altLang="zh-TW" dirty="0" smtClean="0"/>
                  <a:t>If </a:t>
                </a:r>
                <a:r>
                  <a:rPr lang="en-US" altLang="zh-TW" dirty="0" err="1" smtClean="0"/>
                  <a:t>nt</a:t>
                </a:r>
                <a:r>
                  <a:rPr lang="en-US" altLang="zh-TW" dirty="0" smtClean="0"/>
                  <a:t> is not an integer, we define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TW" dirty="0" smtClean="0"/>
                  <a:t> by linear interpolation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TW" dirty="0" smtClean="0"/>
                  <a:t> is a Brownian motion as </a:t>
                </a:r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 cstate="print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917560"/>
              </p:ext>
            </p:extLst>
          </p:nvPr>
        </p:nvGraphicFramePr>
        <p:xfrm>
          <a:off x="4196522" y="3452019"/>
          <a:ext cx="3097213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4" imgW="1180588" imgH="418918" progId="">
                  <p:embed/>
                </p:oleObj>
              </mc:Choice>
              <mc:Fallback>
                <p:oleObj name="Equation" r:id="rId4" imgW="1180588" imgH="418918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522" y="3452019"/>
                        <a:ext cx="3097213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770832"/>
              </p:ext>
            </p:extLst>
          </p:nvPr>
        </p:nvGraphicFramePr>
        <p:xfrm>
          <a:off x="6061255" y="5293217"/>
          <a:ext cx="1092620" cy="343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6" imgW="444307" imgH="139639" progId="">
                  <p:embed/>
                </p:oleObj>
              </mc:Choice>
              <mc:Fallback>
                <p:oleObj name="Equation" r:id="rId6" imgW="444307" imgH="139639" progId="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255" y="5293217"/>
                        <a:ext cx="1092620" cy="343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209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731</Words>
  <Application>Microsoft Office PowerPoint</Application>
  <PresentationFormat>寬螢幕</PresentationFormat>
  <Paragraphs>171</Paragraphs>
  <Slides>30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30</vt:i4>
      </vt:variant>
    </vt:vector>
  </HeadingPairs>
  <TitlesOfParts>
    <vt:vector size="40" baseType="lpstr">
      <vt:lpstr>新細明體</vt:lpstr>
      <vt:lpstr>標楷體</vt:lpstr>
      <vt:lpstr>Arial</vt:lpstr>
      <vt:lpstr>Calibri</vt:lpstr>
      <vt:lpstr>Calibri Light</vt:lpstr>
      <vt:lpstr>Cambria Math</vt:lpstr>
      <vt:lpstr>Times New Roman</vt:lpstr>
      <vt:lpstr>Office 佈景主題</vt:lpstr>
      <vt:lpstr>Equation</vt:lpstr>
      <vt:lpstr>方程式</vt:lpstr>
      <vt:lpstr>Chapter 3  Brownian Motion</vt:lpstr>
      <vt:lpstr>3.2.1 Symmetric Random Walk</vt:lpstr>
      <vt:lpstr>3.2.1 Symmetric Random Walk</vt:lpstr>
      <vt:lpstr>3.2.2 Increments of the Symmetric Random Walk</vt:lpstr>
      <vt:lpstr>3.2.2 Increments of the Symmetric Random Walk</vt:lpstr>
      <vt:lpstr>3.2.2 Increments of the Symmetric Random Walk</vt:lpstr>
      <vt:lpstr>3.2.3 Martingale Property for the Symmetric                                 Random Walk</vt:lpstr>
      <vt:lpstr>3.2.4 Quadratic Variation for the Symmetric                                 Random Walk</vt:lpstr>
      <vt:lpstr>3.2.5 Scaled Symmetric Random Walk</vt:lpstr>
      <vt:lpstr>3.2.5 Scaled Symmetric Random Walk</vt:lpstr>
      <vt:lpstr>3.2.5 Scaled Symmetric Random Walk</vt:lpstr>
      <vt:lpstr>3.2.5 Scaled Symmetric Random Walk</vt:lpstr>
      <vt:lpstr>3.2.5 Scaled Symmetric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3.2.6 Limiting Distribution of the Scaled Random Walk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  <vt:lpstr>3.2.7 Log-Normal Distribution as the Limit of the                              Binomial Model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82</cp:revision>
  <dcterms:created xsi:type="dcterms:W3CDTF">2013-04-19T14:08:34Z</dcterms:created>
  <dcterms:modified xsi:type="dcterms:W3CDTF">2013-05-07T16:14:56Z</dcterms:modified>
</cp:coreProperties>
</file>