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8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25.wmf"/><Relationship Id="rId1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30.wmf"/><Relationship Id="rId1" Type="http://schemas.openxmlformats.org/officeDocument/2006/relationships/image" Target="../media/image23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pPr/>
              <a:t>2012/11/6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2012/11/6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2012/11/6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2012/11/6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2012/11/6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2012/11/6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2012/11/6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2012/11/6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2012/11/6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2012/11/6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pPr/>
              <a:t>2012/11/6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pPr/>
              <a:t>2012/11/6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5.bin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4.bin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9.bin"/><Relationship Id="rId12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8.bin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37.bin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6.bin"/><Relationship Id="rId9" Type="http://schemas.openxmlformats.org/officeDocument/2006/relationships/oleObject" Target="../embeddings/oleObject4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4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Leverage Certificates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-A Case of Innovative Financial Engineering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Scenario 4</a:t>
            </a:r>
            <a:endParaRPr lang="zh-TW" alt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4189413" y="357188"/>
          <a:ext cx="3082925" cy="989012"/>
        </p:xfrm>
        <a:graphic>
          <a:graphicData uri="http://schemas.openxmlformats.org/presentationml/2006/ole">
            <p:oleObj spid="_x0000_s6146" name="Equation" r:id="rId3" imgW="1346040" imgH="431640" progId="Equation.DSMT4">
              <p:embed/>
            </p:oleObj>
          </a:graphicData>
        </a:graphic>
      </p:graphicFrame>
      <p:grpSp>
        <p:nvGrpSpPr>
          <p:cNvPr id="2" name="群組 4"/>
          <p:cNvGrpSpPr/>
          <p:nvPr/>
        </p:nvGrpSpPr>
        <p:grpSpPr>
          <a:xfrm>
            <a:off x="214282" y="1357298"/>
            <a:ext cx="4143404" cy="3027007"/>
            <a:chOff x="3357554" y="1916660"/>
            <a:chExt cx="5429288" cy="3976187"/>
          </a:xfrm>
        </p:grpSpPr>
        <p:grpSp>
          <p:nvGrpSpPr>
            <p:cNvPr id="4" name="群組 16"/>
            <p:cNvGrpSpPr/>
            <p:nvPr/>
          </p:nvGrpSpPr>
          <p:grpSpPr>
            <a:xfrm>
              <a:off x="3357554" y="1916660"/>
              <a:ext cx="5429288" cy="3774016"/>
              <a:chOff x="3357554" y="1916660"/>
              <a:chExt cx="5429288" cy="3774016"/>
            </a:xfrm>
          </p:grpSpPr>
          <p:grpSp>
            <p:nvGrpSpPr>
              <p:cNvPr id="5" name="群組 13"/>
              <p:cNvGrpSpPr/>
              <p:nvPr/>
            </p:nvGrpSpPr>
            <p:grpSpPr>
              <a:xfrm>
                <a:off x="3357554" y="2205030"/>
                <a:ext cx="4429156" cy="3224234"/>
                <a:chOff x="3357554" y="2205030"/>
                <a:chExt cx="4429156" cy="3224234"/>
              </a:xfrm>
            </p:grpSpPr>
            <p:grpSp>
              <p:nvGrpSpPr>
                <p:cNvPr id="6" name="群組 7"/>
                <p:cNvGrpSpPr/>
                <p:nvPr/>
              </p:nvGrpSpPr>
              <p:grpSpPr>
                <a:xfrm>
                  <a:off x="4071934" y="2205030"/>
                  <a:ext cx="3714776" cy="3224234"/>
                  <a:chOff x="4643438" y="1285860"/>
                  <a:chExt cx="3714776" cy="3224234"/>
                </a:xfrm>
              </p:grpSpPr>
              <p:cxnSp>
                <p:nvCxnSpPr>
                  <p:cNvPr id="17" name="直線單箭頭接點 16"/>
                  <p:cNvCxnSpPr/>
                  <p:nvPr/>
                </p:nvCxnSpPr>
                <p:spPr>
                  <a:xfrm>
                    <a:off x="4643438" y="4357694"/>
                    <a:ext cx="3714776" cy="158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直線單箭頭接點 5"/>
                  <p:cNvCxnSpPr/>
                  <p:nvPr/>
                </p:nvCxnSpPr>
                <p:spPr>
                  <a:xfrm rot="16200000" flipV="1">
                    <a:off x="3178959" y="2893215"/>
                    <a:ext cx="3224234" cy="9524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3" name="直線接點 12"/>
                <p:cNvCxnSpPr/>
                <p:nvPr/>
              </p:nvCxnSpPr>
              <p:spPr>
                <a:xfrm>
                  <a:off x="4143372" y="3286124"/>
                  <a:ext cx="3643338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直線接點 13"/>
                <p:cNvCxnSpPr/>
                <p:nvPr/>
              </p:nvCxnSpPr>
              <p:spPr>
                <a:xfrm>
                  <a:off x="4143372" y="3856040"/>
                  <a:ext cx="3643338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文字方塊 14"/>
                <p:cNvSpPr txBox="1"/>
                <p:nvPr/>
              </p:nvSpPr>
              <p:spPr>
                <a:xfrm>
                  <a:off x="3357554" y="3143248"/>
                  <a:ext cx="928694" cy="4042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sz="1400" dirty="0" smtClean="0"/>
                    <a:t>1400</a:t>
                  </a:r>
                  <a:endParaRPr lang="zh-TW" altLang="en-US" sz="1400" dirty="0"/>
                </a:p>
              </p:txBody>
            </p:sp>
            <p:sp>
              <p:nvSpPr>
                <p:cNvPr id="16" name="文字方塊 15"/>
                <p:cNvSpPr txBox="1"/>
                <p:nvPr/>
              </p:nvSpPr>
              <p:spPr>
                <a:xfrm>
                  <a:off x="3357554" y="3702610"/>
                  <a:ext cx="928694" cy="4042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sz="1400" dirty="0" smtClean="0"/>
                    <a:t>1000</a:t>
                  </a:r>
                  <a:endParaRPr lang="zh-TW" altLang="en-US" sz="1400" dirty="0" smtClean="0"/>
                </a:p>
              </p:txBody>
            </p:sp>
          </p:grpSp>
          <p:sp>
            <p:nvSpPr>
              <p:cNvPr id="10" name="文字方塊 9"/>
              <p:cNvSpPr txBox="1"/>
              <p:nvPr/>
            </p:nvSpPr>
            <p:spPr>
              <a:xfrm>
                <a:off x="7858148" y="5286389"/>
                <a:ext cx="928694" cy="4042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400" dirty="0" smtClean="0"/>
                  <a:t>Time</a:t>
                </a:r>
                <a:endParaRPr lang="zh-TW" altLang="en-US" sz="1400" dirty="0" smtClean="0"/>
              </a:p>
            </p:txBody>
          </p:sp>
          <p:sp>
            <p:nvSpPr>
              <p:cNvPr id="11" name="文字方塊 10"/>
              <p:cNvSpPr txBox="1"/>
              <p:nvPr/>
            </p:nvSpPr>
            <p:spPr>
              <a:xfrm>
                <a:off x="4000496" y="1916660"/>
                <a:ext cx="357190" cy="4042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400" dirty="0" smtClean="0"/>
                  <a:t>I</a:t>
                </a:r>
                <a:endParaRPr lang="zh-TW" altLang="en-US" sz="1400" dirty="0" smtClean="0"/>
              </a:p>
            </p:txBody>
          </p:sp>
        </p:grpSp>
        <p:cxnSp>
          <p:nvCxnSpPr>
            <p:cNvPr id="7" name="直線接點 6"/>
            <p:cNvCxnSpPr/>
            <p:nvPr/>
          </p:nvCxnSpPr>
          <p:spPr>
            <a:xfrm rot="5400000">
              <a:off x="6929454" y="5285594"/>
              <a:ext cx="284958" cy="7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字方塊 7"/>
            <p:cNvSpPr txBox="1"/>
            <p:nvPr/>
          </p:nvSpPr>
          <p:spPr>
            <a:xfrm>
              <a:off x="6931918" y="5488560"/>
              <a:ext cx="357190" cy="4042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/>
                <a:t>T</a:t>
              </a:r>
              <a:endParaRPr lang="zh-TW" altLang="en-US" sz="1400" dirty="0" smtClean="0"/>
            </a:p>
          </p:txBody>
        </p:sp>
      </p:grp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617538" y="4357688"/>
          <a:ext cx="3649662" cy="1303337"/>
        </p:xfrm>
        <a:graphic>
          <a:graphicData uri="http://schemas.openxmlformats.org/presentationml/2006/ole">
            <p:oleObj spid="_x0000_s6147" name="Equation" r:id="rId4" imgW="1777680" imgH="634680" progId="Equation.DSMT4">
              <p:embed/>
            </p:oleObj>
          </a:graphicData>
        </a:graphic>
      </p:graphicFrame>
      <p:grpSp>
        <p:nvGrpSpPr>
          <p:cNvPr id="9" name="群組 7"/>
          <p:cNvGrpSpPr/>
          <p:nvPr/>
        </p:nvGrpSpPr>
        <p:grpSpPr>
          <a:xfrm>
            <a:off x="5207422" y="3575267"/>
            <a:ext cx="2932718" cy="2639815"/>
            <a:chOff x="4643438" y="1285860"/>
            <a:chExt cx="3714776" cy="3224234"/>
          </a:xfrm>
        </p:grpSpPr>
        <p:cxnSp>
          <p:nvCxnSpPr>
            <p:cNvPr id="36" name="直線單箭頭接點 35"/>
            <p:cNvCxnSpPr/>
            <p:nvPr/>
          </p:nvCxnSpPr>
          <p:spPr>
            <a:xfrm>
              <a:off x="4643438" y="4357694"/>
              <a:ext cx="3714776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單箭頭接點 5"/>
            <p:cNvCxnSpPr/>
            <p:nvPr/>
          </p:nvCxnSpPr>
          <p:spPr>
            <a:xfrm rot="16200000" flipV="1">
              <a:off x="3178959" y="2893215"/>
              <a:ext cx="3224234" cy="952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直線接點 32"/>
          <p:cNvCxnSpPr/>
          <p:nvPr/>
        </p:nvCxnSpPr>
        <p:spPr>
          <a:xfrm>
            <a:off x="5263821" y="5929330"/>
            <a:ext cx="165435" cy="218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字方塊 34"/>
          <p:cNvSpPr txBox="1"/>
          <p:nvPr/>
        </p:nvSpPr>
        <p:spPr>
          <a:xfrm>
            <a:off x="4857752" y="5786454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60</a:t>
            </a:r>
            <a:endParaRPr lang="zh-TW" altLang="en-US" sz="1600" dirty="0" smtClean="0"/>
          </a:p>
        </p:txBody>
      </p:sp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5000628" y="3143248"/>
          <a:ext cx="406400" cy="471478"/>
        </p:xfrm>
        <a:graphic>
          <a:graphicData uri="http://schemas.openxmlformats.org/presentationml/2006/ole">
            <p:oleObj spid="_x0000_s6148" name="Equation" r:id="rId5" imgW="177480" imgH="228600" progId="Equation.DSMT4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8229600" y="6072188"/>
          <a:ext cx="377825" cy="471487"/>
        </p:xfrm>
        <a:graphic>
          <a:graphicData uri="http://schemas.openxmlformats.org/presentationml/2006/ole">
            <p:oleObj spid="_x0000_s6149" name="Equation" r:id="rId6" imgW="164880" imgH="228600" progId="Equation.DSMT4">
              <p:embed/>
            </p:oleObj>
          </a:graphicData>
        </a:graphic>
      </p:graphicFrame>
      <p:cxnSp>
        <p:nvCxnSpPr>
          <p:cNvPr id="41" name="直線接點 40"/>
          <p:cNvCxnSpPr/>
          <p:nvPr/>
        </p:nvCxnSpPr>
        <p:spPr>
          <a:xfrm rot="5400000" flipH="1" flipV="1">
            <a:off x="6678627" y="6107128"/>
            <a:ext cx="214315" cy="1592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文字方塊 59"/>
          <p:cNvSpPr txBox="1"/>
          <p:nvPr/>
        </p:nvSpPr>
        <p:spPr>
          <a:xfrm>
            <a:off x="6339151" y="6233718"/>
            <a:ext cx="7331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1000</a:t>
            </a:r>
            <a:endParaRPr lang="zh-TW" altLang="en-US" sz="1600" dirty="0" smtClean="0"/>
          </a:p>
        </p:txBody>
      </p:sp>
      <p:sp>
        <p:nvSpPr>
          <p:cNvPr id="62" name="文字方塊 61"/>
          <p:cNvSpPr txBox="1"/>
          <p:nvPr/>
        </p:nvSpPr>
        <p:spPr>
          <a:xfrm>
            <a:off x="4643438" y="4519206"/>
            <a:ext cx="7331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1060</a:t>
            </a:r>
            <a:endParaRPr lang="zh-TW" altLang="en-US" sz="1600" dirty="0"/>
          </a:p>
        </p:txBody>
      </p:sp>
      <p:cxnSp>
        <p:nvCxnSpPr>
          <p:cNvPr id="63" name="直線接點 62"/>
          <p:cNvCxnSpPr/>
          <p:nvPr/>
        </p:nvCxnSpPr>
        <p:spPr>
          <a:xfrm>
            <a:off x="5263821" y="4714884"/>
            <a:ext cx="165435" cy="218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接點 64"/>
          <p:cNvCxnSpPr/>
          <p:nvPr/>
        </p:nvCxnSpPr>
        <p:spPr>
          <a:xfrm rot="10800000" flipV="1">
            <a:off x="5357819" y="4714883"/>
            <a:ext cx="1428760" cy="12408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手繪多邊形 37"/>
          <p:cNvSpPr/>
          <p:nvPr/>
        </p:nvSpPr>
        <p:spPr>
          <a:xfrm>
            <a:off x="885371" y="2240038"/>
            <a:ext cx="2162629" cy="1175657"/>
          </a:xfrm>
          <a:custGeom>
            <a:avLst/>
            <a:gdLst>
              <a:gd name="connsiteX0" fmla="*/ 0 w 2162629"/>
              <a:gd name="connsiteY0" fmla="*/ 590248 h 1175657"/>
              <a:gd name="connsiteX1" fmla="*/ 203200 w 2162629"/>
              <a:gd name="connsiteY1" fmla="*/ 401562 h 1175657"/>
              <a:gd name="connsiteX2" fmla="*/ 464458 w 2162629"/>
              <a:gd name="connsiteY2" fmla="*/ 270933 h 1175657"/>
              <a:gd name="connsiteX3" fmla="*/ 711200 w 2162629"/>
              <a:gd name="connsiteY3" fmla="*/ 358019 h 1175657"/>
              <a:gd name="connsiteX4" fmla="*/ 1059543 w 2162629"/>
              <a:gd name="connsiteY4" fmla="*/ 38705 h 1175657"/>
              <a:gd name="connsiteX5" fmla="*/ 1364343 w 2162629"/>
              <a:gd name="connsiteY5" fmla="*/ 125791 h 1175657"/>
              <a:gd name="connsiteX6" fmla="*/ 1683658 w 2162629"/>
              <a:gd name="connsiteY6" fmla="*/ 459619 h 1175657"/>
              <a:gd name="connsiteX7" fmla="*/ 1872343 w 2162629"/>
              <a:gd name="connsiteY7" fmla="*/ 749905 h 1175657"/>
              <a:gd name="connsiteX8" fmla="*/ 2162629 w 2162629"/>
              <a:gd name="connsiteY8" fmla="*/ 358019 h 1175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62629" h="1175657">
                <a:moveTo>
                  <a:pt x="0" y="590248"/>
                </a:moveTo>
                <a:cubicBezTo>
                  <a:pt x="62895" y="522514"/>
                  <a:pt x="125790" y="454781"/>
                  <a:pt x="203200" y="401562"/>
                </a:cubicBezTo>
                <a:cubicBezTo>
                  <a:pt x="280610" y="348343"/>
                  <a:pt x="379791" y="278190"/>
                  <a:pt x="464458" y="270933"/>
                </a:cubicBezTo>
                <a:cubicBezTo>
                  <a:pt x="549125" y="263676"/>
                  <a:pt x="612019" y="396724"/>
                  <a:pt x="711200" y="358019"/>
                </a:cubicBezTo>
                <a:cubicBezTo>
                  <a:pt x="810381" y="319314"/>
                  <a:pt x="950686" y="77410"/>
                  <a:pt x="1059543" y="38705"/>
                </a:cubicBezTo>
                <a:cubicBezTo>
                  <a:pt x="1168400" y="0"/>
                  <a:pt x="1260324" y="55639"/>
                  <a:pt x="1364343" y="125791"/>
                </a:cubicBezTo>
                <a:cubicBezTo>
                  <a:pt x="1468362" y="195943"/>
                  <a:pt x="1598991" y="355600"/>
                  <a:pt x="1683658" y="459619"/>
                </a:cubicBezTo>
                <a:cubicBezTo>
                  <a:pt x="1768325" y="563638"/>
                  <a:pt x="1792515" y="766838"/>
                  <a:pt x="1872343" y="749905"/>
                </a:cubicBezTo>
                <a:cubicBezTo>
                  <a:pt x="1952171" y="732972"/>
                  <a:pt x="1978781" y="1175657"/>
                  <a:pt x="2162629" y="358019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文字方塊 33"/>
          <p:cNvSpPr txBox="1"/>
          <p:nvPr/>
        </p:nvSpPr>
        <p:spPr>
          <a:xfrm>
            <a:off x="5286380" y="2671700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/>
              <a:t>LC</a:t>
            </a:r>
            <a:r>
              <a:rPr lang="zh-TW" altLang="en-US" sz="2000" dirty="0" smtClean="0"/>
              <a:t>在時間</a:t>
            </a:r>
            <a:r>
              <a:rPr lang="en-US" altLang="zh-TW" sz="2000" dirty="0" smtClean="0"/>
              <a:t>T</a:t>
            </a:r>
            <a:r>
              <a:rPr lang="zh-TW" altLang="en-US" sz="2000" dirty="0" smtClean="0"/>
              <a:t>的價值</a:t>
            </a:r>
            <a:r>
              <a:rPr lang="en-US" altLang="zh-TW" sz="2000" dirty="0" smtClean="0"/>
              <a:t>(V_T)</a:t>
            </a:r>
            <a:endParaRPr lang="zh-TW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</a:t>
            </a:r>
            <a:r>
              <a:rPr lang="en-US" altLang="zh-TW" dirty="0" smtClean="0"/>
              <a:t>Scenario1+2  &amp;</a:t>
            </a:r>
            <a:r>
              <a:rPr lang="zh-TW" altLang="en-US" dirty="0" smtClean="0"/>
              <a:t>  </a:t>
            </a:r>
            <a:r>
              <a:rPr lang="en-US" altLang="zh-TW" dirty="0" smtClean="0"/>
              <a:t>3+4</a:t>
            </a:r>
            <a:endParaRPr lang="zh-TW" altLang="en-US" dirty="0"/>
          </a:p>
        </p:txBody>
      </p:sp>
      <p:grpSp>
        <p:nvGrpSpPr>
          <p:cNvPr id="10" name="群組 9"/>
          <p:cNvGrpSpPr/>
          <p:nvPr/>
        </p:nvGrpSpPr>
        <p:grpSpPr>
          <a:xfrm>
            <a:off x="214282" y="2143116"/>
            <a:ext cx="3963987" cy="3972010"/>
            <a:chOff x="4643438" y="2600262"/>
            <a:chExt cx="3963987" cy="3972010"/>
          </a:xfrm>
        </p:grpSpPr>
        <p:grpSp>
          <p:nvGrpSpPr>
            <p:cNvPr id="11" name="群組 7"/>
            <p:cNvGrpSpPr/>
            <p:nvPr/>
          </p:nvGrpSpPr>
          <p:grpSpPr>
            <a:xfrm>
              <a:off x="5207422" y="3575135"/>
              <a:ext cx="2932718" cy="2639486"/>
              <a:chOff x="4643438" y="1285860"/>
              <a:chExt cx="3714776" cy="3224234"/>
            </a:xfrm>
          </p:grpSpPr>
          <p:cxnSp>
            <p:nvCxnSpPr>
              <p:cNvPr id="24" name="直線單箭頭接點 23"/>
              <p:cNvCxnSpPr/>
              <p:nvPr/>
            </p:nvCxnSpPr>
            <p:spPr>
              <a:xfrm>
                <a:off x="4643438" y="4357694"/>
                <a:ext cx="3714776" cy="158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單箭頭接點 5"/>
              <p:cNvCxnSpPr/>
              <p:nvPr/>
            </p:nvCxnSpPr>
            <p:spPr>
              <a:xfrm rot="16200000" flipV="1">
                <a:off x="3178959" y="2893215"/>
                <a:ext cx="3224234" cy="952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" name="直線接點 11"/>
            <p:cNvCxnSpPr/>
            <p:nvPr/>
          </p:nvCxnSpPr>
          <p:spPr>
            <a:xfrm>
              <a:off x="5263821" y="4927018"/>
              <a:ext cx="165435" cy="218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文字方塊 12"/>
            <p:cNvSpPr txBox="1"/>
            <p:nvPr/>
          </p:nvSpPr>
          <p:spPr>
            <a:xfrm>
              <a:off x="4643438" y="4801398"/>
              <a:ext cx="73317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/>
                <a:t>1000</a:t>
              </a:r>
              <a:endParaRPr lang="zh-TW" altLang="en-US" sz="1600" dirty="0" smtClean="0"/>
            </a:p>
          </p:txBody>
        </p:sp>
        <p:graphicFrame>
          <p:nvGraphicFramePr>
            <p:cNvPr id="14" name="Object 6"/>
            <p:cNvGraphicFramePr>
              <a:graphicFrameLocks noChangeAspect="1"/>
            </p:cNvGraphicFramePr>
            <p:nvPr/>
          </p:nvGraphicFramePr>
          <p:xfrm>
            <a:off x="5000628" y="3143248"/>
            <a:ext cx="406400" cy="471478"/>
          </p:xfrm>
          <a:graphic>
            <a:graphicData uri="http://schemas.openxmlformats.org/presentationml/2006/ole">
              <p:oleObj spid="_x0000_s7172" name="Equation" r:id="rId3" imgW="177480" imgH="228600" progId="Equation.DSMT4">
                <p:embed/>
              </p:oleObj>
            </a:graphicData>
          </a:graphic>
        </p:graphicFrame>
        <p:graphicFrame>
          <p:nvGraphicFramePr>
            <p:cNvPr id="15" name="Object 7"/>
            <p:cNvGraphicFramePr>
              <a:graphicFrameLocks noChangeAspect="1"/>
            </p:cNvGraphicFramePr>
            <p:nvPr/>
          </p:nvGraphicFramePr>
          <p:xfrm>
            <a:off x="8229600" y="6072188"/>
            <a:ext cx="377825" cy="471487"/>
          </p:xfrm>
          <a:graphic>
            <a:graphicData uri="http://schemas.openxmlformats.org/presentationml/2006/ole">
              <p:oleObj spid="_x0000_s7173" name="Equation" r:id="rId4" imgW="164880" imgH="228600" progId="Equation.DSMT4">
                <p:embed/>
              </p:oleObj>
            </a:graphicData>
          </a:graphic>
        </p:graphicFrame>
        <p:cxnSp>
          <p:nvCxnSpPr>
            <p:cNvPr id="16" name="直線接點 15"/>
            <p:cNvCxnSpPr/>
            <p:nvPr/>
          </p:nvCxnSpPr>
          <p:spPr>
            <a:xfrm rot="5400000" flipH="1" flipV="1">
              <a:off x="6678627" y="6107128"/>
              <a:ext cx="214315" cy="1592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rot="5400000" flipH="1" flipV="1">
              <a:off x="7178690" y="6107130"/>
              <a:ext cx="214315" cy="1592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文字方塊 17"/>
            <p:cNvSpPr txBox="1"/>
            <p:nvPr/>
          </p:nvSpPr>
          <p:spPr>
            <a:xfrm>
              <a:off x="6339151" y="6233718"/>
              <a:ext cx="73317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/>
                <a:t>1000</a:t>
              </a:r>
              <a:endParaRPr lang="zh-TW" altLang="en-US" sz="1600" dirty="0" smtClean="0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7000892" y="6233718"/>
              <a:ext cx="73317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/>
                <a:t>1400</a:t>
              </a:r>
              <a:endParaRPr lang="zh-TW" altLang="en-US" sz="1600" dirty="0"/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4643438" y="3804826"/>
              <a:ext cx="73317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/>
                <a:t>1800</a:t>
              </a:r>
              <a:endParaRPr lang="zh-TW" altLang="en-US" sz="1600" dirty="0"/>
            </a:p>
          </p:txBody>
        </p:sp>
        <p:cxnSp>
          <p:nvCxnSpPr>
            <p:cNvPr id="21" name="直線接點 20"/>
            <p:cNvCxnSpPr/>
            <p:nvPr/>
          </p:nvCxnSpPr>
          <p:spPr>
            <a:xfrm>
              <a:off x="5263821" y="3929066"/>
              <a:ext cx="165435" cy="218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 rot="5400000" flipH="1" flipV="1">
              <a:off x="6572264" y="4214818"/>
              <a:ext cx="928694" cy="50006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文字方塊 22"/>
            <p:cNvSpPr txBox="1"/>
            <p:nvPr/>
          </p:nvSpPr>
          <p:spPr>
            <a:xfrm>
              <a:off x="5214942" y="2600262"/>
              <a:ext cx="30003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000" dirty="0" smtClean="0"/>
                <a:t>LC</a:t>
              </a:r>
              <a:r>
                <a:rPr lang="zh-TW" altLang="en-US" sz="2000" dirty="0" smtClean="0"/>
                <a:t>在時間</a:t>
              </a:r>
              <a:r>
                <a:rPr lang="en-US" altLang="zh-TW" sz="2000" dirty="0" smtClean="0"/>
                <a:t>T</a:t>
              </a:r>
              <a:r>
                <a:rPr lang="zh-TW" altLang="en-US" sz="2000" dirty="0" smtClean="0"/>
                <a:t>的價值</a:t>
              </a:r>
              <a:r>
                <a:rPr lang="en-US" altLang="zh-TW" sz="2000" dirty="0" smtClean="0"/>
                <a:t>(V_T)</a:t>
              </a:r>
              <a:endParaRPr lang="zh-TW" altLang="en-US" sz="2000" dirty="0"/>
            </a:p>
          </p:txBody>
        </p:sp>
      </p:grpSp>
      <p:cxnSp>
        <p:nvCxnSpPr>
          <p:cNvPr id="33" name="直線接點 32"/>
          <p:cNvCxnSpPr/>
          <p:nvPr/>
        </p:nvCxnSpPr>
        <p:spPr>
          <a:xfrm rot="10800000" flipV="1">
            <a:off x="928662" y="4429132"/>
            <a:ext cx="1428760" cy="12144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群組 35"/>
          <p:cNvGrpSpPr/>
          <p:nvPr/>
        </p:nvGrpSpPr>
        <p:grpSpPr>
          <a:xfrm>
            <a:off x="4643438" y="2214554"/>
            <a:ext cx="3963987" cy="3900572"/>
            <a:chOff x="4643438" y="2671700"/>
            <a:chExt cx="3963987" cy="3900572"/>
          </a:xfrm>
        </p:grpSpPr>
        <p:grpSp>
          <p:nvGrpSpPr>
            <p:cNvPr id="37" name="群組 7"/>
            <p:cNvGrpSpPr/>
            <p:nvPr/>
          </p:nvGrpSpPr>
          <p:grpSpPr>
            <a:xfrm>
              <a:off x="5207422" y="3575135"/>
              <a:ext cx="2932718" cy="2639486"/>
              <a:chOff x="4643438" y="1285860"/>
              <a:chExt cx="3714776" cy="3224234"/>
            </a:xfrm>
          </p:grpSpPr>
          <p:cxnSp>
            <p:nvCxnSpPr>
              <p:cNvPr id="48" name="直線單箭頭接點 47"/>
              <p:cNvCxnSpPr/>
              <p:nvPr/>
            </p:nvCxnSpPr>
            <p:spPr>
              <a:xfrm>
                <a:off x="4643438" y="4357694"/>
                <a:ext cx="3714776" cy="158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單箭頭接點 5"/>
              <p:cNvCxnSpPr/>
              <p:nvPr/>
            </p:nvCxnSpPr>
            <p:spPr>
              <a:xfrm rot="16200000" flipV="1">
                <a:off x="3178959" y="2893215"/>
                <a:ext cx="3224234" cy="952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直線接點 37"/>
            <p:cNvCxnSpPr/>
            <p:nvPr/>
          </p:nvCxnSpPr>
          <p:spPr>
            <a:xfrm>
              <a:off x="5263821" y="4927018"/>
              <a:ext cx="165435" cy="218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文字方塊 38"/>
            <p:cNvSpPr txBox="1"/>
            <p:nvPr/>
          </p:nvSpPr>
          <p:spPr>
            <a:xfrm>
              <a:off x="4643438" y="4801398"/>
              <a:ext cx="73317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/>
                <a:t>1000</a:t>
              </a:r>
              <a:endParaRPr lang="zh-TW" altLang="en-US" sz="1600" dirty="0" smtClean="0"/>
            </a:p>
          </p:txBody>
        </p:sp>
        <p:graphicFrame>
          <p:nvGraphicFramePr>
            <p:cNvPr id="40" name="Object 6"/>
            <p:cNvGraphicFramePr>
              <a:graphicFrameLocks noChangeAspect="1"/>
            </p:cNvGraphicFramePr>
            <p:nvPr/>
          </p:nvGraphicFramePr>
          <p:xfrm>
            <a:off x="5000628" y="3143248"/>
            <a:ext cx="406400" cy="471478"/>
          </p:xfrm>
          <a:graphic>
            <a:graphicData uri="http://schemas.openxmlformats.org/presentationml/2006/ole">
              <p:oleObj spid="_x0000_s7174" name="Equation" r:id="rId5" imgW="177480" imgH="228600" progId="Equation.DSMT4">
                <p:embed/>
              </p:oleObj>
            </a:graphicData>
          </a:graphic>
        </p:graphicFrame>
        <p:graphicFrame>
          <p:nvGraphicFramePr>
            <p:cNvPr id="41" name="Object 7"/>
            <p:cNvGraphicFramePr>
              <a:graphicFrameLocks noChangeAspect="1"/>
            </p:cNvGraphicFramePr>
            <p:nvPr/>
          </p:nvGraphicFramePr>
          <p:xfrm>
            <a:off x="8229600" y="6072188"/>
            <a:ext cx="377825" cy="471487"/>
          </p:xfrm>
          <a:graphic>
            <a:graphicData uri="http://schemas.openxmlformats.org/presentationml/2006/ole">
              <p:oleObj spid="_x0000_s7175" name="Equation" r:id="rId6" imgW="164880" imgH="228600" progId="Equation.DSMT4">
                <p:embed/>
              </p:oleObj>
            </a:graphicData>
          </a:graphic>
        </p:graphicFrame>
        <p:cxnSp>
          <p:nvCxnSpPr>
            <p:cNvPr id="42" name="直線接點 41"/>
            <p:cNvCxnSpPr/>
            <p:nvPr/>
          </p:nvCxnSpPr>
          <p:spPr>
            <a:xfrm rot="5400000" flipH="1" flipV="1">
              <a:off x="6678627" y="6107128"/>
              <a:ext cx="214315" cy="1592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文字方塊 42"/>
            <p:cNvSpPr txBox="1"/>
            <p:nvPr/>
          </p:nvSpPr>
          <p:spPr>
            <a:xfrm>
              <a:off x="6339151" y="6233718"/>
              <a:ext cx="73317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/>
                <a:t>1000</a:t>
              </a:r>
              <a:endParaRPr lang="zh-TW" altLang="en-US" sz="1600" dirty="0" smtClean="0"/>
            </a:p>
          </p:txBody>
        </p:sp>
        <p:sp>
          <p:nvSpPr>
            <p:cNvPr id="44" name="文字方塊 43"/>
            <p:cNvSpPr txBox="1"/>
            <p:nvPr/>
          </p:nvSpPr>
          <p:spPr>
            <a:xfrm>
              <a:off x="4643438" y="4519206"/>
              <a:ext cx="73317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/>
                <a:t>1060</a:t>
              </a:r>
              <a:endParaRPr lang="zh-TW" altLang="en-US" sz="1600" dirty="0"/>
            </a:p>
          </p:txBody>
        </p:sp>
        <p:cxnSp>
          <p:nvCxnSpPr>
            <p:cNvPr id="45" name="直線接點 44"/>
            <p:cNvCxnSpPr/>
            <p:nvPr/>
          </p:nvCxnSpPr>
          <p:spPr>
            <a:xfrm>
              <a:off x="5263821" y="4714884"/>
              <a:ext cx="165435" cy="218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6786578" y="4714884"/>
              <a:ext cx="1285884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文字方塊 46"/>
            <p:cNvSpPr txBox="1"/>
            <p:nvPr/>
          </p:nvSpPr>
          <p:spPr>
            <a:xfrm>
              <a:off x="5286380" y="2671700"/>
              <a:ext cx="30003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000" dirty="0" smtClean="0"/>
                <a:t>LC</a:t>
              </a:r>
              <a:r>
                <a:rPr lang="zh-TW" altLang="en-US" sz="2000" dirty="0" smtClean="0"/>
                <a:t>在時間</a:t>
              </a:r>
              <a:r>
                <a:rPr lang="en-US" altLang="zh-TW" sz="2000" dirty="0" smtClean="0"/>
                <a:t>T</a:t>
              </a:r>
              <a:r>
                <a:rPr lang="zh-TW" altLang="en-US" sz="2000" dirty="0" smtClean="0"/>
                <a:t>的價值</a:t>
              </a:r>
              <a:r>
                <a:rPr lang="en-US" altLang="zh-TW" sz="2000" dirty="0" smtClean="0"/>
                <a:t>(V_T)</a:t>
              </a:r>
              <a:endParaRPr lang="zh-TW" altLang="en-US" sz="2000" dirty="0"/>
            </a:p>
          </p:txBody>
        </p:sp>
      </p:grpSp>
      <p:cxnSp>
        <p:nvCxnSpPr>
          <p:cNvPr id="50" name="直線接點 49"/>
          <p:cNvCxnSpPr/>
          <p:nvPr/>
        </p:nvCxnSpPr>
        <p:spPr>
          <a:xfrm>
            <a:off x="5263821" y="5500702"/>
            <a:ext cx="165435" cy="218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文字方塊 50"/>
          <p:cNvSpPr txBox="1"/>
          <p:nvPr/>
        </p:nvSpPr>
        <p:spPr>
          <a:xfrm>
            <a:off x="4857752" y="5357826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60</a:t>
            </a:r>
            <a:endParaRPr lang="zh-TW" altLang="en-US" sz="1600" dirty="0" smtClean="0"/>
          </a:p>
        </p:txBody>
      </p:sp>
      <p:cxnSp>
        <p:nvCxnSpPr>
          <p:cNvPr id="52" name="直線接點 51"/>
          <p:cNvCxnSpPr/>
          <p:nvPr/>
        </p:nvCxnSpPr>
        <p:spPr>
          <a:xfrm rot="10800000" flipV="1">
            <a:off x="5357819" y="4286256"/>
            <a:ext cx="1428760" cy="12408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文字方塊 52"/>
          <p:cNvSpPr txBox="1"/>
          <p:nvPr/>
        </p:nvSpPr>
        <p:spPr>
          <a:xfrm>
            <a:off x="357158" y="1428736"/>
            <a:ext cx="38576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600" dirty="0" smtClean="0">
                <a:latin typeface="+mn-ea"/>
              </a:rPr>
              <a:t>標的物未觸及</a:t>
            </a:r>
            <a:r>
              <a:rPr lang="en-US" altLang="zh-TW" sz="2600" dirty="0" err="1" smtClean="0">
                <a:latin typeface="+mn-ea"/>
              </a:rPr>
              <a:t>I_ko</a:t>
            </a:r>
            <a:r>
              <a:rPr lang="zh-TW" altLang="en-US" sz="2600" dirty="0" smtClean="0">
                <a:latin typeface="+mn-ea"/>
              </a:rPr>
              <a:t>情形下</a:t>
            </a:r>
            <a:endParaRPr lang="zh-TW" altLang="en-US" sz="2600" dirty="0">
              <a:latin typeface="+mn-ea"/>
            </a:endParaRPr>
          </a:p>
        </p:txBody>
      </p:sp>
      <p:sp>
        <p:nvSpPr>
          <p:cNvPr id="54" name="文字方塊 53"/>
          <p:cNvSpPr txBox="1"/>
          <p:nvPr/>
        </p:nvSpPr>
        <p:spPr>
          <a:xfrm>
            <a:off x="4857752" y="1428736"/>
            <a:ext cx="37862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600" dirty="0" smtClean="0">
                <a:latin typeface="+mn-ea"/>
              </a:rPr>
              <a:t>標的物觸及</a:t>
            </a:r>
            <a:r>
              <a:rPr lang="en-US" altLang="zh-TW" sz="2600" dirty="0" err="1" smtClean="0">
                <a:latin typeface="+mn-ea"/>
              </a:rPr>
              <a:t>I_ko</a:t>
            </a:r>
            <a:r>
              <a:rPr lang="zh-TW" altLang="en-US" sz="2600" dirty="0" smtClean="0">
                <a:latin typeface="+mn-ea"/>
              </a:rPr>
              <a:t>情形下</a:t>
            </a:r>
            <a:endParaRPr lang="zh-TW" altLang="en-US" sz="26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12468" y="1500175"/>
            <a:ext cx="6598047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統整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拆解</a:t>
            </a:r>
            <a:r>
              <a:rPr lang="en-US" altLang="zh-TW" dirty="0" smtClean="0"/>
              <a:t>&amp;</a:t>
            </a:r>
            <a:r>
              <a:rPr lang="zh-TW" altLang="en-US" dirty="0" smtClean="0"/>
              <a:t>複製</a:t>
            </a:r>
            <a:endParaRPr lang="zh-TW" alt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00174"/>
            <a:ext cx="4562971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445812"/>
            <a:ext cx="4034451" cy="1054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6" y="3429000"/>
            <a:ext cx="4250395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57166"/>
            <a:ext cx="4071966" cy="4969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38815" y="3143248"/>
            <a:ext cx="4490903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357158" y="357166"/>
          <a:ext cx="3857652" cy="862895"/>
        </p:xfrm>
        <a:graphic>
          <a:graphicData uri="http://schemas.openxmlformats.org/presentationml/2006/ole">
            <p:oleObj spid="_x0000_s11266" name="Equation" r:id="rId3" imgW="1930320" imgH="431640" progId="Equation.DSMT4">
              <p:embed/>
            </p:oleObj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214282" y="1428736"/>
            <a:ext cx="878687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n-US" altLang="zh-TW" dirty="0" smtClean="0"/>
              <a:t>Long         shares of the underlying asset</a:t>
            </a:r>
          </a:p>
          <a:p>
            <a:pPr marL="342900" indent="-342900">
              <a:buAutoNum type="arabicParenBoth"/>
            </a:pPr>
            <a:endParaRPr lang="en-US" altLang="zh-TW" dirty="0" smtClean="0"/>
          </a:p>
          <a:p>
            <a:pPr marL="342900" indent="-342900">
              <a:buAutoNum type="arabicParenBoth"/>
            </a:pPr>
            <a:r>
              <a:rPr lang="en-US" altLang="zh-TW" dirty="0" smtClean="0"/>
              <a:t>Short zero coupon bonds. FV= cash dividend of (1) ; T=ex-dividend date</a:t>
            </a:r>
          </a:p>
          <a:p>
            <a:pPr marL="342900" indent="-342900">
              <a:buAutoNum type="arabicParenBoth"/>
            </a:pPr>
            <a:endParaRPr lang="en-US" altLang="zh-TW" dirty="0" smtClean="0"/>
          </a:p>
          <a:p>
            <a:pPr marL="342900" indent="-342900">
              <a:buAutoNum type="arabicParenBoth"/>
            </a:pPr>
            <a:r>
              <a:rPr lang="en-US" altLang="zh-TW" dirty="0" smtClean="0"/>
              <a:t>Long         shares of call options on the underlying asset. X=       </a:t>
            </a:r>
          </a:p>
          <a:p>
            <a:pPr marL="342900" indent="-342900"/>
            <a:endParaRPr lang="en-US" altLang="zh-TW" dirty="0" smtClean="0"/>
          </a:p>
          <a:p>
            <a:pPr marL="342900" indent="-342900"/>
            <a:r>
              <a:rPr lang="en-US" altLang="zh-TW" dirty="0" smtClean="0"/>
              <a:t>By put-call parity</a:t>
            </a:r>
            <a:r>
              <a:rPr lang="zh-TW" altLang="en-US" dirty="0" smtClean="0"/>
              <a:t>：  </a:t>
            </a:r>
            <a:r>
              <a:rPr lang="en-US" altLang="zh-TW" dirty="0" smtClean="0"/>
              <a:t> </a:t>
            </a:r>
          </a:p>
          <a:p>
            <a:pPr marL="342900" indent="-342900"/>
            <a:endParaRPr lang="en-US" altLang="zh-TW" dirty="0" smtClean="0"/>
          </a:p>
          <a:p>
            <a:pPr marL="342900" indent="-342900"/>
            <a:endParaRPr lang="en-US" altLang="zh-TW" dirty="0" smtClean="0"/>
          </a:p>
          <a:p>
            <a:pPr marL="342900" indent="-342900"/>
            <a:endParaRPr lang="en-US" altLang="zh-TW" dirty="0" smtClean="0"/>
          </a:p>
          <a:p>
            <a:pPr marL="342900" indent="-342900"/>
            <a:r>
              <a:rPr lang="en-US" altLang="zh-TW" dirty="0" smtClean="0"/>
              <a:t>=&gt; </a:t>
            </a:r>
          </a:p>
          <a:p>
            <a:pPr marL="342900" indent="-342900">
              <a:buAutoNum type="arabicParenBoth"/>
            </a:pPr>
            <a:r>
              <a:rPr lang="en-US" altLang="zh-TW" dirty="0" smtClean="0"/>
              <a:t>Long one zero coupon bond. FV=1000</a:t>
            </a:r>
          </a:p>
          <a:p>
            <a:pPr marL="342900" indent="-342900">
              <a:buAutoNum type="arabicParenBoth"/>
            </a:pPr>
            <a:endParaRPr lang="en-US" altLang="zh-TW" dirty="0" smtClean="0"/>
          </a:p>
          <a:p>
            <a:pPr marL="342900" indent="-342900">
              <a:buAutoNum type="arabicParenBoth"/>
            </a:pPr>
            <a:r>
              <a:rPr lang="en-US" altLang="zh-TW" dirty="0" smtClean="0"/>
              <a:t>Short        shares of put options on the underlying asset. X= </a:t>
            </a:r>
          </a:p>
          <a:p>
            <a:pPr marL="342900" indent="-342900">
              <a:buAutoNum type="arabicParenBoth"/>
            </a:pPr>
            <a:endParaRPr lang="en-US" altLang="zh-TW" dirty="0" smtClean="0"/>
          </a:p>
          <a:p>
            <a:pPr marL="342900" indent="-342900">
              <a:buAutoNum type="arabicParenBoth"/>
            </a:pPr>
            <a:r>
              <a:rPr lang="en-US" altLang="zh-TW" dirty="0" smtClean="0"/>
              <a:t>Long 2*       shares of call options on the underlying asset. X= </a:t>
            </a:r>
          </a:p>
          <a:p>
            <a:pPr marL="342900" indent="-342900"/>
            <a:endParaRPr lang="en-US" altLang="zh-TW" dirty="0" smtClean="0"/>
          </a:p>
          <a:p>
            <a:pPr marL="342900" indent="-342900"/>
            <a:endParaRPr lang="en-US" altLang="zh-TW" dirty="0" smtClean="0"/>
          </a:p>
          <a:p>
            <a:pPr marL="342900" indent="-342900"/>
            <a:endParaRPr lang="zh-TW" altLang="en-US" dirty="0"/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1285852" y="1285860"/>
          <a:ext cx="474810" cy="577844"/>
        </p:xfrm>
        <a:graphic>
          <a:graphicData uri="http://schemas.openxmlformats.org/presentationml/2006/ole">
            <p:oleObj spid="_x0000_s11268" name="Equation" r:id="rId4" imgW="355320" imgH="431640" progId="Equation.DSMT4">
              <p:embed/>
            </p:oleObj>
          </a:graphicData>
        </a:graphic>
      </p:graphicFrame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1285852" y="2351084"/>
          <a:ext cx="474663" cy="577850"/>
        </p:xfrm>
        <a:graphic>
          <a:graphicData uri="http://schemas.openxmlformats.org/presentationml/2006/ole">
            <p:oleObj spid="_x0000_s11269" name="Equation" r:id="rId5" imgW="355320" imgH="431640" progId="Equation.DSMT4">
              <p:embed/>
            </p:oleObj>
          </a:graphicData>
        </a:graphic>
      </p:graphicFrame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7429520" y="2456651"/>
          <a:ext cx="357190" cy="472283"/>
        </p:xfrm>
        <a:graphic>
          <a:graphicData uri="http://schemas.openxmlformats.org/presentationml/2006/ole">
            <p:oleObj spid="_x0000_s11270" name="Equation" r:id="rId6" imgW="152280" imgH="228600" progId="Equation.DSMT4">
              <p:embed/>
            </p:oleObj>
          </a:graphicData>
        </a:graphic>
      </p:graphicFrame>
      <p:graphicFrame>
        <p:nvGraphicFramePr>
          <p:cNvPr id="11271" name="Object 7"/>
          <p:cNvGraphicFramePr>
            <a:graphicFrameLocks noChangeAspect="1"/>
          </p:cNvGraphicFramePr>
          <p:nvPr/>
        </p:nvGraphicFramePr>
        <p:xfrm>
          <a:off x="2428860" y="3000372"/>
          <a:ext cx="2365373" cy="433274"/>
        </p:xfrm>
        <a:graphic>
          <a:graphicData uri="http://schemas.openxmlformats.org/presentationml/2006/ole">
            <p:oleObj spid="_x0000_s11271" name="Equation" r:id="rId7" imgW="1117440" imgH="203040" progId="Equation.DSMT4">
              <p:embed/>
            </p:oleObj>
          </a:graphicData>
        </a:graphic>
      </p:graphicFrame>
      <p:graphicFrame>
        <p:nvGraphicFramePr>
          <p:cNvPr id="11272" name="Object 8"/>
          <p:cNvGraphicFramePr>
            <a:graphicFrameLocks noChangeAspect="1"/>
          </p:cNvGraphicFramePr>
          <p:nvPr/>
        </p:nvGraphicFramePr>
        <p:xfrm>
          <a:off x="1714480" y="3357562"/>
          <a:ext cx="3514721" cy="791973"/>
        </p:xfrm>
        <a:graphic>
          <a:graphicData uri="http://schemas.openxmlformats.org/presentationml/2006/ole">
            <p:oleObj spid="_x0000_s11272" name="Equation" r:id="rId8" imgW="1930320" imgH="431640" progId="Equation.DSMT4">
              <p:embed/>
            </p:oleObj>
          </a:graphicData>
        </a:graphic>
      </p:graphicFrame>
      <p:graphicFrame>
        <p:nvGraphicFramePr>
          <p:cNvPr id="11274" name="Object 10"/>
          <p:cNvGraphicFramePr>
            <a:graphicFrameLocks noChangeAspect="1"/>
          </p:cNvGraphicFramePr>
          <p:nvPr/>
        </p:nvGraphicFramePr>
        <p:xfrm>
          <a:off x="1285852" y="4786322"/>
          <a:ext cx="474663" cy="577850"/>
        </p:xfrm>
        <a:graphic>
          <a:graphicData uri="http://schemas.openxmlformats.org/presentationml/2006/ole">
            <p:oleObj spid="_x0000_s11274" name="Equation" r:id="rId9" imgW="355320" imgH="431640" progId="Equation.DSMT4">
              <p:embed/>
            </p:oleObj>
          </a:graphicData>
        </a:graphic>
      </p:graphicFrame>
      <p:graphicFrame>
        <p:nvGraphicFramePr>
          <p:cNvPr id="11275" name="Object 11"/>
          <p:cNvGraphicFramePr>
            <a:graphicFrameLocks noChangeAspect="1"/>
          </p:cNvGraphicFramePr>
          <p:nvPr/>
        </p:nvGraphicFramePr>
        <p:xfrm>
          <a:off x="7429520" y="4929198"/>
          <a:ext cx="357188" cy="473075"/>
        </p:xfrm>
        <a:graphic>
          <a:graphicData uri="http://schemas.openxmlformats.org/presentationml/2006/ole">
            <p:oleObj spid="_x0000_s11275" name="Equation" r:id="rId10" imgW="152280" imgH="228600" progId="Equation.DSMT4">
              <p:embed/>
            </p:oleObj>
          </a:graphicData>
        </a:graphic>
      </p:graphicFrame>
      <p:graphicFrame>
        <p:nvGraphicFramePr>
          <p:cNvPr id="11276" name="Object 12"/>
          <p:cNvGraphicFramePr>
            <a:graphicFrameLocks noChangeAspect="1"/>
          </p:cNvGraphicFramePr>
          <p:nvPr/>
        </p:nvGraphicFramePr>
        <p:xfrm>
          <a:off x="1525569" y="5422918"/>
          <a:ext cx="474663" cy="577850"/>
        </p:xfrm>
        <a:graphic>
          <a:graphicData uri="http://schemas.openxmlformats.org/presentationml/2006/ole">
            <p:oleObj spid="_x0000_s11276" name="Equation" r:id="rId11" imgW="355320" imgH="431640" progId="Equation.DSMT4">
              <p:embed/>
            </p:oleObj>
          </a:graphicData>
        </a:graphic>
      </p:graphicFrame>
      <p:graphicFrame>
        <p:nvGraphicFramePr>
          <p:cNvPr id="11277" name="Object 13"/>
          <p:cNvGraphicFramePr>
            <a:graphicFrameLocks noChangeAspect="1"/>
          </p:cNvGraphicFramePr>
          <p:nvPr/>
        </p:nvGraphicFramePr>
        <p:xfrm>
          <a:off x="7645400" y="5456255"/>
          <a:ext cx="357188" cy="473075"/>
        </p:xfrm>
        <a:graphic>
          <a:graphicData uri="http://schemas.openxmlformats.org/presentationml/2006/ole">
            <p:oleObj spid="_x0000_s11277" name="Equation" r:id="rId12" imgW="15228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方塊 8"/>
          <p:cNvSpPr txBox="1"/>
          <p:nvPr/>
        </p:nvSpPr>
        <p:spPr>
          <a:xfrm>
            <a:off x="214282" y="2214554"/>
            <a:ext cx="878687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arenBoth"/>
            </a:pPr>
            <a:r>
              <a:rPr lang="en-US" altLang="zh-TW" dirty="0" smtClean="0"/>
              <a:t>Long one zero coupon bond. FV=1000</a:t>
            </a:r>
          </a:p>
          <a:p>
            <a:pPr marL="342900" indent="-342900">
              <a:buAutoNum type="arabicParenBoth"/>
            </a:pPr>
            <a:endParaRPr lang="en-US" altLang="zh-TW" dirty="0" smtClean="0"/>
          </a:p>
          <a:p>
            <a:pPr marL="342900" indent="-342900">
              <a:buFontTx/>
              <a:buAutoNum type="arabicParenBoth"/>
            </a:pPr>
            <a:r>
              <a:rPr lang="en-US" altLang="zh-TW" dirty="0" smtClean="0"/>
              <a:t>Short        shares of put options on the underlying asset. X= </a:t>
            </a:r>
          </a:p>
          <a:p>
            <a:pPr marL="342900" indent="-342900">
              <a:buAutoNum type="arabicParenBoth"/>
            </a:pPr>
            <a:endParaRPr lang="en-US" altLang="zh-TW" dirty="0" smtClean="0"/>
          </a:p>
          <a:p>
            <a:pPr marL="342900" indent="-342900">
              <a:buAutoNum type="arabicParenBoth"/>
            </a:pPr>
            <a:r>
              <a:rPr lang="en-US" altLang="zh-TW" dirty="0" smtClean="0"/>
              <a:t>Long one zero coupon bond. FV=60         </a:t>
            </a:r>
          </a:p>
          <a:p>
            <a:pPr marL="342900" indent="-342900"/>
            <a:endParaRPr lang="en-US" altLang="zh-TW" dirty="0" smtClean="0"/>
          </a:p>
          <a:p>
            <a:pPr marL="342900" indent="-342900"/>
            <a:endParaRPr lang="en-US" altLang="zh-TW" dirty="0" smtClean="0"/>
          </a:p>
          <a:p>
            <a:pPr marL="342900" indent="-342900"/>
            <a:endParaRPr lang="en-US" altLang="zh-TW" dirty="0" smtClean="0"/>
          </a:p>
          <a:p>
            <a:pPr marL="342900" indent="-342900"/>
            <a:endParaRPr lang="en-US" altLang="zh-TW" dirty="0" smtClean="0"/>
          </a:p>
          <a:p>
            <a:pPr marL="342900" indent="-342900"/>
            <a:endParaRPr lang="en-US" altLang="zh-TW" dirty="0" smtClean="0"/>
          </a:p>
          <a:p>
            <a:pPr marL="342900" indent="-342900"/>
            <a:endParaRPr lang="en-US" altLang="zh-TW" dirty="0" smtClean="0"/>
          </a:p>
          <a:p>
            <a:pPr marL="342900" indent="-342900"/>
            <a:endParaRPr lang="zh-TW" altLang="en-US" dirty="0"/>
          </a:p>
        </p:txBody>
      </p:sp>
      <p:graphicFrame>
        <p:nvGraphicFramePr>
          <p:cNvPr id="13324" name="Object 12"/>
          <p:cNvGraphicFramePr>
            <a:graphicFrameLocks noChangeAspect="1"/>
          </p:cNvGraphicFramePr>
          <p:nvPr/>
        </p:nvGraphicFramePr>
        <p:xfrm>
          <a:off x="387353" y="779450"/>
          <a:ext cx="4541837" cy="863600"/>
        </p:xfrm>
        <a:graphic>
          <a:graphicData uri="http://schemas.openxmlformats.org/presentationml/2006/ole">
            <p:oleObj spid="_x0000_s13324" name="Equation" r:id="rId3" imgW="2273040" imgH="431640" progId="Equation.DSMT4">
              <p:embed/>
            </p:oleObj>
          </a:graphicData>
        </a:graphic>
      </p:graphicFrame>
      <p:graphicFrame>
        <p:nvGraphicFramePr>
          <p:cNvPr id="13325" name="Object 13"/>
          <p:cNvGraphicFramePr>
            <a:graphicFrameLocks noChangeAspect="1"/>
          </p:cNvGraphicFramePr>
          <p:nvPr/>
        </p:nvGraphicFramePr>
        <p:xfrm>
          <a:off x="1285852" y="2565398"/>
          <a:ext cx="474663" cy="577850"/>
        </p:xfrm>
        <a:graphic>
          <a:graphicData uri="http://schemas.openxmlformats.org/presentationml/2006/ole">
            <p:oleObj spid="_x0000_s13325" name="Equation" r:id="rId4" imgW="355320" imgH="431640" progId="Equation.DSMT4">
              <p:embed/>
            </p:oleObj>
          </a:graphicData>
        </a:graphic>
      </p:graphicFrame>
      <p:graphicFrame>
        <p:nvGraphicFramePr>
          <p:cNvPr id="13326" name="Object 14"/>
          <p:cNvGraphicFramePr>
            <a:graphicFrameLocks noChangeAspect="1"/>
          </p:cNvGraphicFramePr>
          <p:nvPr/>
        </p:nvGraphicFramePr>
        <p:xfrm>
          <a:off x="7429520" y="2670173"/>
          <a:ext cx="357188" cy="473075"/>
        </p:xfrm>
        <a:graphic>
          <a:graphicData uri="http://schemas.openxmlformats.org/presentationml/2006/ole">
            <p:oleObj spid="_x0000_s13326" name="Equation" r:id="rId5" imgW="15228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357158" y="357166"/>
          <a:ext cx="3857652" cy="862895"/>
        </p:xfrm>
        <a:graphic>
          <a:graphicData uri="http://schemas.openxmlformats.org/presentationml/2006/ole">
            <p:oleObj spid="_x0000_s12290" name="Equation" r:id="rId3" imgW="1930320" imgH="431640" progId="Equation.DSMT4">
              <p:embed/>
            </p:oleObj>
          </a:graphicData>
        </a:graphic>
      </p:graphicFrame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4516438" y="357166"/>
          <a:ext cx="4541837" cy="863600"/>
        </p:xfrm>
        <a:graphic>
          <a:graphicData uri="http://schemas.openxmlformats.org/presentationml/2006/ole">
            <p:oleObj spid="_x0000_s12291" name="Equation" r:id="rId4" imgW="2273040" imgH="431640" progId="Equation.DSMT4">
              <p:embed/>
            </p:oleObj>
          </a:graphicData>
        </a:graphic>
      </p:graphicFrame>
      <p:cxnSp>
        <p:nvCxnSpPr>
          <p:cNvPr id="7" name="直線接點 6"/>
          <p:cNvCxnSpPr/>
          <p:nvPr/>
        </p:nvCxnSpPr>
        <p:spPr>
          <a:xfrm rot="5400000">
            <a:off x="2715803" y="2357033"/>
            <a:ext cx="3285354" cy="15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字方塊 8"/>
          <p:cNvSpPr txBox="1"/>
          <p:nvPr/>
        </p:nvSpPr>
        <p:spPr>
          <a:xfrm>
            <a:off x="285720" y="1285860"/>
            <a:ext cx="392909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arenBoth"/>
            </a:pPr>
            <a:r>
              <a:rPr lang="en-US" altLang="zh-TW" dirty="0" smtClean="0"/>
              <a:t>Long one zero coupon bond. FV=1000</a:t>
            </a:r>
          </a:p>
          <a:p>
            <a:pPr marL="342900" indent="-342900">
              <a:buFontTx/>
              <a:buAutoNum type="arabicParenBoth"/>
            </a:pPr>
            <a:endParaRPr lang="en-US" altLang="zh-TW" dirty="0" smtClean="0"/>
          </a:p>
          <a:p>
            <a:pPr marL="342900" indent="-342900">
              <a:buAutoNum type="arabicParenBoth"/>
            </a:pPr>
            <a:r>
              <a:rPr lang="en-US" altLang="zh-TW" dirty="0" smtClean="0"/>
              <a:t>Short        shares of put options on the underlying asset. </a:t>
            </a:r>
          </a:p>
          <a:p>
            <a:pPr marL="342900" indent="-342900">
              <a:buAutoNum type="arabicParenBoth"/>
            </a:pPr>
            <a:r>
              <a:rPr lang="en-US" altLang="zh-TW" dirty="0" smtClean="0"/>
              <a:t>Long 2*       shares of call options on the underlying asset.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4643438" y="1285861"/>
            <a:ext cx="392909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arenBoth"/>
            </a:pPr>
            <a:r>
              <a:rPr lang="en-US" altLang="zh-TW" dirty="0" smtClean="0"/>
              <a:t>Long one zero coupon bond. FV=1000</a:t>
            </a:r>
          </a:p>
          <a:p>
            <a:pPr marL="342900" indent="-342900">
              <a:buFontTx/>
              <a:buAutoNum type="arabicParenBoth"/>
            </a:pPr>
            <a:endParaRPr lang="en-US" altLang="zh-TW" dirty="0" smtClean="0"/>
          </a:p>
          <a:p>
            <a:pPr marL="342900" indent="-342900">
              <a:buFontTx/>
              <a:buAutoNum type="arabicParenBoth"/>
            </a:pPr>
            <a:r>
              <a:rPr lang="en-US" altLang="zh-TW" dirty="0" smtClean="0"/>
              <a:t>Short        shares of put options on the underlying asset. </a:t>
            </a:r>
          </a:p>
          <a:p>
            <a:pPr marL="342900" indent="-342900">
              <a:buFontTx/>
              <a:buAutoNum type="arabicParenBoth"/>
            </a:pPr>
            <a:r>
              <a:rPr lang="en-US" altLang="zh-TW" dirty="0" smtClean="0"/>
              <a:t>Long one zero coupon bond. FV=60         </a:t>
            </a:r>
          </a:p>
          <a:p>
            <a:pPr marL="342900" indent="-342900"/>
            <a:endParaRPr lang="en-US" altLang="zh-TW" dirty="0" smtClean="0"/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1382693" y="1928802"/>
          <a:ext cx="474663" cy="577850"/>
        </p:xfrm>
        <a:graphic>
          <a:graphicData uri="http://schemas.openxmlformats.org/presentationml/2006/ole">
            <p:oleObj spid="_x0000_s12292" name="Equation" r:id="rId5" imgW="355320" imgH="431640" progId="Equation.DSMT4">
              <p:embed/>
            </p:oleObj>
          </a:graphicData>
        </a:graphic>
      </p:graphicFrame>
      <p:graphicFrame>
        <p:nvGraphicFramePr>
          <p:cNvPr id="12293" name="Object 5"/>
          <p:cNvGraphicFramePr>
            <a:graphicFrameLocks noChangeAspect="1"/>
          </p:cNvGraphicFramePr>
          <p:nvPr/>
        </p:nvGraphicFramePr>
        <p:xfrm>
          <a:off x="5715008" y="1928802"/>
          <a:ext cx="474663" cy="577850"/>
        </p:xfrm>
        <a:graphic>
          <a:graphicData uri="http://schemas.openxmlformats.org/presentationml/2006/ole">
            <p:oleObj spid="_x0000_s12293" name="Equation" r:id="rId6" imgW="355320" imgH="431640" progId="Equation.DSMT4">
              <p:embed/>
            </p:oleObj>
          </a:graphicData>
        </a:graphic>
      </p:graphicFrame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1571604" y="2779712"/>
          <a:ext cx="474662" cy="577850"/>
        </p:xfrm>
        <a:graphic>
          <a:graphicData uri="http://schemas.openxmlformats.org/presentationml/2006/ole">
            <p:oleObj spid="_x0000_s12294" name="Equation" r:id="rId7" imgW="355320" imgH="431640" progId="Equation.DSMT4">
              <p:embed/>
            </p:oleObj>
          </a:graphicData>
        </a:graphic>
      </p:graphicFrame>
      <p:cxnSp>
        <p:nvCxnSpPr>
          <p:cNvPr id="13" name="直線單箭頭接點 12"/>
          <p:cNvCxnSpPr/>
          <p:nvPr/>
        </p:nvCxnSpPr>
        <p:spPr>
          <a:xfrm>
            <a:off x="4143372" y="1500174"/>
            <a:ext cx="428628" cy="1588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/>
          <p:nvPr/>
        </p:nvCxnSpPr>
        <p:spPr>
          <a:xfrm>
            <a:off x="4143372" y="2284404"/>
            <a:ext cx="428628" cy="1588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>
            <a:off x="214282" y="4000504"/>
            <a:ext cx="8572560" cy="1588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/>
          <p:cNvSpPr txBox="1"/>
          <p:nvPr/>
        </p:nvSpPr>
        <p:spPr>
          <a:xfrm>
            <a:off x="285720" y="4214818"/>
            <a:ext cx="85011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Symbol"/>
              <a:buChar char="Þ"/>
            </a:pPr>
            <a:r>
              <a:rPr lang="en-US" altLang="zh-TW" dirty="0" smtClean="0"/>
              <a:t> 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(3) Long 2*       shares of up-and-out call options on the underlying asset.</a:t>
            </a:r>
          </a:p>
          <a:p>
            <a:r>
              <a:rPr lang="en-US" altLang="zh-TW" dirty="0" smtClean="0"/>
              <a:t>     X=     ; barrier=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(4) Long 60 up-and-in cash-or-nothing option. X=     ; barrier=</a:t>
            </a:r>
          </a:p>
          <a:p>
            <a:endParaRPr lang="zh-TW" altLang="en-US" dirty="0"/>
          </a:p>
        </p:txBody>
      </p:sp>
      <p:graphicFrame>
        <p:nvGraphicFramePr>
          <p:cNvPr id="12295" name="Object 7"/>
          <p:cNvGraphicFramePr>
            <a:graphicFrameLocks noChangeAspect="1"/>
          </p:cNvGraphicFramePr>
          <p:nvPr/>
        </p:nvGraphicFramePr>
        <p:xfrm>
          <a:off x="1643042" y="4572008"/>
          <a:ext cx="474663" cy="577850"/>
        </p:xfrm>
        <a:graphic>
          <a:graphicData uri="http://schemas.openxmlformats.org/presentationml/2006/ole">
            <p:oleObj spid="_x0000_s12295" name="Equation" r:id="rId8" imgW="355320" imgH="431640" progId="Equation.DSMT4">
              <p:embed/>
            </p:oleObj>
          </a:graphicData>
        </a:graphic>
      </p:graphicFrame>
      <p:graphicFrame>
        <p:nvGraphicFramePr>
          <p:cNvPr id="12296" name="Object 8"/>
          <p:cNvGraphicFramePr>
            <a:graphicFrameLocks noChangeAspect="1"/>
          </p:cNvGraphicFramePr>
          <p:nvPr/>
        </p:nvGraphicFramePr>
        <p:xfrm>
          <a:off x="1071538" y="5000636"/>
          <a:ext cx="357190" cy="473078"/>
        </p:xfrm>
        <a:graphic>
          <a:graphicData uri="http://schemas.openxmlformats.org/presentationml/2006/ole">
            <p:oleObj spid="_x0000_s12296" name="Equation" r:id="rId9" imgW="152280" imgH="228600" progId="Equation.DSMT4">
              <p:embed/>
            </p:oleObj>
          </a:graphicData>
        </a:graphic>
      </p:graphicFrame>
      <p:graphicFrame>
        <p:nvGraphicFramePr>
          <p:cNvPr id="12297" name="Object 9"/>
          <p:cNvGraphicFramePr>
            <a:graphicFrameLocks noChangeAspect="1"/>
          </p:cNvGraphicFramePr>
          <p:nvPr/>
        </p:nvGraphicFramePr>
        <p:xfrm>
          <a:off x="2513013" y="5000636"/>
          <a:ext cx="476250" cy="473075"/>
        </p:xfrm>
        <a:graphic>
          <a:graphicData uri="http://schemas.openxmlformats.org/presentationml/2006/ole">
            <p:oleObj spid="_x0000_s12297" name="Equation" r:id="rId10" imgW="203040" imgH="228600" progId="Equation.DSMT4">
              <p:embed/>
            </p:oleObj>
          </a:graphicData>
        </a:graphic>
      </p:graphicFrame>
      <p:graphicFrame>
        <p:nvGraphicFramePr>
          <p:cNvPr id="12299" name="Object 11"/>
          <p:cNvGraphicFramePr>
            <a:graphicFrameLocks noChangeAspect="1"/>
          </p:cNvGraphicFramePr>
          <p:nvPr/>
        </p:nvGraphicFramePr>
        <p:xfrm>
          <a:off x="6083324" y="5500702"/>
          <a:ext cx="357187" cy="473075"/>
        </p:xfrm>
        <a:graphic>
          <a:graphicData uri="http://schemas.openxmlformats.org/presentationml/2006/ole">
            <p:oleObj spid="_x0000_s12299" name="Equation" r:id="rId11" imgW="152280" imgH="228600" progId="Equation.DSMT4">
              <p:embed/>
            </p:oleObj>
          </a:graphicData>
        </a:graphic>
      </p:graphicFrame>
      <p:graphicFrame>
        <p:nvGraphicFramePr>
          <p:cNvPr id="12300" name="Object 12"/>
          <p:cNvGraphicFramePr>
            <a:graphicFrameLocks noChangeAspect="1"/>
          </p:cNvGraphicFramePr>
          <p:nvPr/>
        </p:nvGraphicFramePr>
        <p:xfrm>
          <a:off x="7596212" y="5500702"/>
          <a:ext cx="476250" cy="473075"/>
        </p:xfrm>
        <a:graphic>
          <a:graphicData uri="http://schemas.openxmlformats.org/presentationml/2006/ole">
            <p:oleObj spid="_x0000_s12300" name="Equation" r:id="rId12" imgW="20304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評價</a:t>
            </a:r>
            <a:endParaRPr lang="zh-TW" altLang="en-US" dirty="0"/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784252" y="1771664"/>
          <a:ext cx="7645400" cy="3657600"/>
        </p:xfrm>
        <a:graphic>
          <a:graphicData uri="http://schemas.openxmlformats.org/presentationml/2006/ole">
            <p:oleObj spid="_x0000_s14338" name="Equation" r:id="rId3" imgW="3822480" imgH="1828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Profit</a:t>
            </a:r>
            <a:r>
              <a:rPr lang="zh-TW" altLang="en-US" dirty="0" smtClean="0"/>
              <a:t>  </a:t>
            </a:r>
            <a:r>
              <a:rPr lang="en-US" altLang="zh-TW" dirty="0" smtClean="0"/>
              <a:t>&amp;</a:t>
            </a:r>
            <a:r>
              <a:rPr lang="zh-TW" altLang="en-US" dirty="0" smtClean="0"/>
              <a:t>  </a:t>
            </a:r>
            <a:r>
              <a:rPr lang="en-US" altLang="zh-TW" dirty="0" smtClean="0"/>
              <a:t>Profitability</a:t>
            </a:r>
            <a:endParaRPr lang="zh-TW" altLang="en-US" dirty="0"/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785787" y="2165525"/>
          <a:ext cx="6286544" cy="620533"/>
        </p:xfrm>
        <a:graphic>
          <a:graphicData uri="http://schemas.openxmlformats.org/presentationml/2006/ole">
            <p:oleObj spid="_x0000_s31746" name="Equation" r:id="rId3" imgW="2044440" imgH="228600" progId="Equation.DSMT4">
              <p:embed/>
            </p:oleObj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714348" y="3289306"/>
          <a:ext cx="5076825" cy="1068388"/>
        </p:xfrm>
        <a:graphic>
          <a:graphicData uri="http://schemas.openxmlformats.org/presentationml/2006/ole">
            <p:oleObj spid="_x0000_s31747" name="Equation" r:id="rId4" imgW="165096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介紹何謂 </a:t>
            </a:r>
            <a:r>
              <a:rPr lang="en-US" altLang="zh-TW" dirty="0" smtClean="0"/>
              <a:t>Leverage Certificates(LC)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對</a:t>
            </a:r>
            <a:r>
              <a:rPr lang="en-US" altLang="zh-TW" dirty="0" smtClean="0"/>
              <a:t>LC</a:t>
            </a:r>
            <a:r>
              <a:rPr lang="zh-TW" altLang="en-US" dirty="0" smtClean="0"/>
              <a:t>評價並分析發行</a:t>
            </a:r>
            <a:r>
              <a:rPr lang="en-US" altLang="zh-TW" dirty="0" smtClean="0"/>
              <a:t>LC</a:t>
            </a:r>
            <a:r>
              <a:rPr lang="zh-TW" altLang="en-US" dirty="0" smtClean="0"/>
              <a:t>的報酬率。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利用統計方法檢定這些結構型商品是否錯誤定價</a:t>
            </a:r>
            <a:r>
              <a:rPr lang="en-US" altLang="zh-TW" dirty="0" smtClean="0"/>
              <a:t>(mispricing</a:t>
            </a:r>
            <a:r>
              <a:rPr lang="en-US" altLang="zh-TW" dirty="0" smtClean="0"/>
              <a:t>)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摘要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3714776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2004</a:t>
            </a:r>
            <a:r>
              <a:rPr lang="zh-TW" altLang="en-US" dirty="0" smtClean="0"/>
              <a:t>年</a:t>
            </a:r>
            <a:r>
              <a:rPr lang="en-US" altLang="zh-TW" dirty="0" smtClean="0"/>
              <a:t>6</a:t>
            </a:r>
            <a:r>
              <a:rPr lang="zh-TW" altLang="en-US" dirty="0" smtClean="0"/>
              <a:t>月</a:t>
            </a:r>
            <a:r>
              <a:rPr lang="en-US" altLang="zh-TW" dirty="0" smtClean="0"/>
              <a:t>14</a:t>
            </a:r>
            <a:r>
              <a:rPr lang="zh-TW" altLang="en-US" dirty="0" smtClean="0"/>
              <a:t>日，</a:t>
            </a:r>
            <a:r>
              <a:rPr lang="en-US" altLang="zh-TW" dirty="0" smtClean="0"/>
              <a:t>CSFB</a:t>
            </a:r>
            <a:r>
              <a:rPr lang="zh-TW" altLang="en-US" dirty="0" smtClean="0"/>
              <a:t>發行</a:t>
            </a:r>
            <a:r>
              <a:rPr lang="en-US" altLang="zh-TW" dirty="0" smtClean="0"/>
              <a:t>LC</a:t>
            </a:r>
            <a:r>
              <a:rPr lang="zh-TW" altLang="en-US" dirty="0" smtClean="0"/>
              <a:t>，部分契約如下：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依前面的評價方式求算出：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Profit=1000-862.04=137.96</a:t>
            </a:r>
          </a:p>
          <a:p>
            <a:r>
              <a:rPr lang="en-US" altLang="zh-TW" dirty="0" smtClean="0"/>
              <a:t>Profitability=137.96/862.04=16.0%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實例</a:t>
            </a:r>
            <a:endParaRPr lang="zh-TW" altLang="en-US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3478" y="2076468"/>
            <a:ext cx="7639050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實證結果</a:t>
            </a:r>
            <a:r>
              <a:rPr lang="en-US" altLang="zh-TW" dirty="0" smtClean="0"/>
              <a:t>&amp;</a:t>
            </a:r>
            <a:r>
              <a:rPr lang="zh-TW" altLang="en-US" dirty="0" smtClean="0"/>
              <a:t>統計分析</a:t>
            </a:r>
            <a:endParaRPr lang="zh-TW" altLang="en-US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9088" y="1800236"/>
            <a:ext cx="8505825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實證結果</a:t>
            </a:r>
            <a:r>
              <a:rPr lang="en-US" altLang="zh-TW" dirty="0" smtClean="0"/>
              <a:t>&amp;</a:t>
            </a:r>
            <a:r>
              <a:rPr lang="zh-TW" altLang="en-US" dirty="0" smtClean="0"/>
              <a:t>統計分析</a:t>
            </a:r>
            <a:endParaRPr lang="zh-TW" altLang="en-US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401" y="1795466"/>
            <a:ext cx="8950755" cy="3705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實證結果</a:t>
            </a:r>
            <a:r>
              <a:rPr lang="en-US" altLang="zh-TW" dirty="0" smtClean="0"/>
              <a:t>&amp;</a:t>
            </a:r>
            <a:r>
              <a:rPr lang="zh-TW" altLang="en-US" dirty="0" smtClean="0"/>
              <a:t>統計分析</a:t>
            </a:r>
            <a:endParaRPr lang="zh-TW" altLang="en-US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51571"/>
            <a:ext cx="8367976" cy="5120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實證結果</a:t>
            </a:r>
            <a:r>
              <a:rPr lang="en-US" altLang="zh-TW" dirty="0" smtClean="0"/>
              <a:t>&amp;</a:t>
            </a:r>
            <a:r>
              <a:rPr lang="zh-TW" altLang="en-US" dirty="0" smtClean="0"/>
              <a:t>統計分析</a:t>
            </a:r>
            <a:endParaRPr lang="zh-TW" altLang="en-US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619" y="2238375"/>
            <a:ext cx="8943975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實證結果</a:t>
            </a:r>
            <a:r>
              <a:rPr lang="en-US" altLang="zh-TW" dirty="0" smtClean="0"/>
              <a:t>&amp;</a:t>
            </a:r>
            <a:r>
              <a:rPr lang="zh-TW" altLang="en-US" dirty="0" smtClean="0"/>
              <a:t>統計分析</a:t>
            </a:r>
            <a:endParaRPr lang="zh-TW" altLang="en-US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2506" y="1261502"/>
            <a:ext cx="6591328" cy="5525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090811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介紹何謂</a:t>
            </a:r>
            <a:r>
              <a:rPr lang="en-US" altLang="zh-TW" dirty="0" smtClean="0"/>
              <a:t>LC</a:t>
            </a:r>
            <a:r>
              <a:rPr lang="zh-TW" altLang="en-US" dirty="0" smtClean="0"/>
              <a:t>並評價。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sz="3000" dirty="0" smtClean="0"/>
              <a:t>以統計方法分析結構型商品的</a:t>
            </a:r>
            <a:r>
              <a:rPr lang="en-US" altLang="zh-TW" sz="3000" dirty="0" smtClean="0"/>
              <a:t>mispricing</a:t>
            </a:r>
            <a:r>
              <a:rPr lang="zh-TW" altLang="en-US" sz="3000" dirty="0" smtClean="0"/>
              <a:t>問題</a:t>
            </a:r>
            <a:endParaRPr lang="en-US" altLang="zh-TW" sz="3000" dirty="0" smtClean="0"/>
          </a:p>
          <a:p>
            <a:endParaRPr lang="en-US" altLang="zh-TW" sz="3000" dirty="0" smtClean="0"/>
          </a:p>
          <a:p>
            <a:r>
              <a:rPr lang="zh-TW" altLang="en-US" sz="3000" dirty="0" smtClean="0"/>
              <a:t>本篇</a:t>
            </a:r>
            <a:r>
              <a:rPr lang="en-US" altLang="zh-TW" sz="3000" dirty="0" smtClean="0"/>
              <a:t>paper</a:t>
            </a:r>
            <a:r>
              <a:rPr lang="zh-TW" altLang="en-US" sz="3000" dirty="0" smtClean="0"/>
              <a:t>所使用的評價方法，可望用於評價其它的結構型商品。</a:t>
            </a:r>
            <a:endParaRPr lang="zh-TW" altLang="en-US" sz="30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總結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zh-TW" altLang="en-US" dirty="0" smtClean="0"/>
              <a:t>結構</a:t>
            </a:r>
            <a:r>
              <a:rPr lang="zh-TW" altLang="en-US" dirty="0" smtClean="0"/>
              <a:t>型商品</a:t>
            </a:r>
            <a:r>
              <a:rPr lang="en-US" altLang="zh-TW" dirty="0" smtClean="0"/>
              <a:t>(Structured Notes)</a:t>
            </a:r>
            <a:r>
              <a:rPr lang="zh-TW" altLang="en-US" dirty="0" smtClean="0"/>
              <a:t>又稱連動式債券，其係透過財務工程技術，針對投資者對於市場之不同預期，以拆解或組合衍生性金融商品</a:t>
            </a:r>
            <a:r>
              <a:rPr lang="en-US" altLang="zh-TW" dirty="0" smtClean="0"/>
              <a:t>(</a:t>
            </a:r>
            <a:r>
              <a:rPr lang="zh-TW" altLang="en-US" dirty="0" smtClean="0"/>
              <a:t>股票、一籃子股票、指數、一籃子指數、利率、貨幣、基金、商品及信用等</a:t>
            </a:r>
            <a:r>
              <a:rPr lang="en-US" altLang="zh-TW" dirty="0" smtClean="0"/>
              <a:t>)</a:t>
            </a:r>
            <a:r>
              <a:rPr lang="zh-TW" altLang="en-US" dirty="0" smtClean="0"/>
              <a:t>搭配零息票券的方式去組合成各種報酬型態的商品。</a:t>
            </a: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結構型商品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</a:t>
            </a:r>
            <a:r>
              <a:rPr lang="en-US" altLang="zh-TW" dirty="0" smtClean="0"/>
              <a:t>Leverage Certificates(LC)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85926"/>
            <a:ext cx="4104742" cy="179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1795459"/>
            <a:ext cx="4224588" cy="1776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7" y="3765491"/>
            <a:ext cx="4092207" cy="1735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24613" y="3686186"/>
            <a:ext cx="4290791" cy="1855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5815050" y="1857364"/>
            <a:ext cx="3186106" cy="4572032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FV	</a:t>
            </a:r>
            <a:r>
              <a:rPr lang="zh-TW" altLang="en-US" dirty="0" smtClean="0"/>
              <a:t>：面額總值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I_0</a:t>
            </a:r>
            <a:r>
              <a:rPr lang="zh-TW" altLang="en-US" dirty="0" smtClean="0"/>
              <a:t>：標的物在時間</a:t>
            </a:r>
            <a:r>
              <a:rPr lang="en-US" altLang="zh-TW" dirty="0" smtClean="0"/>
              <a:t>t=0</a:t>
            </a:r>
            <a:r>
              <a:rPr lang="zh-TW" altLang="en-US" dirty="0" smtClean="0"/>
              <a:t>時的價值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I_T</a:t>
            </a:r>
            <a:r>
              <a:rPr lang="zh-TW" altLang="en-US" dirty="0" smtClean="0"/>
              <a:t>：標的物在時間</a:t>
            </a:r>
            <a:r>
              <a:rPr lang="en-US" altLang="zh-TW" dirty="0" smtClean="0"/>
              <a:t>t=T</a:t>
            </a:r>
            <a:r>
              <a:rPr lang="zh-TW" altLang="en-US" dirty="0" smtClean="0"/>
              <a:t>時的價值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拿不到</a:t>
            </a:r>
            <a:r>
              <a:rPr lang="en-US" altLang="zh-TW" dirty="0" smtClean="0"/>
              <a:t>Dividend</a:t>
            </a: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LC</a:t>
            </a:r>
            <a:r>
              <a:rPr lang="zh-TW" altLang="en-US" dirty="0" smtClean="0"/>
              <a:t>在時間</a:t>
            </a:r>
            <a:r>
              <a:rPr lang="en-US" altLang="zh-TW" dirty="0" smtClean="0"/>
              <a:t>T</a:t>
            </a:r>
            <a:r>
              <a:rPr lang="zh-TW" altLang="en-US" dirty="0" smtClean="0"/>
              <a:t>的價值</a:t>
            </a:r>
            <a:r>
              <a:rPr lang="en-US" altLang="zh-TW" dirty="0" smtClean="0"/>
              <a:t>(V_T)</a:t>
            </a:r>
            <a:endParaRPr lang="zh-TW" altLang="en-US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85720" y="1571612"/>
          <a:ext cx="5438984" cy="4071966"/>
        </p:xfrm>
        <a:graphic>
          <a:graphicData uri="http://schemas.openxmlformats.org/presentationml/2006/ole">
            <p:oleObj spid="_x0000_s2050" name="Equation" r:id="rId3" imgW="2374560" imgH="17776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481328"/>
            <a:ext cx="3043230" cy="4525963"/>
          </a:xfrm>
        </p:spPr>
        <p:txBody>
          <a:bodyPr/>
          <a:lstStyle/>
          <a:p>
            <a:r>
              <a:rPr lang="zh-TW" altLang="en-US" dirty="0" smtClean="0"/>
              <a:t>設定：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FV =1000</a:t>
            </a:r>
          </a:p>
          <a:p>
            <a:pPr lvl="1"/>
            <a:r>
              <a:rPr lang="en-US" altLang="zh-TW" dirty="0" smtClean="0"/>
              <a:t>I_0=1000</a:t>
            </a:r>
          </a:p>
          <a:p>
            <a:pPr lvl="1"/>
            <a:r>
              <a:rPr lang="en-US" altLang="zh-TW" dirty="0" err="1" smtClean="0"/>
              <a:t>I_ko</a:t>
            </a:r>
            <a:r>
              <a:rPr lang="en-US" altLang="zh-TW" dirty="0" smtClean="0"/>
              <a:t>=1400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</a:t>
            </a:r>
            <a:endParaRPr lang="zh-TW" altLang="en-US" dirty="0"/>
          </a:p>
        </p:txBody>
      </p:sp>
      <p:grpSp>
        <p:nvGrpSpPr>
          <p:cNvPr id="24" name="群組 23"/>
          <p:cNvGrpSpPr/>
          <p:nvPr/>
        </p:nvGrpSpPr>
        <p:grpSpPr>
          <a:xfrm>
            <a:off x="3357554" y="1916660"/>
            <a:ext cx="5429288" cy="3941232"/>
            <a:chOff x="3357554" y="1916660"/>
            <a:chExt cx="5429288" cy="3941232"/>
          </a:xfrm>
        </p:grpSpPr>
        <p:grpSp>
          <p:nvGrpSpPr>
            <p:cNvPr id="17" name="群組 16"/>
            <p:cNvGrpSpPr/>
            <p:nvPr/>
          </p:nvGrpSpPr>
          <p:grpSpPr>
            <a:xfrm>
              <a:off x="3357554" y="1916660"/>
              <a:ext cx="5429288" cy="3739060"/>
              <a:chOff x="3357554" y="1916660"/>
              <a:chExt cx="5429288" cy="3739060"/>
            </a:xfrm>
          </p:grpSpPr>
          <p:grpSp>
            <p:nvGrpSpPr>
              <p:cNvPr id="14" name="群組 13"/>
              <p:cNvGrpSpPr/>
              <p:nvPr/>
            </p:nvGrpSpPr>
            <p:grpSpPr>
              <a:xfrm>
                <a:off x="3357554" y="2205030"/>
                <a:ext cx="4429156" cy="3224234"/>
                <a:chOff x="3357554" y="2205030"/>
                <a:chExt cx="4429156" cy="3224234"/>
              </a:xfrm>
            </p:grpSpPr>
            <p:grpSp>
              <p:nvGrpSpPr>
                <p:cNvPr id="8" name="群組 7"/>
                <p:cNvGrpSpPr/>
                <p:nvPr/>
              </p:nvGrpSpPr>
              <p:grpSpPr>
                <a:xfrm>
                  <a:off x="4071934" y="2205030"/>
                  <a:ext cx="3714776" cy="3224234"/>
                  <a:chOff x="4643438" y="1285860"/>
                  <a:chExt cx="3714776" cy="3224234"/>
                </a:xfrm>
              </p:grpSpPr>
              <p:cxnSp>
                <p:nvCxnSpPr>
                  <p:cNvPr id="5" name="直線單箭頭接點 4"/>
                  <p:cNvCxnSpPr/>
                  <p:nvPr/>
                </p:nvCxnSpPr>
                <p:spPr>
                  <a:xfrm>
                    <a:off x="4643438" y="4357694"/>
                    <a:ext cx="3714776" cy="158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" name="直線單箭頭接點 5"/>
                  <p:cNvCxnSpPr/>
                  <p:nvPr/>
                </p:nvCxnSpPr>
                <p:spPr>
                  <a:xfrm rot="16200000" flipV="1">
                    <a:off x="3178959" y="2893215"/>
                    <a:ext cx="3224234" cy="9524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" name="直線接點 9"/>
                <p:cNvCxnSpPr/>
                <p:nvPr/>
              </p:nvCxnSpPr>
              <p:spPr>
                <a:xfrm>
                  <a:off x="4143372" y="3286124"/>
                  <a:ext cx="3643338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直線接點 10"/>
                <p:cNvCxnSpPr/>
                <p:nvPr/>
              </p:nvCxnSpPr>
              <p:spPr>
                <a:xfrm>
                  <a:off x="4143372" y="3856040"/>
                  <a:ext cx="3643338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" name="文字方塊 11"/>
                <p:cNvSpPr txBox="1"/>
                <p:nvPr/>
              </p:nvSpPr>
              <p:spPr>
                <a:xfrm>
                  <a:off x="3357554" y="3143248"/>
                  <a:ext cx="92869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dirty="0" smtClean="0"/>
                    <a:t>1400</a:t>
                  </a:r>
                  <a:endParaRPr lang="zh-TW" altLang="en-US" dirty="0"/>
                </a:p>
              </p:txBody>
            </p:sp>
            <p:sp>
              <p:nvSpPr>
                <p:cNvPr id="13" name="文字方塊 12"/>
                <p:cNvSpPr txBox="1"/>
                <p:nvPr/>
              </p:nvSpPr>
              <p:spPr>
                <a:xfrm>
                  <a:off x="3357554" y="3702610"/>
                  <a:ext cx="92869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dirty="0" smtClean="0"/>
                    <a:t>1000</a:t>
                  </a:r>
                  <a:endParaRPr lang="zh-TW" altLang="en-US" dirty="0"/>
                </a:p>
              </p:txBody>
            </p:sp>
          </p:grpSp>
          <p:sp>
            <p:nvSpPr>
              <p:cNvPr id="15" name="文字方塊 14"/>
              <p:cNvSpPr txBox="1"/>
              <p:nvPr/>
            </p:nvSpPr>
            <p:spPr>
              <a:xfrm>
                <a:off x="7858148" y="5286388"/>
                <a:ext cx="9286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 smtClean="0"/>
                  <a:t>Time</a:t>
                </a:r>
                <a:endParaRPr lang="zh-TW" altLang="en-US" dirty="0"/>
              </a:p>
            </p:txBody>
          </p:sp>
          <p:sp>
            <p:nvSpPr>
              <p:cNvPr id="16" name="文字方塊 15"/>
              <p:cNvSpPr txBox="1"/>
              <p:nvPr/>
            </p:nvSpPr>
            <p:spPr>
              <a:xfrm>
                <a:off x="4000496" y="1916660"/>
                <a:ext cx="35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 smtClean="0"/>
                  <a:t>I</a:t>
                </a:r>
                <a:endParaRPr lang="zh-TW" altLang="en-US" dirty="0"/>
              </a:p>
            </p:txBody>
          </p:sp>
        </p:grpSp>
        <p:cxnSp>
          <p:nvCxnSpPr>
            <p:cNvPr id="19" name="直線接點 18"/>
            <p:cNvCxnSpPr/>
            <p:nvPr/>
          </p:nvCxnSpPr>
          <p:spPr>
            <a:xfrm rot="5400000">
              <a:off x="6929454" y="5285594"/>
              <a:ext cx="284958" cy="7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文字方塊 22"/>
            <p:cNvSpPr txBox="1"/>
            <p:nvPr/>
          </p:nvSpPr>
          <p:spPr>
            <a:xfrm>
              <a:off x="6929454" y="5488560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T</a:t>
              </a:r>
              <a:endParaRPr lang="zh-TW" alt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Scenario 1</a:t>
            </a:r>
            <a:endParaRPr lang="zh-TW" alt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4000496" y="357166"/>
          <a:ext cx="3460750" cy="989012"/>
        </p:xfrm>
        <a:graphic>
          <a:graphicData uri="http://schemas.openxmlformats.org/presentationml/2006/ole">
            <p:oleObj spid="_x0000_s3074" name="Equation" r:id="rId3" imgW="1511280" imgH="431640" progId="Equation.DSMT4">
              <p:embed/>
            </p:oleObj>
          </a:graphicData>
        </a:graphic>
      </p:graphicFrame>
      <p:grpSp>
        <p:nvGrpSpPr>
          <p:cNvPr id="38" name="群組 37"/>
          <p:cNvGrpSpPr/>
          <p:nvPr/>
        </p:nvGrpSpPr>
        <p:grpSpPr>
          <a:xfrm>
            <a:off x="214282" y="1357298"/>
            <a:ext cx="4143404" cy="3027007"/>
            <a:chOff x="214282" y="1785926"/>
            <a:chExt cx="4143404" cy="3027007"/>
          </a:xfrm>
        </p:grpSpPr>
        <p:grpSp>
          <p:nvGrpSpPr>
            <p:cNvPr id="5" name="群組 4"/>
            <p:cNvGrpSpPr/>
            <p:nvPr/>
          </p:nvGrpSpPr>
          <p:grpSpPr>
            <a:xfrm>
              <a:off x="214282" y="1785926"/>
              <a:ext cx="4143404" cy="3027007"/>
              <a:chOff x="3357554" y="1916660"/>
              <a:chExt cx="5429288" cy="3976187"/>
            </a:xfrm>
          </p:grpSpPr>
          <p:grpSp>
            <p:nvGrpSpPr>
              <p:cNvPr id="6" name="群組 16"/>
              <p:cNvGrpSpPr/>
              <p:nvPr/>
            </p:nvGrpSpPr>
            <p:grpSpPr>
              <a:xfrm>
                <a:off x="3357554" y="1916660"/>
                <a:ext cx="5429288" cy="3774016"/>
                <a:chOff x="3357554" y="1916660"/>
                <a:chExt cx="5429288" cy="3774016"/>
              </a:xfrm>
            </p:grpSpPr>
            <p:grpSp>
              <p:nvGrpSpPr>
                <p:cNvPr id="9" name="群組 13"/>
                <p:cNvGrpSpPr/>
                <p:nvPr/>
              </p:nvGrpSpPr>
              <p:grpSpPr>
                <a:xfrm>
                  <a:off x="3357554" y="2205030"/>
                  <a:ext cx="4429156" cy="3224234"/>
                  <a:chOff x="3357554" y="2205030"/>
                  <a:chExt cx="4429156" cy="3224234"/>
                </a:xfrm>
              </p:grpSpPr>
              <p:grpSp>
                <p:nvGrpSpPr>
                  <p:cNvPr id="12" name="群組 7"/>
                  <p:cNvGrpSpPr/>
                  <p:nvPr/>
                </p:nvGrpSpPr>
                <p:grpSpPr>
                  <a:xfrm>
                    <a:off x="4071934" y="2205030"/>
                    <a:ext cx="3714776" cy="3224234"/>
                    <a:chOff x="4643438" y="1285860"/>
                    <a:chExt cx="3714776" cy="3224234"/>
                  </a:xfrm>
                </p:grpSpPr>
                <p:cxnSp>
                  <p:nvCxnSpPr>
                    <p:cNvPr id="17" name="直線單箭頭接點 16"/>
                    <p:cNvCxnSpPr/>
                    <p:nvPr/>
                  </p:nvCxnSpPr>
                  <p:spPr>
                    <a:xfrm>
                      <a:off x="4643438" y="4357694"/>
                      <a:ext cx="3714776" cy="1588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" name="直線單箭頭接點 5"/>
                    <p:cNvCxnSpPr/>
                    <p:nvPr/>
                  </p:nvCxnSpPr>
                  <p:spPr>
                    <a:xfrm rot="16200000" flipV="1">
                      <a:off x="3178959" y="2893215"/>
                      <a:ext cx="3224234" cy="9524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3" name="直線接點 12"/>
                  <p:cNvCxnSpPr/>
                  <p:nvPr/>
                </p:nvCxnSpPr>
                <p:spPr>
                  <a:xfrm>
                    <a:off x="4143372" y="3286124"/>
                    <a:ext cx="3643338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直線接點 13"/>
                  <p:cNvCxnSpPr/>
                  <p:nvPr/>
                </p:nvCxnSpPr>
                <p:spPr>
                  <a:xfrm>
                    <a:off x="4143372" y="3856040"/>
                    <a:ext cx="3643338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" name="文字方塊 14"/>
                  <p:cNvSpPr txBox="1"/>
                  <p:nvPr/>
                </p:nvSpPr>
                <p:spPr>
                  <a:xfrm>
                    <a:off x="3357554" y="3143248"/>
                    <a:ext cx="928694" cy="40428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TW" sz="1400" dirty="0" smtClean="0"/>
                      <a:t>1400</a:t>
                    </a:r>
                    <a:endParaRPr lang="zh-TW" altLang="en-US" sz="1400" dirty="0"/>
                  </a:p>
                </p:txBody>
              </p:sp>
              <p:sp>
                <p:nvSpPr>
                  <p:cNvPr id="16" name="文字方塊 15"/>
                  <p:cNvSpPr txBox="1"/>
                  <p:nvPr/>
                </p:nvSpPr>
                <p:spPr>
                  <a:xfrm>
                    <a:off x="3357554" y="3702610"/>
                    <a:ext cx="928694" cy="40428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TW" sz="1400" dirty="0" smtClean="0"/>
                      <a:t>1000</a:t>
                    </a:r>
                    <a:endParaRPr lang="zh-TW" altLang="en-US" sz="1400" dirty="0" smtClean="0"/>
                  </a:p>
                </p:txBody>
              </p:sp>
            </p:grpSp>
            <p:sp>
              <p:nvSpPr>
                <p:cNvPr id="10" name="文字方塊 9"/>
                <p:cNvSpPr txBox="1"/>
                <p:nvPr/>
              </p:nvSpPr>
              <p:spPr>
                <a:xfrm>
                  <a:off x="7858148" y="5286389"/>
                  <a:ext cx="928694" cy="4042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sz="1400" dirty="0" smtClean="0"/>
                    <a:t>Time</a:t>
                  </a:r>
                  <a:endParaRPr lang="zh-TW" altLang="en-US" sz="1400" dirty="0" smtClean="0"/>
                </a:p>
              </p:txBody>
            </p:sp>
            <p:sp>
              <p:nvSpPr>
                <p:cNvPr id="11" name="文字方塊 10"/>
                <p:cNvSpPr txBox="1"/>
                <p:nvPr/>
              </p:nvSpPr>
              <p:spPr>
                <a:xfrm>
                  <a:off x="4000496" y="1916660"/>
                  <a:ext cx="357190" cy="4042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sz="1400" dirty="0" smtClean="0"/>
                    <a:t>I</a:t>
                  </a:r>
                  <a:endParaRPr lang="zh-TW" altLang="en-US" sz="1400" dirty="0" smtClean="0"/>
                </a:p>
              </p:txBody>
            </p:sp>
          </p:grpSp>
          <p:cxnSp>
            <p:nvCxnSpPr>
              <p:cNvPr id="7" name="直線接點 6"/>
              <p:cNvCxnSpPr/>
              <p:nvPr/>
            </p:nvCxnSpPr>
            <p:spPr>
              <a:xfrm rot="5400000">
                <a:off x="6929454" y="5285594"/>
                <a:ext cx="284958" cy="79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文字方塊 7"/>
              <p:cNvSpPr txBox="1"/>
              <p:nvPr/>
            </p:nvSpPr>
            <p:spPr>
              <a:xfrm>
                <a:off x="6931918" y="5488560"/>
                <a:ext cx="357190" cy="4042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400" dirty="0" smtClean="0"/>
                  <a:t>T</a:t>
                </a:r>
                <a:endParaRPr lang="zh-TW" altLang="en-US" sz="1400" dirty="0" smtClean="0"/>
              </a:p>
            </p:txBody>
          </p:sp>
        </p:grpSp>
        <p:sp>
          <p:nvSpPr>
            <p:cNvPr id="20" name="手繪多邊形 19"/>
            <p:cNvSpPr/>
            <p:nvPr/>
          </p:nvSpPr>
          <p:spPr>
            <a:xfrm>
              <a:off x="885371" y="3004457"/>
              <a:ext cx="2148115" cy="631371"/>
            </a:xfrm>
            <a:custGeom>
              <a:avLst/>
              <a:gdLst>
                <a:gd name="connsiteX0" fmla="*/ 0 w 2148115"/>
                <a:gd name="connsiteY0" fmla="*/ 275772 h 631371"/>
                <a:gd name="connsiteX1" fmla="*/ 72572 w 2148115"/>
                <a:gd name="connsiteY1" fmla="*/ 174172 h 631371"/>
                <a:gd name="connsiteX2" fmla="*/ 145143 w 2148115"/>
                <a:gd name="connsiteY2" fmla="*/ 29029 h 631371"/>
                <a:gd name="connsiteX3" fmla="*/ 188686 w 2148115"/>
                <a:gd name="connsiteY3" fmla="*/ 275772 h 631371"/>
                <a:gd name="connsiteX4" fmla="*/ 333829 w 2148115"/>
                <a:gd name="connsiteY4" fmla="*/ 493486 h 631371"/>
                <a:gd name="connsiteX5" fmla="*/ 377372 w 2148115"/>
                <a:gd name="connsiteY5" fmla="*/ 624114 h 631371"/>
                <a:gd name="connsiteX6" fmla="*/ 551543 w 2148115"/>
                <a:gd name="connsiteY6" fmla="*/ 449943 h 631371"/>
                <a:gd name="connsiteX7" fmla="*/ 725715 w 2148115"/>
                <a:gd name="connsiteY7" fmla="*/ 174172 h 631371"/>
                <a:gd name="connsiteX8" fmla="*/ 986972 w 2148115"/>
                <a:gd name="connsiteY8" fmla="*/ 203200 h 631371"/>
                <a:gd name="connsiteX9" fmla="*/ 1262743 w 2148115"/>
                <a:gd name="connsiteY9" fmla="*/ 43543 h 631371"/>
                <a:gd name="connsiteX10" fmla="*/ 1712686 w 2148115"/>
                <a:gd name="connsiteY10" fmla="*/ 391886 h 631371"/>
                <a:gd name="connsiteX11" fmla="*/ 1901372 w 2148115"/>
                <a:gd name="connsiteY11" fmla="*/ 566057 h 631371"/>
                <a:gd name="connsiteX12" fmla="*/ 2148115 w 2148115"/>
                <a:gd name="connsiteY12" fmla="*/ 0 h 631371"/>
                <a:gd name="connsiteX13" fmla="*/ 2148115 w 2148115"/>
                <a:gd name="connsiteY13" fmla="*/ 0 h 631371"/>
                <a:gd name="connsiteX14" fmla="*/ 2148115 w 2148115"/>
                <a:gd name="connsiteY14" fmla="*/ 0 h 631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148115" h="631371">
                  <a:moveTo>
                    <a:pt x="0" y="275772"/>
                  </a:moveTo>
                  <a:cubicBezTo>
                    <a:pt x="24191" y="245534"/>
                    <a:pt x="48382" y="215296"/>
                    <a:pt x="72572" y="174172"/>
                  </a:cubicBezTo>
                  <a:cubicBezTo>
                    <a:pt x="96762" y="133048"/>
                    <a:pt x="125791" y="12096"/>
                    <a:pt x="145143" y="29029"/>
                  </a:cubicBezTo>
                  <a:cubicBezTo>
                    <a:pt x="164495" y="45962"/>
                    <a:pt x="157238" y="198363"/>
                    <a:pt x="188686" y="275772"/>
                  </a:cubicBezTo>
                  <a:cubicBezTo>
                    <a:pt x="220134" y="353181"/>
                    <a:pt x="302381" y="435429"/>
                    <a:pt x="333829" y="493486"/>
                  </a:cubicBezTo>
                  <a:cubicBezTo>
                    <a:pt x="365277" y="551543"/>
                    <a:pt x="341086" y="631371"/>
                    <a:pt x="377372" y="624114"/>
                  </a:cubicBezTo>
                  <a:cubicBezTo>
                    <a:pt x="413658" y="616857"/>
                    <a:pt x="493486" y="524933"/>
                    <a:pt x="551543" y="449943"/>
                  </a:cubicBezTo>
                  <a:cubicBezTo>
                    <a:pt x="609600" y="374953"/>
                    <a:pt x="653144" y="215296"/>
                    <a:pt x="725715" y="174172"/>
                  </a:cubicBezTo>
                  <a:cubicBezTo>
                    <a:pt x="798287" y="133048"/>
                    <a:pt x="897467" y="224971"/>
                    <a:pt x="986972" y="203200"/>
                  </a:cubicBezTo>
                  <a:cubicBezTo>
                    <a:pt x="1076477" y="181429"/>
                    <a:pt x="1141791" y="12095"/>
                    <a:pt x="1262743" y="43543"/>
                  </a:cubicBezTo>
                  <a:cubicBezTo>
                    <a:pt x="1383695" y="74991"/>
                    <a:pt x="1606248" y="304800"/>
                    <a:pt x="1712686" y="391886"/>
                  </a:cubicBezTo>
                  <a:cubicBezTo>
                    <a:pt x="1819124" y="478972"/>
                    <a:pt x="1828801" y="631371"/>
                    <a:pt x="1901372" y="566057"/>
                  </a:cubicBezTo>
                  <a:cubicBezTo>
                    <a:pt x="1973943" y="500743"/>
                    <a:pt x="2148115" y="0"/>
                    <a:pt x="2148115" y="0"/>
                  </a:cubicBezTo>
                  <a:lnTo>
                    <a:pt x="2148115" y="0"/>
                  </a:lnTo>
                  <a:lnTo>
                    <a:pt x="2148115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223838" y="4357688"/>
          <a:ext cx="4614862" cy="1303337"/>
        </p:xfrm>
        <a:graphic>
          <a:graphicData uri="http://schemas.openxmlformats.org/presentationml/2006/ole">
            <p:oleObj spid="_x0000_s3077" name="Equation" r:id="rId4" imgW="2247840" imgH="634680" progId="Equation.DSMT4">
              <p:embed/>
            </p:oleObj>
          </a:graphicData>
        </a:graphic>
      </p:graphicFrame>
      <p:grpSp>
        <p:nvGrpSpPr>
          <p:cNvPr id="68" name="群組 67"/>
          <p:cNvGrpSpPr/>
          <p:nvPr/>
        </p:nvGrpSpPr>
        <p:grpSpPr>
          <a:xfrm>
            <a:off x="4643438" y="2671700"/>
            <a:ext cx="3963987" cy="3900572"/>
            <a:chOff x="4643438" y="2671700"/>
            <a:chExt cx="3963987" cy="3900572"/>
          </a:xfrm>
        </p:grpSpPr>
        <p:grpSp>
          <p:nvGrpSpPr>
            <p:cNvPr id="31" name="群組 7"/>
            <p:cNvGrpSpPr/>
            <p:nvPr/>
          </p:nvGrpSpPr>
          <p:grpSpPr>
            <a:xfrm>
              <a:off x="5207422" y="3575267"/>
              <a:ext cx="2932718" cy="2639815"/>
              <a:chOff x="4643438" y="1285860"/>
              <a:chExt cx="3714776" cy="3224234"/>
            </a:xfrm>
          </p:grpSpPr>
          <p:cxnSp>
            <p:nvCxnSpPr>
              <p:cNvPr id="36" name="直線單箭頭接點 35"/>
              <p:cNvCxnSpPr/>
              <p:nvPr/>
            </p:nvCxnSpPr>
            <p:spPr>
              <a:xfrm>
                <a:off x="4643438" y="4357694"/>
                <a:ext cx="3714776" cy="158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單箭頭接點 5"/>
              <p:cNvCxnSpPr/>
              <p:nvPr/>
            </p:nvCxnSpPr>
            <p:spPr>
              <a:xfrm rot="16200000" flipV="1">
                <a:off x="3178959" y="2893215"/>
                <a:ext cx="3224234" cy="952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3" name="直線接點 32"/>
            <p:cNvCxnSpPr/>
            <p:nvPr/>
          </p:nvCxnSpPr>
          <p:spPr>
            <a:xfrm>
              <a:off x="5263821" y="4927018"/>
              <a:ext cx="165435" cy="218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文字方塊 34"/>
            <p:cNvSpPr txBox="1"/>
            <p:nvPr/>
          </p:nvSpPr>
          <p:spPr>
            <a:xfrm>
              <a:off x="4643438" y="4801398"/>
              <a:ext cx="73317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/>
                <a:t>1000</a:t>
              </a:r>
              <a:endParaRPr lang="zh-TW" altLang="en-US" sz="1600" dirty="0" smtClean="0"/>
            </a:p>
          </p:txBody>
        </p:sp>
        <p:graphicFrame>
          <p:nvGraphicFramePr>
            <p:cNvPr id="3078" name="Object 6"/>
            <p:cNvGraphicFramePr>
              <a:graphicFrameLocks noChangeAspect="1"/>
            </p:cNvGraphicFramePr>
            <p:nvPr/>
          </p:nvGraphicFramePr>
          <p:xfrm>
            <a:off x="5000628" y="3143248"/>
            <a:ext cx="406400" cy="471478"/>
          </p:xfrm>
          <a:graphic>
            <a:graphicData uri="http://schemas.openxmlformats.org/presentationml/2006/ole">
              <p:oleObj spid="_x0000_s3078" name="Equation" r:id="rId5" imgW="177480" imgH="228600" progId="Equation.DSMT4">
                <p:embed/>
              </p:oleObj>
            </a:graphicData>
          </a:graphic>
        </p:graphicFrame>
        <p:graphicFrame>
          <p:nvGraphicFramePr>
            <p:cNvPr id="3079" name="Object 7"/>
            <p:cNvGraphicFramePr>
              <a:graphicFrameLocks noChangeAspect="1"/>
            </p:cNvGraphicFramePr>
            <p:nvPr/>
          </p:nvGraphicFramePr>
          <p:xfrm>
            <a:off x="8229600" y="6072188"/>
            <a:ext cx="377825" cy="471487"/>
          </p:xfrm>
          <a:graphic>
            <a:graphicData uri="http://schemas.openxmlformats.org/presentationml/2006/ole">
              <p:oleObj spid="_x0000_s3079" name="Equation" r:id="rId6" imgW="164880" imgH="228600" progId="Equation.DSMT4">
                <p:embed/>
              </p:oleObj>
            </a:graphicData>
          </a:graphic>
        </p:graphicFrame>
        <p:cxnSp>
          <p:nvCxnSpPr>
            <p:cNvPr id="41" name="直線接點 40"/>
            <p:cNvCxnSpPr/>
            <p:nvPr/>
          </p:nvCxnSpPr>
          <p:spPr>
            <a:xfrm rot="5400000" flipH="1" flipV="1">
              <a:off x="6678627" y="6107128"/>
              <a:ext cx="214315" cy="1592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 rot="5400000" flipH="1" flipV="1">
              <a:off x="7178690" y="6107130"/>
              <a:ext cx="214315" cy="1592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文字方塊 59"/>
            <p:cNvSpPr txBox="1"/>
            <p:nvPr/>
          </p:nvSpPr>
          <p:spPr>
            <a:xfrm>
              <a:off x="6339151" y="6233718"/>
              <a:ext cx="73317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/>
                <a:t>1000</a:t>
              </a:r>
              <a:endParaRPr lang="zh-TW" altLang="en-US" sz="1600" dirty="0" smtClean="0"/>
            </a:p>
          </p:txBody>
        </p:sp>
        <p:sp>
          <p:nvSpPr>
            <p:cNvPr id="61" name="文字方塊 60"/>
            <p:cNvSpPr txBox="1"/>
            <p:nvPr/>
          </p:nvSpPr>
          <p:spPr>
            <a:xfrm>
              <a:off x="7000892" y="6233718"/>
              <a:ext cx="73317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/>
                <a:t>1400</a:t>
              </a:r>
              <a:endParaRPr lang="zh-TW" altLang="en-US" sz="1600" dirty="0"/>
            </a:p>
          </p:txBody>
        </p:sp>
        <p:sp>
          <p:nvSpPr>
            <p:cNvPr id="62" name="文字方塊 61"/>
            <p:cNvSpPr txBox="1"/>
            <p:nvPr/>
          </p:nvSpPr>
          <p:spPr>
            <a:xfrm>
              <a:off x="4643438" y="3804826"/>
              <a:ext cx="73317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/>
                <a:t>1800</a:t>
              </a:r>
              <a:endParaRPr lang="zh-TW" altLang="en-US" sz="1600" dirty="0"/>
            </a:p>
          </p:txBody>
        </p:sp>
        <p:cxnSp>
          <p:nvCxnSpPr>
            <p:cNvPr id="63" name="直線接點 62"/>
            <p:cNvCxnSpPr/>
            <p:nvPr/>
          </p:nvCxnSpPr>
          <p:spPr>
            <a:xfrm>
              <a:off x="5263821" y="3929066"/>
              <a:ext cx="165435" cy="218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接點 64"/>
            <p:cNvCxnSpPr/>
            <p:nvPr/>
          </p:nvCxnSpPr>
          <p:spPr>
            <a:xfrm rot="5400000" flipH="1" flipV="1">
              <a:off x="6572264" y="4214818"/>
              <a:ext cx="928694" cy="50006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文字方塊 66"/>
            <p:cNvSpPr txBox="1"/>
            <p:nvPr/>
          </p:nvSpPr>
          <p:spPr>
            <a:xfrm>
              <a:off x="5286380" y="2671700"/>
              <a:ext cx="30003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000" dirty="0" smtClean="0"/>
                <a:t>LC</a:t>
              </a:r>
              <a:r>
                <a:rPr lang="zh-TW" altLang="en-US" sz="2000" dirty="0" smtClean="0"/>
                <a:t>在時間</a:t>
              </a:r>
              <a:r>
                <a:rPr lang="en-US" altLang="zh-TW" sz="2000" dirty="0" smtClean="0"/>
                <a:t>T</a:t>
              </a:r>
              <a:r>
                <a:rPr lang="zh-TW" altLang="en-US" sz="2000" dirty="0" smtClean="0"/>
                <a:t>的價值</a:t>
              </a:r>
              <a:r>
                <a:rPr lang="en-US" altLang="zh-TW" sz="2000" dirty="0" smtClean="0"/>
                <a:t>(V_T)</a:t>
              </a:r>
              <a:endParaRPr lang="zh-TW" altLang="en-US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Scenario 2</a:t>
            </a:r>
            <a:endParaRPr lang="zh-TW" alt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4814888" y="357188"/>
          <a:ext cx="1831975" cy="989012"/>
        </p:xfrm>
        <a:graphic>
          <a:graphicData uri="http://schemas.openxmlformats.org/presentationml/2006/ole">
            <p:oleObj spid="_x0000_s4098" name="Equation" r:id="rId3" imgW="799920" imgH="431640" progId="Equation.DSMT4">
              <p:embed/>
            </p:oleObj>
          </a:graphicData>
        </a:graphic>
      </p:graphicFrame>
      <p:grpSp>
        <p:nvGrpSpPr>
          <p:cNvPr id="4" name="群組 4"/>
          <p:cNvGrpSpPr/>
          <p:nvPr/>
        </p:nvGrpSpPr>
        <p:grpSpPr>
          <a:xfrm>
            <a:off x="214282" y="1357298"/>
            <a:ext cx="4143404" cy="3027007"/>
            <a:chOff x="3357554" y="1916660"/>
            <a:chExt cx="5429288" cy="3976187"/>
          </a:xfrm>
        </p:grpSpPr>
        <p:grpSp>
          <p:nvGrpSpPr>
            <p:cNvPr id="5" name="群組 16"/>
            <p:cNvGrpSpPr/>
            <p:nvPr/>
          </p:nvGrpSpPr>
          <p:grpSpPr>
            <a:xfrm>
              <a:off x="3357554" y="1916660"/>
              <a:ext cx="5429288" cy="3774016"/>
              <a:chOff x="3357554" y="1916660"/>
              <a:chExt cx="5429288" cy="3774016"/>
            </a:xfrm>
          </p:grpSpPr>
          <p:grpSp>
            <p:nvGrpSpPr>
              <p:cNvPr id="6" name="群組 13"/>
              <p:cNvGrpSpPr/>
              <p:nvPr/>
            </p:nvGrpSpPr>
            <p:grpSpPr>
              <a:xfrm>
                <a:off x="3357554" y="2205030"/>
                <a:ext cx="4429156" cy="3224234"/>
                <a:chOff x="3357554" y="2205030"/>
                <a:chExt cx="4429156" cy="3224234"/>
              </a:xfrm>
            </p:grpSpPr>
            <p:grpSp>
              <p:nvGrpSpPr>
                <p:cNvPr id="9" name="群組 7"/>
                <p:cNvGrpSpPr/>
                <p:nvPr/>
              </p:nvGrpSpPr>
              <p:grpSpPr>
                <a:xfrm>
                  <a:off x="4071934" y="2205030"/>
                  <a:ext cx="3714776" cy="3224234"/>
                  <a:chOff x="4643438" y="1285860"/>
                  <a:chExt cx="3714776" cy="3224234"/>
                </a:xfrm>
              </p:grpSpPr>
              <p:cxnSp>
                <p:nvCxnSpPr>
                  <p:cNvPr id="17" name="直線單箭頭接點 16"/>
                  <p:cNvCxnSpPr/>
                  <p:nvPr/>
                </p:nvCxnSpPr>
                <p:spPr>
                  <a:xfrm>
                    <a:off x="4643438" y="4357694"/>
                    <a:ext cx="3714776" cy="158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直線單箭頭接點 5"/>
                  <p:cNvCxnSpPr/>
                  <p:nvPr/>
                </p:nvCxnSpPr>
                <p:spPr>
                  <a:xfrm rot="16200000" flipV="1">
                    <a:off x="3178959" y="2893215"/>
                    <a:ext cx="3224234" cy="9524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3" name="直線接點 12"/>
                <p:cNvCxnSpPr/>
                <p:nvPr/>
              </p:nvCxnSpPr>
              <p:spPr>
                <a:xfrm>
                  <a:off x="4143372" y="3286124"/>
                  <a:ext cx="3643338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直線接點 13"/>
                <p:cNvCxnSpPr/>
                <p:nvPr/>
              </p:nvCxnSpPr>
              <p:spPr>
                <a:xfrm>
                  <a:off x="4143372" y="3856040"/>
                  <a:ext cx="3643338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文字方塊 14"/>
                <p:cNvSpPr txBox="1"/>
                <p:nvPr/>
              </p:nvSpPr>
              <p:spPr>
                <a:xfrm>
                  <a:off x="3357554" y="3143248"/>
                  <a:ext cx="928694" cy="4042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sz="1400" dirty="0" smtClean="0"/>
                    <a:t>1400</a:t>
                  </a:r>
                  <a:endParaRPr lang="zh-TW" altLang="en-US" sz="1400" dirty="0"/>
                </a:p>
              </p:txBody>
            </p:sp>
            <p:sp>
              <p:nvSpPr>
                <p:cNvPr id="16" name="文字方塊 15"/>
                <p:cNvSpPr txBox="1"/>
                <p:nvPr/>
              </p:nvSpPr>
              <p:spPr>
                <a:xfrm>
                  <a:off x="3357554" y="3702610"/>
                  <a:ext cx="928694" cy="4042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sz="1400" dirty="0" smtClean="0"/>
                    <a:t>1000</a:t>
                  </a:r>
                  <a:endParaRPr lang="zh-TW" altLang="en-US" sz="1400" dirty="0" smtClean="0"/>
                </a:p>
              </p:txBody>
            </p:sp>
          </p:grpSp>
          <p:sp>
            <p:nvSpPr>
              <p:cNvPr id="10" name="文字方塊 9"/>
              <p:cNvSpPr txBox="1"/>
              <p:nvPr/>
            </p:nvSpPr>
            <p:spPr>
              <a:xfrm>
                <a:off x="7858148" y="5286389"/>
                <a:ext cx="928694" cy="4042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400" dirty="0" smtClean="0"/>
                  <a:t>Time</a:t>
                </a:r>
                <a:endParaRPr lang="zh-TW" altLang="en-US" sz="1400" dirty="0" smtClean="0"/>
              </a:p>
            </p:txBody>
          </p:sp>
          <p:sp>
            <p:nvSpPr>
              <p:cNvPr id="11" name="文字方塊 10"/>
              <p:cNvSpPr txBox="1"/>
              <p:nvPr/>
            </p:nvSpPr>
            <p:spPr>
              <a:xfrm>
                <a:off x="4000496" y="1916660"/>
                <a:ext cx="357190" cy="4042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400" dirty="0" smtClean="0"/>
                  <a:t>I</a:t>
                </a:r>
                <a:endParaRPr lang="zh-TW" altLang="en-US" sz="1400" dirty="0" smtClean="0"/>
              </a:p>
            </p:txBody>
          </p:sp>
        </p:grpSp>
        <p:cxnSp>
          <p:nvCxnSpPr>
            <p:cNvPr id="7" name="直線接點 6"/>
            <p:cNvCxnSpPr/>
            <p:nvPr/>
          </p:nvCxnSpPr>
          <p:spPr>
            <a:xfrm rot="5400000">
              <a:off x="6929454" y="5285594"/>
              <a:ext cx="284958" cy="7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字方塊 7"/>
            <p:cNvSpPr txBox="1"/>
            <p:nvPr/>
          </p:nvSpPr>
          <p:spPr>
            <a:xfrm>
              <a:off x="6931918" y="5488560"/>
              <a:ext cx="357190" cy="4042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/>
                <a:t>T</a:t>
              </a:r>
              <a:endParaRPr lang="zh-TW" altLang="en-US" sz="1400" dirty="0" smtClean="0"/>
            </a:p>
          </p:txBody>
        </p:sp>
      </p:grp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785786" y="4357688"/>
          <a:ext cx="3257577" cy="1303337"/>
        </p:xfrm>
        <a:graphic>
          <a:graphicData uri="http://schemas.openxmlformats.org/presentationml/2006/ole">
            <p:oleObj spid="_x0000_s4099" name="Equation" r:id="rId4" imgW="1473120" imgH="634680" progId="Equation.DSMT4">
              <p:embed/>
            </p:oleObj>
          </a:graphicData>
        </a:graphic>
      </p:graphicFrame>
      <p:grpSp>
        <p:nvGrpSpPr>
          <p:cNvPr id="12" name="群組 7"/>
          <p:cNvGrpSpPr/>
          <p:nvPr/>
        </p:nvGrpSpPr>
        <p:grpSpPr>
          <a:xfrm>
            <a:off x="5207422" y="3575267"/>
            <a:ext cx="2932718" cy="2639815"/>
            <a:chOff x="4643438" y="1285860"/>
            <a:chExt cx="3714776" cy="3224234"/>
          </a:xfrm>
        </p:grpSpPr>
        <p:cxnSp>
          <p:nvCxnSpPr>
            <p:cNvPr id="36" name="直線單箭頭接點 35"/>
            <p:cNvCxnSpPr/>
            <p:nvPr/>
          </p:nvCxnSpPr>
          <p:spPr>
            <a:xfrm>
              <a:off x="4643438" y="4357694"/>
              <a:ext cx="3714776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單箭頭接點 5"/>
            <p:cNvCxnSpPr/>
            <p:nvPr/>
          </p:nvCxnSpPr>
          <p:spPr>
            <a:xfrm rot="16200000" flipV="1">
              <a:off x="3178959" y="2893215"/>
              <a:ext cx="3224234" cy="952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直線接點 32"/>
          <p:cNvCxnSpPr/>
          <p:nvPr/>
        </p:nvCxnSpPr>
        <p:spPr>
          <a:xfrm>
            <a:off x="5263821" y="4927018"/>
            <a:ext cx="165435" cy="218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字方塊 34"/>
          <p:cNvSpPr txBox="1"/>
          <p:nvPr/>
        </p:nvSpPr>
        <p:spPr>
          <a:xfrm>
            <a:off x="4643438" y="4801398"/>
            <a:ext cx="7331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1000</a:t>
            </a:r>
            <a:endParaRPr lang="zh-TW" altLang="en-US" sz="1600" dirty="0" smtClean="0"/>
          </a:p>
        </p:txBody>
      </p:sp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5000628" y="3143248"/>
          <a:ext cx="406400" cy="471478"/>
        </p:xfrm>
        <a:graphic>
          <a:graphicData uri="http://schemas.openxmlformats.org/presentationml/2006/ole">
            <p:oleObj spid="_x0000_s4100" name="Equation" r:id="rId5" imgW="177480" imgH="228600" progId="Equation.DSMT4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8229600" y="6072188"/>
          <a:ext cx="377825" cy="471487"/>
        </p:xfrm>
        <a:graphic>
          <a:graphicData uri="http://schemas.openxmlformats.org/presentationml/2006/ole">
            <p:oleObj spid="_x0000_s4101" name="Equation" r:id="rId6" imgW="164880" imgH="228600" progId="Equation.DSMT4">
              <p:embed/>
            </p:oleObj>
          </a:graphicData>
        </a:graphic>
      </p:graphicFrame>
      <p:cxnSp>
        <p:nvCxnSpPr>
          <p:cNvPr id="41" name="直線接點 40"/>
          <p:cNvCxnSpPr/>
          <p:nvPr/>
        </p:nvCxnSpPr>
        <p:spPr>
          <a:xfrm rot="5400000" flipH="1" flipV="1">
            <a:off x="6678627" y="6107128"/>
            <a:ext cx="214315" cy="1592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文字方塊 59"/>
          <p:cNvSpPr txBox="1"/>
          <p:nvPr/>
        </p:nvSpPr>
        <p:spPr>
          <a:xfrm>
            <a:off x="6339151" y="6233718"/>
            <a:ext cx="7331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1000</a:t>
            </a:r>
            <a:endParaRPr lang="zh-TW" altLang="en-US" sz="1600" dirty="0" smtClean="0"/>
          </a:p>
        </p:txBody>
      </p:sp>
      <p:cxnSp>
        <p:nvCxnSpPr>
          <p:cNvPr id="65" name="直線接點 64"/>
          <p:cNvCxnSpPr/>
          <p:nvPr/>
        </p:nvCxnSpPr>
        <p:spPr>
          <a:xfrm rot="10800000" flipV="1">
            <a:off x="5357818" y="4929198"/>
            <a:ext cx="1428760" cy="1143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手繪多邊形 37"/>
          <p:cNvSpPr/>
          <p:nvPr/>
        </p:nvSpPr>
        <p:spPr>
          <a:xfrm>
            <a:off x="885371" y="2518229"/>
            <a:ext cx="2162629" cy="1669143"/>
          </a:xfrm>
          <a:custGeom>
            <a:avLst/>
            <a:gdLst>
              <a:gd name="connsiteX0" fmla="*/ 0 w 2162629"/>
              <a:gd name="connsiteY0" fmla="*/ 312057 h 1669143"/>
              <a:gd name="connsiteX1" fmla="*/ 130629 w 2162629"/>
              <a:gd name="connsiteY1" fmla="*/ 195942 h 1669143"/>
              <a:gd name="connsiteX2" fmla="*/ 246743 w 2162629"/>
              <a:gd name="connsiteY2" fmla="*/ 50800 h 1669143"/>
              <a:gd name="connsiteX3" fmla="*/ 362858 w 2162629"/>
              <a:gd name="connsiteY3" fmla="*/ 254000 h 1669143"/>
              <a:gd name="connsiteX4" fmla="*/ 508000 w 2162629"/>
              <a:gd name="connsiteY4" fmla="*/ 573314 h 1669143"/>
              <a:gd name="connsiteX5" fmla="*/ 653143 w 2162629"/>
              <a:gd name="connsiteY5" fmla="*/ 558800 h 1669143"/>
              <a:gd name="connsiteX6" fmla="*/ 754743 w 2162629"/>
              <a:gd name="connsiteY6" fmla="*/ 442685 h 1669143"/>
              <a:gd name="connsiteX7" fmla="*/ 957943 w 2162629"/>
              <a:gd name="connsiteY7" fmla="*/ 239485 h 1669143"/>
              <a:gd name="connsiteX8" fmla="*/ 1088572 w 2162629"/>
              <a:gd name="connsiteY8" fmla="*/ 399142 h 1669143"/>
              <a:gd name="connsiteX9" fmla="*/ 1349829 w 2162629"/>
              <a:gd name="connsiteY9" fmla="*/ 166914 h 1669143"/>
              <a:gd name="connsiteX10" fmla="*/ 1567543 w 2162629"/>
              <a:gd name="connsiteY10" fmla="*/ 7257 h 1669143"/>
              <a:gd name="connsiteX11" fmla="*/ 1857829 w 2162629"/>
              <a:gd name="connsiteY11" fmla="*/ 210457 h 1669143"/>
              <a:gd name="connsiteX12" fmla="*/ 2162629 w 2162629"/>
              <a:gd name="connsiteY12" fmla="*/ 820057 h 1669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62629" h="1669143">
                <a:moveTo>
                  <a:pt x="0" y="312057"/>
                </a:moveTo>
                <a:cubicBezTo>
                  <a:pt x="44752" y="275771"/>
                  <a:pt x="89505" y="239485"/>
                  <a:pt x="130629" y="195942"/>
                </a:cubicBezTo>
                <a:cubicBezTo>
                  <a:pt x="171753" y="152399"/>
                  <a:pt x="208038" y="41124"/>
                  <a:pt x="246743" y="50800"/>
                </a:cubicBezTo>
                <a:cubicBezTo>
                  <a:pt x="285448" y="60476"/>
                  <a:pt x="319315" y="166914"/>
                  <a:pt x="362858" y="254000"/>
                </a:cubicBezTo>
                <a:cubicBezTo>
                  <a:pt x="406401" y="341086"/>
                  <a:pt x="459619" y="522514"/>
                  <a:pt x="508000" y="573314"/>
                </a:cubicBezTo>
                <a:cubicBezTo>
                  <a:pt x="556381" y="624114"/>
                  <a:pt x="612019" y="580572"/>
                  <a:pt x="653143" y="558800"/>
                </a:cubicBezTo>
                <a:cubicBezTo>
                  <a:pt x="694267" y="537029"/>
                  <a:pt x="703943" y="495904"/>
                  <a:pt x="754743" y="442685"/>
                </a:cubicBezTo>
                <a:cubicBezTo>
                  <a:pt x="805543" y="389466"/>
                  <a:pt x="902305" y="246742"/>
                  <a:pt x="957943" y="239485"/>
                </a:cubicBezTo>
                <a:cubicBezTo>
                  <a:pt x="1013581" y="232228"/>
                  <a:pt x="1023258" y="411237"/>
                  <a:pt x="1088572" y="399142"/>
                </a:cubicBezTo>
                <a:cubicBezTo>
                  <a:pt x="1153886" y="387047"/>
                  <a:pt x="1270001" y="232228"/>
                  <a:pt x="1349829" y="166914"/>
                </a:cubicBezTo>
                <a:cubicBezTo>
                  <a:pt x="1429658" y="101600"/>
                  <a:pt x="1482876" y="0"/>
                  <a:pt x="1567543" y="7257"/>
                </a:cubicBezTo>
                <a:cubicBezTo>
                  <a:pt x="1652210" y="14514"/>
                  <a:pt x="1758648" y="74990"/>
                  <a:pt x="1857829" y="210457"/>
                </a:cubicBezTo>
                <a:cubicBezTo>
                  <a:pt x="1957010" y="345924"/>
                  <a:pt x="1840896" y="1669143"/>
                  <a:pt x="2162629" y="820057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文字方塊 39"/>
          <p:cNvSpPr txBox="1"/>
          <p:nvPr/>
        </p:nvSpPr>
        <p:spPr>
          <a:xfrm>
            <a:off x="5286380" y="2671700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/>
              <a:t>LC</a:t>
            </a:r>
            <a:r>
              <a:rPr lang="zh-TW" altLang="en-US" sz="2000" dirty="0" smtClean="0"/>
              <a:t>在時間</a:t>
            </a:r>
            <a:r>
              <a:rPr lang="en-US" altLang="zh-TW" sz="2000" dirty="0" smtClean="0"/>
              <a:t>T</a:t>
            </a:r>
            <a:r>
              <a:rPr lang="zh-TW" altLang="en-US" sz="2000" dirty="0" smtClean="0"/>
              <a:t>的價值</a:t>
            </a:r>
            <a:r>
              <a:rPr lang="en-US" altLang="zh-TW" sz="2000" dirty="0" smtClean="0"/>
              <a:t>(V_T)</a:t>
            </a:r>
            <a:endParaRPr lang="zh-TW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Scenario 3</a:t>
            </a:r>
            <a:endParaRPr lang="zh-TW" alt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4319588" y="400050"/>
          <a:ext cx="2820987" cy="901700"/>
        </p:xfrm>
        <a:graphic>
          <a:graphicData uri="http://schemas.openxmlformats.org/presentationml/2006/ole">
            <p:oleObj spid="_x0000_s5122" name="Equation" r:id="rId3" imgW="1231560" imgH="393480" progId="Equation.DSMT4">
              <p:embed/>
            </p:oleObj>
          </a:graphicData>
        </a:graphic>
      </p:graphicFrame>
      <p:grpSp>
        <p:nvGrpSpPr>
          <p:cNvPr id="4" name="群組 4"/>
          <p:cNvGrpSpPr/>
          <p:nvPr/>
        </p:nvGrpSpPr>
        <p:grpSpPr>
          <a:xfrm>
            <a:off x="214282" y="1357298"/>
            <a:ext cx="4143404" cy="3027007"/>
            <a:chOff x="3357554" y="1916660"/>
            <a:chExt cx="5429288" cy="3976187"/>
          </a:xfrm>
        </p:grpSpPr>
        <p:grpSp>
          <p:nvGrpSpPr>
            <p:cNvPr id="5" name="群組 16"/>
            <p:cNvGrpSpPr/>
            <p:nvPr/>
          </p:nvGrpSpPr>
          <p:grpSpPr>
            <a:xfrm>
              <a:off x="3357554" y="1916660"/>
              <a:ext cx="5429288" cy="3774016"/>
              <a:chOff x="3357554" y="1916660"/>
              <a:chExt cx="5429288" cy="3774016"/>
            </a:xfrm>
          </p:grpSpPr>
          <p:grpSp>
            <p:nvGrpSpPr>
              <p:cNvPr id="6" name="群組 13"/>
              <p:cNvGrpSpPr/>
              <p:nvPr/>
            </p:nvGrpSpPr>
            <p:grpSpPr>
              <a:xfrm>
                <a:off x="3357554" y="2205030"/>
                <a:ext cx="4429156" cy="3224234"/>
                <a:chOff x="3357554" y="2205030"/>
                <a:chExt cx="4429156" cy="3224234"/>
              </a:xfrm>
            </p:grpSpPr>
            <p:grpSp>
              <p:nvGrpSpPr>
                <p:cNvPr id="9" name="群組 7"/>
                <p:cNvGrpSpPr/>
                <p:nvPr/>
              </p:nvGrpSpPr>
              <p:grpSpPr>
                <a:xfrm>
                  <a:off x="4071934" y="2205030"/>
                  <a:ext cx="3714776" cy="3224234"/>
                  <a:chOff x="4643438" y="1285860"/>
                  <a:chExt cx="3714776" cy="3224234"/>
                </a:xfrm>
              </p:grpSpPr>
              <p:cxnSp>
                <p:nvCxnSpPr>
                  <p:cNvPr id="17" name="直線單箭頭接點 16"/>
                  <p:cNvCxnSpPr/>
                  <p:nvPr/>
                </p:nvCxnSpPr>
                <p:spPr>
                  <a:xfrm>
                    <a:off x="4643438" y="4357694"/>
                    <a:ext cx="3714776" cy="158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直線單箭頭接點 5"/>
                  <p:cNvCxnSpPr/>
                  <p:nvPr/>
                </p:nvCxnSpPr>
                <p:spPr>
                  <a:xfrm rot="16200000" flipV="1">
                    <a:off x="3178959" y="2893215"/>
                    <a:ext cx="3224234" cy="9524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3" name="直線接點 12"/>
                <p:cNvCxnSpPr/>
                <p:nvPr/>
              </p:nvCxnSpPr>
              <p:spPr>
                <a:xfrm>
                  <a:off x="4143372" y="3286124"/>
                  <a:ext cx="3643338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直線接點 13"/>
                <p:cNvCxnSpPr/>
                <p:nvPr/>
              </p:nvCxnSpPr>
              <p:spPr>
                <a:xfrm>
                  <a:off x="4143372" y="3856040"/>
                  <a:ext cx="3643338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文字方塊 14"/>
                <p:cNvSpPr txBox="1"/>
                <p:nvPr/>
              </p:nvSpPr>
              <p:spPr>
                <a:xfrm>
                  <a:off x="3357554" y="3143248"/>
                  <a:ext cx="928694" cy="4042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sz="1400" dirty="0" smtClean="0"/>
                    <a:t>1400</a:t>
                  </a:r>
                  <a:endParaRPr lang="zh-TW" altLang="en-US" sz="1400" dirty="0"/>
                </a:p>
              </p:txBody>
            </p:sp>
            <p:sp>
              <p:nvSpPr>
                <p:cNvPr id="16" name="文字方塊 15"/>
                <p:cNvSpPr txBox="1"/>
                <p:nvPr/>
              </p:nvSpPr>
              <p:spPr>
                <a:xfrm>
                  <a:off x="3357554" y="3702610"/>
                  <a:ext cx="928694" cy="4042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sz="1400" dirty="0" smtClean="0"/>
                    <a:t>1000</a:t>
                  </a:r>
                  <a:endParaRPr lang="zh-TW" altLang="en-US" sz="1400" dirty="0" smtClean="0"/>
                </a:p>
              </p:txBody>
            </p:sp>
          </p:grpSp>
          <p:sp>
            <p:nvSpPr>
              <p:cNvPr id="10" name="文字方塊 9"/>
              <p:cNvSpPr txBox="1"/>
              <p:nvPr/>
            </p:nvSpPr>
            <p:spPr>
              <a:xfrm>
                <a:off x="7858148" y="5286389"/>
                <a:ext cx="928694" cy="4042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400" dirty="0" smtClean="0"/>
                  <a:t>Time</a:t>
                </a:r>
                <a:endParaRPr lang="zh-TW" altLang="en-US" sz="1400" dirty="0" smtClean="0"/>
              </a:p>
            </p:txBody>
          </p:sp>
          <p:sp>
            <p:nvSpPr>
              <p:cNvPr id="11" name="文字方塊 10"/>
              <p:cNvSpPr txBox="1"/>
              <p:nvPr/>
            </p:nvSpPr>
            <p:spPr>
              <a:xfrm>
                <a:off x="4000496" y="1916660"/>
                <a:ext cx="357190" cy="4042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400" dirty="0" smtClean="0"/>
                  <a:t>I</a:t>
                </a:r>
                <a:endParaRPr lang="zh-TW" altLang="en-US" sz="1400" dirty="0" smtClean="0"/>
              </a:p>
            </p:txBody>
          </p:sp>
        </p:grpSp>
        <p:cxnSp>
          <p:nvCxnSpPr>
            <p:cNvPr id="7" name="直線接點 6"/>
            <p:cNvCxnSpPr/>
            <p:nvPr/>
          </p:nvCxnSpPr>
          <p:spPr>
            <a:xfrm rot="5400000">
              <a:off x="6929454" y="5285594"/>
              <a:ext cx="284958" cy="7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字方塊 7"/>
            <p:cNvSpPr txBox="1"/>
            <p:nvPr/>
          </p:nvSpPr>
          <p:spPr>
            <a:xfrm>
              <a:off x="6931918" y="5488560"/>
              <a:ext cx="357190" cy="4042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 smtClean="0"/>
                <a:t>T</a:t>
              </a:r>
              <a:endParaRPr lang="zh-TW" altLang="en-US" sz="1400" dirty="0" smtClean="0"/>
            </a:p>
          </p:txBody>
        </p:sp>
      </p:grp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955675" y="4357688"/>
          <a:ext cx="2971800" cy="1303337"/>
        </p:xfrm>
        <a:graphic>
          <a:graphicData uri="http://schemas.openxmlformats.org/presentationml/2006/ole">
            <p:oleObj spid="_x0000_s5123" name="Equation" r:id="rId4" imgW="1447560" imgH="634680" progId="Equation.DSMT4">
              <p:embed/>
            </p:oleObj>
          </a:graphicData>
        </a:graphic>
      </p:graphicFrame>
      <p:sp>
        <p:nvSpPr>
          <p:cNvPr id="38" name="手繪多邊形 37"/>
          <p:cNvSpPr/>
          <p:nvPr/>
        </p:nvSpPr>
        <p:spPr>
          <a:xfrm>
            <a:off x="885371" y="2240038"/>
            <a:ext cx="2162629" cy="1175657"/>
          </a:xfrm>
          <a:custGeom>
            <a:avLst/>
            <a:gdLst>
              <a:gd name="connsiteX0" fmla="*/ 0 w 2162629"/>
              <a:gd name="connsiteY0" fmla="*/ 590248 h 1175657"/>
              <a:gd name="connsiteX1" fmla="*/ 203200 w 2162629"/>
              <a:gd name="connsiteY1" fmla="*/ 401562 h 1175657"/>
              <a:gd name="connsiteX2" fmla="*/ 464458 w 2162629"/>
              <a:gd name="connsiteY2" fmla="*/ 270933 h 1175657"/>
              <a:gd name="connsiteX3" fmla="*/ 711200 w 2162629"/>
              <a:gd name="connsiteY3" fmla="*/ 358019 h 1175657"/>
              <a:gd name="connsiteX4" fmla="*/ 1059543 w 2162629"/>
              <a:gd name="connsiteY4" fmla="*/ 38705 h 1175657"/>
              <a:gd name="connsiteX5" fmla="*/ 1364343 w 2162629"/>
              <a:gd name="connsiteY5" fmla="*/ 125791 h 1175657"/>
              <a:gd name="connsiteX6" fmla="*/ 1683658 w 2162629"/>
              <a:gd name="connsiteY6" fmla="*/ 459619 h 1175657"/>
              <a:gd name="connsiteX7" fmla="*/ 1872343 w 2162629"/>
              <a:gd name="connsiteY7" fmla="*/ 749905 h 1175657"/>
              <a:gd name="connsiteX8" fmla="*/ 2162629 w 2162629"/>
              <a:gd name="connsiteY8" fmla="*/ 358019 h 1175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62629" h="1175657">
                <a:moveTo>
                  <a:pt x="0" y="590248"/>
                </a:moveTo>
                <a:cubicBezTo>
                  <a:pt x="62895" y="522514"/>
                  <a:pt x="125790" y="454781"/>
                  <a:pt x="203200" y="401562"/>
                </a:cubicBezTo>
                <a:cubicBezTo>
                  <a:pt x="280610" y="348343"/>
                  <a:pt x="379791" y="278190"/>
                  <a:pt x="464458" y="270933"/>
                </a:cubicBezTo>
                <a:cubicBezTo>
                  <a:pt x="549125" y="263676"/>
                  <a:pt x="612019" y="396724"/>
                  <a:pt x="711200" y="358019"/>
                </a:cubicBezTo>
                <a:cubicBezTo>
                  <a:pt x="810381" y="319314"/>
                  <a:pt x="950686" y="77410"/>
                  <a:pt x="1059543" y="38705"/>
                </a:cubicBezTo>
                <a:cubicBezTo>
                  <a:pt x="1168400" y="0"/>
                  <a:pt x="1260324" y="55639"/>
                  <a:pt x="1364343" y="125791"/>
                </a:cubicBezTo>
                <a:cubicBezTo>
                  <a:pt x="1468362" y="195943"/>
                  <a:pt x="1598991" y="355600"/>
                  <a:pt x="1683658" y="459619"/>
                </a:cubicBezTo>
                <a:cubicBezTo>
                  <a:pt x="1768325" y="563638"/>
                  <a:pt x="1792515" y="766838"/>
                  <a:pt x="1872343" y="749905"/>
                </a:cubicBezTo>
                <a:cubicBezTo>
                  <a:pt x="1952171" y="732972"/>
                  <a:pt x="1978781" y="1175657"/>
                  <a:pt x="2162629" y="358019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2" name="群組 41"/>
          <p:cNvGrpSpPr/>
          <p:nvPr/>
        </p:nvGrpSpPr>
        <p:grpSpPr>
          <a:xfrm>
            <a:off x="4643438" y="2671700"/>
            <a:ext cx="3963987" cy="3900572"/>
            <a:chOff x="4643438" y="2671700"/>
            <a:chExt cx="3963987" cy="3900572"/>
          </a:xfrm>
        </p:grpSpPr>
        <p:grpSp>
          <p:nvGrpSpPr>
            <p:cNvPr id="12" name="群組 7"/>
            <p:cNvGrpSpPr/>
            <p:nvPr/>
          </p:nvGrpSpPr>
          <p:grpSpPr>
            <a:xfrm>
              <a:off x="5207422" y="3575267"/>
              <a:ext cx="2932718" cy="2639815"/>
              <a:chOff x="4643438" y="1285860"/>
              <a:chExt cx="3714776" cy="3224234"/>
            </a:xfrm>
          </p:grpSpPr>
          <p:cxnSp>
            <p:nvCxnSpPr>
              <p:cNvPr id="36" name="直線單箭頭接點 35"/>
              <p:cNvCxnSpPr/>
              <p:nvPr/>
            </p:nvCxnSpPr>
            <p:spPr>
              <a:xfrm>
                <a:off x="4643438" y="4357694"/>
                <a:ext cx="3714776" cy="158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單箭頭接點 5"/>
              <p:cNvCxnSpPr/>
              <p:nvPr/>
            </p:nvCxnSpPr>
            <p:spPr>
              <a:xfrm rot="16200000" flipV="1">
                <a:off x="3178959" y="2893215"/>
                <a:ext cx="3224234" cy="952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3" name="直線接點 32"/>
            <p:cNvCxnSpPr/>
            <p:nvPr/>
          </p:nvCxnSpPr>
          <p:spPr>
            <a:xfrm>
              <a:off x="5263821" y="4927018"/>
              <a:ext cx="165435" cy="218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文字方塊 34"/>
            <p:cNvSpPr txBox="1"/>
            <p:nvPr/>
          </p:nvSpPr>
          <p:spPr>
            <a:xfrm>
              <a:off x="4643438" y="4801398"/>
              <a:ext cx="73317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/>
                <a:t>1000</a:t>
              </a:r>
              <a:endParaRPr lang="zh-TW" altLang="en-US" sz="1600" dirty="0" smtClean="0"/>
            </a:p>
          </p:txBody>
        </p:sp>
        <p:graphicFrame>
          <p:nvGraphicFramePr>
            <p:cNvPr id="3078" name="Object 6"/>
            <p:cNvGraphicFramePr>
              <a:graphicFrameLocks noChangeAspect="1"/>
            </p:cNvGraphicFramePr>
            <p:nvPr/>
          </p:nvGraphicFramePr>
          <p:xfrm>
            <a:off x="5000628" y="3143248"/>
            <a:ext cx="406400" cy="471478"/>
          </p:xfrm>
          <a:graphic>
            <a:graphicData uri="http://schemas.openxmlformats.org/presentationml/2006/ole">
              <p:oleObj spid="_x0000_s5124" name="Equation" r:id="rId5" imgW="177480" imgH="228600" progId="Equation.DSMT4">
                <p:embed/>
              </p:oleObj>
            </a:graphicData>
          </a:graphic>
        </p:graphicFrame>
        <p:graphicFrame>
          <p:nvGraphicFramePr>
            <p:cNvPr id="3079" name="Object 7"/>
            <p:cNvGraphicFramePr>
              <a:graphicFrameLocks noChangeAspect="1"/>
            </p:cNvGraphicFramePr>
            <p:nvPr/>
          </p:nvGraphicFramePr>
          <p:xfrm>
            <a:off x="8229600" y="6072188"/>
            <a:ext cx="377825" cy="471487"/>
          </p:xfrm>
          <a:graphic>
            <a:graphicData uri="http://schemas.openxmlformats.org/presentationml/2006/ole">
              <p:oleObj spid="_x0000_s5125" name="Equation" r:id="rId6" imgW="164880" imgH="228600" progId="Equation.DSMT4">
                <p:embed/>
              </p:oleObj>
            </a:graphicData>
          </a:graphic>
        </p:graphicFrame>
        <p:cxnSp>
          <p:nvCxnSpPr>
            <p:cNvPr id="41" name="直線接點 40"/>
            <p:cNvCxnSpPr/>
            <p:nvPr/>
          </p:nvCxnSpPr>
          <p:spPr>
            <a:xfrm rot="5400000" flipH="1" flipV="1">
              <a:off x="6678627" y="6107128"/>
              <a:ext cx="214315" cy="1592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文字方塊 59"/>
            <p:cNvSpPr txBox="1"/>
            <p:nvPr/>
          </p:nvSpPr>
          <p:spPr>
            <a:xfrm>
              <a:off x="6339151" y="6233718"/>
              <a:ext cx="73317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/>
                <a:t>1000</a:t>
              </a:r>
              <a:endParaRPr lang="zh-TW" altLang="en-US" sz="1600" dirty="0" smtClean="0"/>
            </a:p>
          </p:txBody>
        </p:sp>
        <p:sp>
          <p:nvSpPr>
            <p:cNvPr id="62" name="文字方塊 61"/>
            <p:cNvSpPr txBox="1"/>
            <p:nvPr/>
          </p:nvSpPr>
          <p:spPr>
            <a:xfrm>
              <a:off x="4643438" y="4519206"/>
              <a:ext cx="73317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 smtClean="0"/>
                <a:t>1060</a:t>
              </a:r>
              <a:endParaRPr lang="zh-TW" altLang="en-US" sz="1600" dirty="0"/>
            </a:p>
          </p:txBody>
        </p:sp>
        <p:cxnSp>
          <p:nvCxnSpPr>
            <p:cNvPr id="63" name="直線接點 62"/>
            <p:cNvCxnSpPr/>
            <p:nvPr/>
          </p:nvCxnSpPr>
          <p:spPr>
            <a:xfrm>
              <a:off x="5263821" y="4714884"/>
              <a:ext cx="165435" cy="218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接點 64"/>
            <p:cNvCxnSpPr/>
            <p:nvPr/>
          </p:nvCxnSpPr>
          <p:spPr>
            <a:xfrm>
              <a:off x="6786578" y="4714884"/>
              <a:ext cx="1285884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文字方塊 39"/>
            <p:cNvSpPr txBox="1"/>
            <p:nvPr/>
          </p:nvSpPr>
          <p:spPr>
            <a:xfrm>
              <a:off x="5286380" y="2671700"/>
              <a:ext cx="30003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000" dirty="0" smtClean="0"/>
                <a:t>LC</a:t>
              </a:r>
              <a:r>
                <a:rPr lang="zh-TW" altLang="en-US" sz="2000" dirty="0" smtClean="0"/>
                <a:t>在時間</a:t>
              </a:r>
              <a:r>
                <a:rPr lang="en-US" altLang="zh-TW" sz="2000" dirty="0" smtClean="0"/>
                <a:t>T</a:t>
              </a:r>
              <a:r>
                <a:rPr lang="zh-TW" altLang="en-US" sz="2000" dirty="0" smtClean="0"/>
                <a:t>的價值</a:t>
              </a:r>
              <a:r>
                <a:rPr lang="en-US" altLang="zh-TW" sz="2000" dirty="0" smtClean="0"/>
                <a:t>(V_T)</a:t>
              </a:r>
              <a:endParaRPr lang="zh-TW" altLang="en-US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574</TotalTime>
  <Words>554</Words>
  <PresentationFormat>如螢幕大小 (4:3)</PresentationFormat>
  <Paragraphs>146</Paragraphs>
  <Slides>26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28" baseType="lpstr">
      <vt:lpstr>匯合</vt:lpstr>
      <vt:lpstr>Equation</vt:lpstr>
      <vt:lpstr>Leverage Certificates</vt:lpstr>
      <vt:lpstr>摘要</vt:lpstr>
      <vt:lpstr>結構型商品</vt:lpstr>
      <vt:lpstr> Leverage Certificates(LC)</vt:lpstr>
      <vt:lpstr>LC在時間T的價值(V_T)</vt:lpstr>
      <vt:lpstr>Example</vt:lpstr>
      <vt:lpstr>Scenario 1</vt:lpstr>
      <vt:lpstr>Scenario 2</vt:lpstr>
      <vt:lpstr>Scenario 3</vt:lpstr>
      <vt:lpstr>Scenario 4</vt:lpstr>
      <vt:lpstr> Scenario1+2  &amp;  3+4</vt:lpstr>
      <vt:lpstr>統整</vt:lpstr>
      <vt:lpstr>拆解&amp;複製</vt:lpstr>
      <vt:lpstr>投影片 14</vt:lpstr>
      <vt:lpstr>投影片 15</vt:lpstr>
      <vt:lpstr>投影片 16</vt:lpstr>
      <vt:lpstr>投影片 17</vt:lpstr>
      <vt:lpstr>評價</vt:lpstr>
      <vt:lpstr>Profit  &amp;  Profitability</vt:lpstr>
      <vt:lpstr>實例</vt:lpstr>
      <vt:lpstr>實證結果&amp;統計分析</vt:lpstr>
      <vt:lpstr>實證結果&amp;統計分析</vt:lpstr>
      <vt:lpstr>實證結果&amp;統計分析</vt:lpstr>
      <vt:lpstr>實證結果&amp;統計分析</vt:lpstr>
      <vt:lpstr>實證結果&amp;統計分析</vt:lpstr>
      <vt:lpstr>總結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Leverage Certificates</dc:title>
  <dc:creator>flashylmt</dc:creator>
  <cp:lastModifiedBy>flashylmt</cp:lastModifiedBy>
  <cp:revision>58</cp:revision>
  <dcterms:created xsi:type="dcterms:W3CDTF">2012-10-23T06:16:59Z</dcterms:created>
  <dcterms:modified xsi:type="dcterms:W3CDTF">2012-11-06T11:48:20Z</dcterms:modified>
</cp:coreProperties>
</file>