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4" r:id="rId11"/>
    <p:sldId id="275" r:id="rId12"/>
    <p:sldId id="276" r:id="rId13"/>
    <p:sldId id="277" r:id="rId14"/>
    <p:sldId id="266" r:id="rId15"/>
    <p:sldId id="267" r:id="rId16"/>
    <p:sldId id="268" r:id="rId17"/>
    <p:sldId id="291" r:id="rId18"/>
    <p:sldId id="292" r:id="rId19"/>
    <p:sldId id="293" r:id="rId20"/>
    <p:sldId id="288" r:id="rId21"/>
    <p:sldId id="280" r:id="rId22"/>
    <p:sldId id="281" r:id="rId23"/>
    <p:sldId id="282" r:id="rId24"/>
    <p:sldId id="283" r:id="rId25"/>
    <p:sldId id="284" r:id="rId26"/>
    <p:sldId id="287" r:id="rId27"/>
    <p:sldId id="272" r:id="rId28"/>
    <p:sldId id="273" r:id="rId29"/>
    <p:sldId id="289" r:id="rId30"/>
    <p:sldId id="290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947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C35B-48D2-40F6-AB50-D3DE64F91337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D194F-33D1-4483-91B4-6EB936EA70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34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首先 先定義符號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還有遠期利率的平行移動模式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09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開始建構可套利機會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60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zh-TW" altLang="en-US" b="0" i="1" smtClean="0">
                        <a:latin typeface="Cambria Math"/>
                        <a:cs typeface="Times New Roman" pitchFamily="18" charset="0"/>
                      </a:rPr>
                      <m:t>與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zh-TW" altLang="en-US" b="0" i="1" smtClean="0">
                        <a:latin typeface="Cambria Math"/>
                        <a:cs typeface="Times New Roman" pitchFamily="18" charset="0"/>
                      </a:rPr>
                      <m:t>𝜖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 smtClean="0"/>
                  <a:t>有正向關係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b="0" i="0" smtClean="0">
                    <a:latin typeface="Cambria Math"/>
                    <a:cs typeface="Times New Roman" pitchFamily="18" charset="0"/>
                  </a:rPr>
                  <a:t>𝑉(</a:t>
                </a:r>
                <a:r>
                  <a:rPr lang="zh-TW" altLang="en-US" b="0" i="0" smtClean="0">
                    <a:latin typeface="Cambria Math"/>
                    <a:cs typeface="Times New Roman" pitchFamily="18" charset="0"/>
                  </a:rPr>
                  <a:t>𝜖</a:t>
                </a:r>
                <a:r>
                  <a:rPr lang="en-US" altLang="zh-TW" b="0" i="0" smtClean="0">
                    <a:latin typeface="Cambria Math"/>
                    <a:cs typeface="Times New Roman" pitchFamily="18" charset="0"/>
                  </a:rPr>
                  <a:t>)</a:t>
                </a:r>
                <a:r>
                  <a:rPr lang="zh-TW" altLang="en-US" b="0" i="0" smtClean="0">
                    <a:latin typeface="Cambria Math"/>
                    <a:cs typeface="Times New Roman" pitchFamily="18" charset="0"/>
                  </a:rPr>
                  <a:t>與</a:t>
                </a:r>
                <a:r>
                  <a:rPr lang="en-US" altLang="zh-TW" b="0" i="0" smtClean="0">
                    <a:latin typeface="Cambria Math"/>
                    <a:cs typeface="Times New Roman" pitchFamily="18" charset="0"/>
                  </a:rPr>
                  <a:t>𝑔(</a:t>
                </a:r>
                <a:r>
                  <a:rPr lang="zh-TW" altLang="en-US" b="0" i="0" smtClean="0">
                    <a:latin typeface="Cambria Math"/>
                    <a:cs typeface="Times New Roman" pitchFamily="18" charset="0"/>
                  </a:rPr>
                  <a:t>𝜖</a:t>
                </a:r>
                <a:r>
                  <a:rPr lang="en-US" altLang="zh-TW" b="0" i="0" smtClean="0">
                    <a:latin typeface="Cambria Math"/>
                    <a:cs typeface="Times New Roman" pitchFamily="18" charset="0"/>
                  </a:rPr>
                  <a:t>)</a:t>
                </a:r>
                <a:r>
                  <a:rPr lang="zh-TW" altLang="en-US" dirty="0" smtClean="0"/>
                  <a:t>有正向關係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72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對</a:t>
            </a:r>
            <a:r>
              <a:rPr lang="en-US" altLang="zh-TW" dirty="0" smtClean="0"/>
              <a:t>g(</a:t>
            </a:r>
            <a:r>
              <a:rPr lang="el-GR" altLang="zh-TW" dirty="0" smtClean="0">
                <a:latin typeface="+mn-lt"/>
                <a:cs typeface="Calibri"/>
              </a:rPr>
              <a:t>ε</a:t>
            </a:r>
            <a:r>
              <a:rPr lang="en-US" altLang="zh-TW" dirty="0" smtClean="0">
                <a:latin typeface="+mn-lt"/>
                <a:cs typeface="Calibri"/>
              </a:rPr>
              <a:t>)</a:t>
            </a:r>
            <a:r>
              <a:rPr lang="zh-TW" altLang="en-US" dirty="0" smtClean="0">
                <a:latin typeface="+mn-lt"/>
                <a:cs typeface="Calibri"/>
              </a:rPr>
              <a:t>進行微分運算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94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該範例為</a:t>
            </a:r>
            <a:r>
              <a:rPr lang="en-US" altLang="zh-TW" dirty="0" smtClean="0"/>
              <a:t>2.1</a:t>
            </a:r>
            <a:r>
              <a:rPr lang="zh-TW" altLang="en-US" dirty="0" smtClean="0"/>
              <a:t> 遠期利率平行移動之套利機會的例題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98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dB(t)</a:t>
            </a:r>
            <a:r>
              <a:rPr lang="zh-TW" altLang="en-US" dirty="0" smtClean="0"/>
              <a:t>不含隨機向 故極短時間內的</a:t>
            </a:r>
            <a:r>
              <a:rPr lang="en-US" altLang="zh-TW" dirty="0" smtClean="0"/>
              <a:t>cash</a:t>
            </a:r>
            <a:r>
              <a:rPr lang="en-US" altLang="zh-TW" baseline="0" dirty="0" smtClean="0"/>
              <a:t>-account process </a:t>
            </a:r>
            <a:r>
              <a:rPr lang="zh-TW" altLang="en-US" baseline="0" dirty="0" smtClean="0"/>
              <a:t>可視為無風險的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08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Chapter 1 P(</a:t>
            </a:r>
            <a:r>
              <a:rPr lang="en-US" altLang="zh-TW" dirty="0" err="1" smtClean="0"/>
              <a:t>t,t</a:t>
            </a:r>
            <a:r>
              <a:rPr lang="en-US" altLang="zh-TW" dirty="0" smtClean="0"/>
              <a:t>)=1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05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Chapter 1 P(</a:t>
            </a:r>
            <a:r>
              <a:rPr lang="en-US" altLang="zh-TW" dirty="0" err="1" smtClean="0"/>
              <a:t>t,t</a:t>
            </a:r>
            <a:r>
              <a:rPr lang="en-US" altLang="zh-TW" dirty="0" smtClean="0"/>
              <a:t>)=1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05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5D2009A-AF0C-4B01-89EB-F2CDAC21B629}" type="datetimeFigureOut">
              <a:rPr lang="zh-TW" altLang="en-US" smtClean="0"/>
              <a:pPr/>
              <a:t>2012/5/16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1C1E7A-C296-4DF0-840E-8F5BE4EF8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Chapter 2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Arbitrage-Free Pricing</a:t>
            </a:r>
          </a:p>
        </p:txBody>
      </p:sp>
    </p:spTree>
    <p:extLst>
      <p:ext uri="{BB962C8B-B14F-4D97-AF65-F5344CB8AC3E}">
        <p14:creationId xmlns:p14="http://schemas.microsoft.com/office/powerpoint/2010/main" val="3905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Example 2.1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13958"/>
                <a:ext cx="8229600" cy="4325112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−0.08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for all t &gt; 0, and that, for all t &gt; 0, 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1,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−0.1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       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𝑖𝑓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𝐼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=1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−0.06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     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𝑖𝑓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𝐼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=0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where I= 0 or 1 is a random variable. In other words, the spot- and forward-rate curves will both have a shift up or down of 2%.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13958"/>
                <a:ext cx="8229600" cy="4325112"/>
              </a:xfrm>
              <a:blipFill rotWithShape="1">
                <a:blip r:embed="rId3" cstate="print"/>
                <a:stretch>
                  <a:fillRect t="-1410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1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Example 2.1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13958"/>
                <a:ext cx="8229600" cy="43251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Suppose that we 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units of the bonds maturing at times 1, 2 and 3 respectively, such that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0,2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=−1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0,2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0,3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0,2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0,3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13958"/>
                <a:ext cx="8229600" cy="4325112"/>
              </a:xfrm>
              <a:blipFill rotWithShape="1">
                <a:blip r:embed="rId2" cstate="print"/>
                <a:stretch>
                  <a:fillRect l="-148" t="-1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203848" y="4437112"/>
                <a:ext cx="2700355" cy="1995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zh-TW" altLang="en-US" dirty="0" smtClean="0"/>
                  <a:t>運用到的條件：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 smtClean="0"/>
                  <a:t>1. </a:t>
                </a:r>
                <a:r>
                  <a:rPr lang="zh-TW" altLang="en-US" dirty="0" smtClean="0"/>
                  <a:t>假定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0,2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=−1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2.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altLang="zh-TW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3. F.O.C. </a:t>
                </a:r>
                <a:br>
                  <a:rPr lang="en-US" altLang="zh-TW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(0,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37112"/>
                <a:ext cx="2700355" cy="199554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612" t="-12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5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altLang="zh-TW" dirty="0"/>
              <a:t>Example 2.1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(0,1)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=0.541644</m:t>
                          </m:r>
                        </m:num>
                        <m:den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(0,2)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=−1.173511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(0,3)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=0.635624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At time 1 the value of this portfolio is 0.00021 if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=1 or 0.00022 if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I=0.</a:t>
                </a:r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  <a:blipFill rotWithShape="1">
                <a:blip r:embed="rId2" cstate="print"/>
                <a:stretch>
                  <a:fillRect r="-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6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altLang="zh-TW" dirty="0"/>
              <a:t>Example 2.1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model is not arbitrage free.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Hence, parallel shifts in the yield curve cannot occur at any time in the future.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2.2 Fundamental Theorem of Asset Pricing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945736"/>
              </a:xfrm>
            </p:spPr>
            <p:txBody>
              <a:bodyPr/>
              <a:lstStyle/>
              <a:p>
                <a:r>
                  <a:rPr lang="en-US" altLang="zh-TW" dirty="0" smtClean="0"/>
                  <a:t>Suppose risk-free rate r(t) is stochastic. Randomness in r(t) is underpinned by the probability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altLang="zh-TW" dirty="0" smtClean="0"/>
                  <a:t>, P is the real world probability measure.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Let cash account be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exp</m:t>
                    </m:r>
                    <m:r>
                      <a:rPr lang="en-US" altLang="zh-TW" b="0" i="1" smtClean="0">
                        <a:latin typeface="Cambria Math"/>
                      </a:rPr>
                      <m:t>⁡(</m:t>
                    </m:r>
                    <m:nary>
                      <m:nary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𝑑𝑠</m:t>
                        </m:r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r>
                        <a:rPr lang="en-US" altLang="zh-TW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945736"/>
              </a:xfrm>
              <a:blipFill rotWithShape="1">
                <a:blip r:embed="rId3" cstate="print"/>
                <a:stretch>
                  <a:fillRect t="-12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Theorem 2.2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 price evolve in a way that is arbitrage free if and only if there exists a measure Q, equivalent to P, under which, for each T, the discounted price process P(</a:t>
            </a:r>
            <a:r>
              <a:rPr lang="en-US" altLang="zh-TW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t,T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)/B(t) is a martingale for all t: 0&lt;t&lt;T</a:t>
            </a:r>
            <a:endParaRPr lang="en-US" altLang="zh-TW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5830" lvl="1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 1. holds, then the market is complete if and only if Q is the unique measure under which the P(t ,T)/B(t)  are martingales.</a:t>
            </a:r>
          </a:p>
          <a:p>
            <a:pPr marL="411480" lvl="1" indent="0">
              <a:buNone/>
            </a:pP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measure Q is often referred to, consequently, as the equivalent martingale measure.</a:t>
            </a:r>
          </a:p>
          <a:p>
            <a:pPr marL="411480" lvl="1" indent="0">
              <a:buNone/>
            </a:pPr>
            <a:endParaRPr lang="en-US" altLang="zh-TW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2.2 Fundamental Theorem of Asset Pricing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164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945736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b="0" dirty="0" smtClean="0">
                    <a:solidFill>
                      <a:schemeClr val="tx1"/>
                    </a:solidFill>
                    <a:latin typeface="Cambria Math"/>
                    <a:cs typeface="Times New Roman" pitchFamily="18" charset="0"/>
                  </a:rPr>
                  <a:t>Value of zero coupon bond at time t :</a:t>
                </a:r>
                <a:r>
                  <a:rPr lang="en-US" altLang="zh-TW" dirty="0" smtClean="0">
                    <a:latin typeface="Cambria Math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𝑑𝑠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</m:e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(since P(T,T)=1)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Cambria Math"/>
                    <a:cs typeface="Times New Roman" pitchFamily="18" charset="0"/>
                  </a:rPr>
                  <a:t>If X is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0">
                            <a:latin typeface="Cambria Math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TW" b="0" dirty="0" smtClean="0">
                    <a:latin typeface="Cambria Math"/>
                    <a:cs typeface="Times New Roman" pitchFamily="18" charset="0"/>
                  </a:rPr>
                  <a:t>-measurable derivative payment payable at T, V(t) is the fair value of this derivative contract</a:t>
                </a:r>
                <a:r>
                  <a:rPr lang="en-US" altLang="zh-TW" b="0" i="1" dirty="0" smtClean="0">
                    <a:latin typeface="Cambria Math"/>
                    <a:cs typeface="Times New Roman" pitchFamily="18" charset="0"/>
                  </a:rPr>
                  <a:t/>
                </a:r>
                <a:br>
                  <a:rPr lang="en-US" altLang="zh-TW" b="0" i="1" dirty="0" smtClean="0">
                    <a:latin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𝑑𝑠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945736"/>
              </a:xfrm>
              <a:blipFill rotWithShape="1">
                <a:blip r:embed="rId3" cstate="print"/>
                <a:stretch>
                  <a:fillRect t="-1232" r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2.2 Fundamental Theorem of Asset Pricing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964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Example 2.5 forward pricing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2264"/>
            <a:ext cx="8229600" cy="494573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forward contract has been arranged in which a price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will be paid at time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in return for a repayment of 1 at time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Equivalently, K is paid at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in return for delivery at the same time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of the S-bond which has a value at that time of P(T,S). How much is this contract worth at time t&lt;T ?</a:t>
            </a:r>
          </a:p>
        </p:txBody>
      </p:sp>
    </p:spTree>
    <p:extLst>
      <p:ext uri="{BB962C8B-B14F-4D97-AF65-F5344CB8AC3E}">
        <p14:creationId xmlns:p14="http://schemas.microsoft.com/office/powerpoint/2010/main" val="30378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Example 2.5 forward pricing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29600" cy="494573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As an interest rate derivative contract, this has value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at </a:t>
                </a:r>
                <a:r>
                  <a:rPr lang="en-US" altLang="zh-TW" smtClean="0">
                    <a:latin typeface="Times New Roman" pitchFamily="18" charset="0"/>
                    <a:cs typeface="Times New Roman" pitchFamily="18" charset="0"/>
                  </a:rPr>
                  <a:t>time </a:t>
                </a:r>
                <a:r>
                  <a:rPr lang="en-US" altLang="zh-TW" smtClean="0">
                    <a:latin typeface="Times New Roman" pitchFamily="18" charset="0"/>
                    <a:cs typeface="Times New Roman" pitchFamily="18" charset="0"/>
                  </a:rPr>
                  <a:t>T.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𝐾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𝑆</m:t>
                                        </m:r>
                                      </m:sup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-K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</m: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4945736"/>
              </a:xfrm>
              <a:blipFill rotWithShape="1">
                <a:blip r:embed="rId2"/>
                <a:stretch>
                  <a:fillRect t="-1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26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  <a:cs typeface="Times New Roman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trlP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𝑆</m:t>
                                      </m:r>
                                    </m:sup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𝑑𝑢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  <a:cs typeface="Times New Roman" pitchFamily="18" charset="0"/>
                        </a:rPr>
                        <m:t>K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  <a:cs typeface="Times New Roman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trlP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𝑑𝑢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𝐾𝑃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If we choose K to ensure that V(t)=0, then 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b="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b="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b="0" dirty="0" smtClean="0">
                    <a:latin typeface="Times New Roman" pitchFamily="18" charset="0"/>
                    <a:cs typeface="Times New Roman" pitchFamily="18" charset="0"/>
                  </a:rPr>
                  <a:t>where</a:t>
                </a:r>
                <a:br>
                  <a:rPr lang="en-US" altLang="zh-TW" b="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𝑙𝑜𝑔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79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pPr algn="l"/>
            <a:r>
              <a:rPr lang="en-US" altLang="zh-TW" dirty="0" smtClean="0"/>
              <a:t>Definition of Arbitrage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Suppose we can invest in </a:t>
                </a:r>
                <a:r>
                  <a:rPr lang="en-US" altLang="zh-TW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assets.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Price of asset i at time 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Units of asset I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Portfolio value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1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                 , the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long term spot rate.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Empirical research (Cairns 1998) suggests that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l(t)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fluctuates substantially over long periods of time.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None of the models we will examine later in this book allow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l(t)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to decrease over time.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Almost all arbitrage-free models result in a constant value for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l(t)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over time.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This suggest that a fluctuating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l(t)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is not consistent with no arbitrage.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cs typeface="Times New Roman" pitchFamily="18" charset="0"/>
              </a:rPr>
              <a:t>2.3  The Long-Term Spot Rate </a:t>
            </a:r>
            <a:endParaRPr lang="zh-TW" altLang="en-US" sz="2800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98663"/>
              </p:ext>
            </p:extLst>
          </p:nvPr>
        </p:nvGraphicFramePr>
        <p:xfrm>
          <a:off x="899592" y="1556792"/>
          <a:ext cx="2808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方程式" r:id="rId4" imgW="1041120" imgH="279360" progId="Equation.3">
                  <p:embed/>
                </p:oleObj>
              </mc:Choice>
              <mc:Fallback>
                <p:oleObj name="方程式" r:id="rId4" imgW="104112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556792"/>
                        <a:ext cx="2808288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7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1"/>
          </a:xfrm>
        </p:spPr>
        <p:txBody>
          <a:bodyPr/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Theorem2.6 (</a:t>
            </a:r>
            <a:r>
              <a:rPr lang="en-US" altLang="zh-TW" b="1" dirty="0" err="1" smtClean="0">
                <a:latin typeface="Times New Roman" pitchFamily="18" charset="0"/>
                <a:cs typeface="Times New Roman" pitchFamily="18" charset="0"/>
              </a:rPr>
              <a:t>Dybvig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-Ingersoll-Ross Theorem)</a:t>
            </a: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Suppose that the dynamics of term structure are arbitrage free. Then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l(t)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in non-decreasing almost surely.</a:t>
            </a:r>
          </a:p>
          <a:p>
            <a:pPr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proof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At time 0, we invest an amount 1/[T(T+1)] in the bond maturing at time T.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71599" y="4365104"/>
          <a:ext cx="3429381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方程式" r:id="rId3" imgW="1371600" imgH="431640" progId="Equation.3">
                  <p:embed/>
                </p:oleObj>
              </mc:Choice>
              <mc:Fallback>
                <p:oleObj name="方程式" r:id="rId3" imgW="13716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4365104"/>
                        <a:ext cx="3429381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8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Dybvig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-Ingersoll-Ross Theorem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Assume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Goal: check V(1).</a:t>
            </a: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2411760" y="1700808"/>
          <a:ext cx="1499479" cy="48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方程式" r:id="rId3" imgW="622080" imgH="203040" progId="Equation.3">
                  <p:embed/>
                </p:oleObj>
              </mc:Choice>
              <mc:Fallback>
                <p:oleObj name="方程式" r:id="rId3" imgW="62208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700808"/>
                        <a:ext cx="1499479" cy="489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611188" y="2636838"/>
          <a:ext cx="7385050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5" imgW="3162240" imgH="1269720" progId="Equation.DSMT4">
                  <p:embed/>
                </p:oleObj>
              </mc:Choice>
              <mc:Fallback>
                <p:oleObj name="Equation" r:id="rId5" imgW="3162240" imgH="1269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36838"/>
                        <a:ext cx="7385050" cy="296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8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Dybvig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-Ingersoll-Ross Theorem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899592" y="3284984"/>
          <a:ext cx="482876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方程式" r:id="rId3" imgW="2412720" imgH="431640" progId="Equation.3">
                  <p:embed/>
                </p:oleObj>
              </mc:Choice>
              <mc:Fallback>
                <p:oleObj name="方程式" r:id="rId3" imgW="241272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84984"/>
                        <a:ext cx="4828768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899592" y="4149080"/>
          <a:ext cx="7639527" cy="12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方程式" r:id="rId5" imgW="4279680" imgH="685800" progId="Equation.3">
                  <p:embed/>
                </p:oleObj>
              </mc:Choice>
              <mc:Fallback>
                <p:oleObj name="方程式" r:id="rId5" imgW="4279680" imgH="685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149080"/>
                        <a:ext cx="7639527" cy="122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1465263" y="5157192"/>
          <a:ext cx="484663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方程式" r:id="rId7" imgW="2577960" imgH="469800" progId="Equation.3">
                  <p:embed/>
                </p:oleObj>
              </mc:Choice>
              <mc:Fallback>
                <p:oleObj name="方程式" r:id="rId7" imgW="2577960" imgH="469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5157192"/>
                        <a:ext cx="4846637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/>
        </p:nvGraphicFramePr>
        <p:xfrm>
          <a:off x="6516215" y="5373216"/>
          <a:ext cx="149946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方程式" r:id="rId9" imgW="749160" imgH="215640" progId="Equation.3">
                  <p:embed/>
                </p:oleObj>
              </mc:Choice>
              <mc:Fallback>
                <p:oleObj name="方程式" r:id="rId9" imgW="74916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5" y="5373216"/>
                        <a:ext cx="149946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內容版面配置區 3"/>
          <p:cNvGraphicFramePr>
            <a:graphicFrameLocks noGrp="1" noChangeAspect="1"/>
          </p:cNvGraphicFramePr>
          <p:nvPr>
            <p:ph idx="1"/>
          </p:nvPr>
        </p:nvGraphicFramePr>
        <p:xfrm>
          <a:off x="899593" y="1916832"/>
          <a:ext cx="5256584" cy="53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1" imgW="2387520" imgH="241200" progId="Equation.DSMT4">
                  <p:embed/>
                </p:oleObj>
              </mc:Choice>
              <mc:Fallback>
                <p:oleObj name="Equation" r:id="rId11" imgW="2387520" imgH="241200" progId="Equation.DSMT4">
                  <p:embed/>
                  <p:pic>
                    <p:nvPicPr>
                      <p:cNvPr id="0" name="內容版面配置區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3" y="1916832"/>
                        <a:ext cx="5256584" cy="53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900113" y="2492896"/>
          <a:ext cx="48482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3" imgW="2336760" imgH="457200" progId="Equation.DSMT4">
                  <p:embed/>
                </p:oleObj>
              </mc:Choice>
              <mc:Fallback>
                <p:oleObj name="Equation" r:id="rId13" imgW="2336760" imgH="457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92896"/>
                        <a:ext cx="48482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Dybvig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-Ingersoll-Ross Theorem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8373616" cy="4469128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Since dynamics are arbitrage free, there exists an equivalent martingale measure,      , such that  V(1)/B(1) is a martingale (Theorem 2.2)</a:t>
            </a: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where                     is the cash account.   </a:t>
            </a: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          is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a.e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 real-valued.                         </a:t>
            </a: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292080" y="2228866"/>
          <a:ext cx="360040" cy="480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方程式" r:id="rId3" imgW="152280" imgH="203040" progId="Equation.3">
                  <p:embed/>
                </p:oleObj>
              </mc:Choice>
              <mc:Fallback>
                <p:oleObj name="方程式" r:id="rId3" imgW="1522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28866"/>
                        <a:ext cx="360040" cy="480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755577" y="3069332"/>
          <a:ext cx="4176463" cy="974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5" imgW="2006280" imgH="482400" progId="Equation.DSMT4">
                  <p:embed/>
                </p:oleObj>
              </mc:Choice>
              <mc:Fallback>
                <p:oleObj name="Equation" r:id="rId5" imgW="200628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3069332"/>
                        <a:ext cx="4176463" cy="974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773578" y="4581128"/>
          <a:ext cx="178219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方程式" r:id="rId7" imgW="838080" imgH="203040" progId="Equation.3">
                  <p:embed/>
                </p:oleObj>
              </mc:Choice>
              <mc:Fallback>
                <p:oleObj name="方程式" r:id="rId7" imgW="8380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78" y="4581128"/>
                        <a:ext cx="1782198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755576" y="5157192"/>
          <a:ext cx="3252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方程式" r:id="rId9" imgW="1625400" imgH="215640" progId="Equation.3">
                  <p:embed/>
                </p:oleObj>
              </mc:Choice>
              <mc:Fallback>
                <p:oleObj name="方程式" r:id="rId9" imgW="162540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157192"/>
                        <a:ext cx="32527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1835696" y="3933056"/>
          <a:ext cx="15430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11" imgW="863280" imgH="330120" progId="Equation.DSMT4">
                  <p:embed/>
                </p:oleObj>
              </mc:Choice>
              <mc:Fallback>
                <p:oleObj name="Equation" r:id="rId11" imgW="863280" imgH="3301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933056"/>
                        <a:ext cx="15430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876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/>
          <a:lstStyle/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Dybvig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-Ingersoll-Ross Theorem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                    (equivalent measure)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is non-decreasing almost surely under the real world measure P.</a:t>
            </a:r>
          </a:p>
          <a:p>
            <a:pPr algn="just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What the D-I-R Theorem tell us is that we will not be able to construct an arbitrage-free model for the term structure that allows the long-term rate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l(t)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go down.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83568" y="1713359"/>
          <a:ext cx="49276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方程式" r:id="rId3" imgW="2108160" imgH="672840" progId="Equation.3">
                  <p:embed/>
                </p:oleObj>
              </mc:Choice>
              <mc:Fallback>
                <p:oleObj name="方程式" r:id="rId3" imgW="2108160" imgH="6728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13359"/>
                        <a:ext cx="4927600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899592" y="3212976"/>
          <a:ext cx="504056" cy="48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方程式" r:id="rId5" imgW="253800" imgH="203040" progId="Equation.3">
                  <p:embed/>
                </p:oleObj>
              </mc:Choice>
              <mc:Fallback>
                <p:oleObj name="方程式" r:id="rId5" imgW="2538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12976"/>
                        <a:ext cx="504056" cy="487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1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Example 2.7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1520" y="3501008"/>
            <a:ext cx="8229600" cy="2553147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This example is included here to demonstrate that we can construct models under which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l(t)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may increase over time.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practice, many models we consider have a recurrent stochastic structure which ensures that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l(t)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is constant. In other models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l(t)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is infinite for all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&gt; 0.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95536" y="1767458"/>
          <a:ext cx="8135938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方程式" r:id="rId3" imgW="4305240" imgH="914400" progId="Equation.3">
                  <p:embed/>
                </p:oleObj>
              </mc:Choice>
              <mc:Fallback>
                <p:oleObj name="方程式" r:id="rId3" imgW="4305240" imgH="91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67458"/>
                        <a:ext cx="8135938" cy="173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9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2.6 Put-Call Parity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579296" cy="516176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Consider European call and put options with the same exercise date T, a strike price K, and the underlying S-bond, P(</a:t>
                </a:r>
                <a:r>
                  <a:rPr lang="en-US" altLang="zh-TW" dirty="0" err="1" smtClean="0"/>
                  <a:t>t,S</a:t>
                </a:r>
                <a:r>
                  <a:rPr lang="en-US" altLang="zh-TW" dirty="0" smtClean="0"/>
                  <a:t>), S&gt;T</a:t>
                </a:r>
                <a:br>
                  <a:rPr lang="en-US" altLang="zh-TW" dirty="0" smtClean="0"/>
                </a:br>
                <a:endParaRPr lang="en-US" altLang="zh-TW" dirty="0" smtClean="0"/>
              </a:p>
              <a:p>
                <a:r>
                  <a:rPr lang="en-US" altLang="zh-TW" dirty="0" smtClean="0">
                    <a:latin typeface="Cambria Math"/>
                  </a:rPr>
                  <a:t>Time=t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𝑜𝑛𝑒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𝑐𝑎𝑙𝑙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𝑜𝑝𝑡𝑖𝑜𝑛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𝑝𝑙𝑢𝑠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𝑢𝑛𝑖𝑡𝑠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𝑇𝑏𝑜𝑛𝑑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𝑜𝑛𝑒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𝑝𝑢𝑡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𝑜𝑝𝑡𝑖𝑜𝑛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𝑝𝑙𝑢𝑠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𝑜𝑛𝑒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𝑢𝑛𝑖𝑡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𝑆𝑏𝑜𝑛𝑑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endParaRPr lang="en-US" altLang="zh-TW" dirty="0" smtClean="0"/>
              </a:p>
              <a:p>
                <a:r>
                  <a:rPr lang="en-US" altLang="zh-TW" dirty="0" smtClean="0"/>
                  <a:t>Time=T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,0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⁡{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}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TW" b="0" i="0" smtClean="0">
                                      <a:latin typeface="Cambria Math"/>
                                    </a:rPr>
                                    <m:t>       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,0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⁡{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}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579296" cy="5161760"/>
              </a:xfrm>
              <a:blipFill rotWithShape="1">
                <a:blip r:embed="rId2" cstate="print"/>
                <a:stretch>
                  <a:fillRect t="-1063" r="-6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874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513688"/>
              </a:xfrm>
            </p:spPr>
            <p:txBody>
              <a:bodyPr/>
              <a:lstStyle/>
              <a:p>
                <a:r>
                  <a:rPr lang="en-US" altLang="zh-TW" dirty="0" smtClean="0"/>
                  <a:t>By the law of one price, the values of the two portfolio at any earlier time must also be equal</a:t>
                </a:r>
                <a:br>
                  <a:rPr lang="en-US" altLang="zh-TW" dirty="0" smtClean="0"/>
                </a:br>
                <a:r>
                  <a:rPr lang="en-US" altLang="zh-TW" dirty="0" smtClean="0">
                    <a:sym typeface="Wingdings" pitchFamily="2" charset="2"/>
                  </a:rPr>
                  <a:t></a:t>
                </a:r>
                <a:r>
                  <a:rPr lang="en-US" altLang="zh-TW" b="0" i="1" dirty="0" smtClean="0">
                    <a:latin typeface="Cambria Math"/>
                  </a:rPr>
                  <a:t/>
                </a:r>
                <a:br>
                  <a:rPr lang="en-US" altLang="zh-TW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𝐾𝑃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513688"/>
              </a:xfrm>
              <a:blipFill rotWithShape="1">
                <a:blip r:embed="rId2" cstate="print"/>
                <a:stretch>
                  <a:fillRect t="-13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2.6 Put-Call Parity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0231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Example 2.7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Suppose under the equivalent martingale measure that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899592" y="2780928"/>
          <a:ext cx="7056784" cy="187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方程式" r:id="rId3" imgW="3149280" imgH="838080" progId="Equation.3">
                  <p:embed/>
                </p:oleObj>
              </mc:Choice>
              <mc:Fallback>
                <p:oleObj name="方程式" r:id="rId3" imgW="3149280" imgH="838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80928"/>
                        <a:ext cx="7056784" cy="1877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pPr algn="l"/>
            <a:r>
              <a:rPr lang="en-US" altLang="zh-TW" dirty="0"/>
              <a:t>Definition of Arbitrage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6236"/>
                <a:ext cx="8229600" cy="480709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80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altLang="zh-TW" sz="2800" b="0" i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sz="2800" b="0" i="1" dirty="0" smtClean="0"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≥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altLang="zh-TW" sz="2800" dirty="0" smtClean="0"/>
              </a:p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&gt;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&gt;0</m:t>
                    </m:r>
                  </m:oMath>
                </a14:m>
                <a:endParaRPr lang="zh-TW" altLang="en-US" sz="2800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Besides the definition given above, the principle of no arbitrage has the following equivalent forms :</a:t>
                </a:r>
              </a:p>
              <a:p>
                <a:pPr lvl="1"/>
                <a:r>
                  <a:rPr lang="en-US" altLang="zh-TW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We can not construct a riskless portfolio which returns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 two portfolio have identical future </a:t>
                </a:r>
                <a:r>
                  <a:rPr lang="en-US" altLang="zh-TW" sz="26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cashflows</a:t>
                </a:r>
                <a:r>
                  <a:rPr lang="en-US" altLang="zh-TW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with certainty, then the two portfolio must have the same value at the present time.</a:t>
                </a:r>
                <a:endParaRPr lang="zh-TW" alt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6236"/>
                <a:ext cx="8229600" cy="4807099"/>
              </a:xfrm>
              <a:blipFill rotWithShape="1">
                <a:blip r:embed="rId2" cstate="print"/>
                <a:stretch>
                  <a:fillRect r="-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圓角矩形 3"/>
          <p:cNvSpPr/>
          <p:nvPr/>
        </p:nvSpPr>
        <p:spPr>
          <a:xfrm>
            <a:off x="395536" y="1556792"/>
            <a:ext cx="4320480" cy="14401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004048" y="179796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套利的定義，條件缺一不可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5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Example 2.7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67544" y="1844824"/>
          <a:ext cx="5976664" cy="203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方程式" r:id="rId3" imgW="2616120" imgH="888840" progId="Equation.3">
                  <p:embed/>
                </p:oleObj>
              </mc:Choice>
              <mc:Fallback>
                <p:oleObj name="方程式" r:id="rId3" imgW="261612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844824"/>
                        <a:ext cx="5976664" cy="2030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23528" y="3861048"/>
          <a:ext cx="8386763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方程式" r:id="rId5" imgW="3974760" imgH="1091880" progId="Equation.3">
                  <p:embed/>
                </p:oleObj>
              </mc:Choice>
              <mc:Fallback>
                <p:oleObj name="方程式" r:id="rId5" imgW="3974760" imgH="1091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861048"/>
                        <a:ext cx="8386763" cy="230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3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Suppose that 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exp</m:t>
                    </m:r>
                    <m:r>
                      <a:rPr lang="en-US" altLang="zh-TW" b="0" i="1" smtClean="0">
                        <a:latin typeface="Cambria Math"/>
                      </a:rPr>
                      <m:t>⁡[−</m:t>
                    </m:r>
                    <m:nary>
                      <m:nary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𝑑𝑢</m:t>
                        </m:r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]</m:t>
                    </m:r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0,</m:t>
                        </m:r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is the initial forward-rate curve at t=0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Parallel shifts model dictates that at t=1 the forward-rate curve will be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zh-TW" alt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At t=1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𝑑𝑢</m:t>
                                </m:r>
                              </m:e>
                            </m:nary>
                          </m:e>
                        </m:d>
                      </m:e>
                    </m:func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𝜖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𝑑𝑢</m:t>
                                </m:r>
                              </m:e>
                            </m:nary>
                          </m:e>
                        </m:d>
                      </m:e>
                    </m:func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/>
                                          </a:rPr>
                                          <m:t>0,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𝑑𝑢</m:t>
                                    </m:r>
                                  </m:e>
                                </m:nary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0,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𝑑𝑢</m:t>
                                    </m:r>
                                  </m:e>
                                </m:nary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func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(0,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(0,1)</m:t>
                        </m:r>
                      </m:den>
                    </m:f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−1)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  <a:blipFill rotWithShape="1">
                <a:blip r:embed="rId2" cstate="print"/>
                <a:stretch>
                  <a:fillRect t="-1328" r="-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051720" y="530120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此處的結果會在之後的投影片中用到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80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be the number of units held at t=0 of the bond maturing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, i=1~3</a:t>
                </a: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For an arbitrage we require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altLang="zh-TW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i="1" dirty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i="1" dirty="0" smtClean="0">
                    <a:solidFill>
                      <a:schemeClr val="tx1"/>
                    </a:solidFill>
                    <a:latin typeface="Cambria Math"/>
                    <a:cs typeface="Times New Roman" pitchFamily="18" charset="0"/>
                  </a:rPr>
                  <a:t/>
                </a:r>
                <a:br>
                  <a:rPr lang="en-US" altLang="zh-TW" i="1" dirty="0" smtClean="0">
                    <a:solidFill>
                      <a:schemeClr val="tx1"/>
                    </a:solidFill>
                    <a:latin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0,                             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𝑤𝑖𝑡h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𝑝𝑟𝑜𝑏𝑎𝑏𝑖𝑙𝑖𝑡𝑦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1</m:t>
                            </m:r>
                          </m:e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&gt;0, 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𝑤𝑖𝑡h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𝑝𝑟𝑜𝑏𝑎𝑏𝑖𝑙𝑖𝑡𝑦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𝑔𝑟𝑒𝑎𝑡𝑒𝑟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𝑡h𝑎𝑛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0</m:t>
                            </m:r>
                          </m:e>
                        </m:eqArr>
                      </m:e>
                    </m:d>
                  </m:oMath>
                </a14:m>
                <a:endParaRPr lang="en-US" altLang="zh-TW" i="1" dirty="0" smtClean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  <a:blipFill rotWithShape="1">
                <a:blip r:embed="rId3" cstate="print"/>
                <a:stretch>
                  <a:fillRect t="-1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0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>
                  <a:latin typeface="Cambria Math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Cambria Math"/>
                    <a:cs typeface="Times New Roman" pitchFamily="18" charset="0"/>
                  </a:rPr>
                  <a:t>The value of portfolio at t=1 is</a:t>
                </a:r>
              </a:p>
              <a:p>
                <a:endParaRPr lang="en-US" altLang="zh-TW" i="1" dirty="0" smtClean="0"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b="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𝜖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0,1</m:t>
                            </m:r>
                          </m:e>
                        </m:d>
                      </m:den>
                    </m:f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zh-TW" altLang="en-US" b="0" i="1" smtClean="0">
                        <a:latin typeface="Cambria Math"/>
                        <a:cs typeface="Times New Roman" pitchFamily="18" charset="0"/>
                      </a:rPr>
                      <m:t>𝜖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endParaRPr lang="en-US" altLang="zh-TW" i="1" dirty="0" smtClean="0"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zh-TW" altLang="en-US" b="0" i="1" smtClean="0">
                                <a:latin typeface="Cambria Math"/>
                                <a:cs typeface="Times New Roman" pitchFamily="18" charset="0"/>
                              </a:rPr>
                              <m:t>𝜖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19672" y="4509120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此處乃應用稍早第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張投影片的結果而求得之結果</a:t>
            </a:r>
            <a:r>
              <a:rPr lang="zh-TW" altLang="en-US" dirty="0"/>
              <a:t>，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19672" y="5620598"/>
            <a:ext cx="7019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至於把</a:t>
            </a:r>
            <a:r>
              <a:rPr lang="en-US" altLang="zh-TW" dirty="0" smtClean="0"/>
              <a:t>T2</a:t>
            </a:r>
            <a:r>
              <a:rPr lang="zh-TW" altLang="en-US" dirty="0" smtClean="0"/>
              <a:t>獨立出來的目的，則是為了方便之後的運算。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且由於</a:t>
            </a:r>
            <a:r>
              <a:rPr lang="en-US" altLang="zh-TW" dirty="0" smtClean="0"/>
              <a:t>V1(</a:t>
            </a:r>
            <a:r>
              <a:rPr lang="el-GR" altLang="zh-TW" dirty="0" smtClean="0">
                <a:latin typeface="Calibri"/>
                <a:cs typeface="Calibri"/>
              </a:rPr>
              <a:t>ε</a:t>
            </a:r>
            <a:r>
              <a:rPr lang="en-US" altLang="zh-TW" dirty="0" smtClean="0"/>
              <a:t>)</a:t>
            </a:r>
            <a:r>
              <a:rPr lang="zh-TW" altLang="en-US" dirty="0" smtClean="0"/>
              <a:t>中，左邊分數之分子分母皆大於零，表示</a:t>
            </a:r>
            <a:r>
              <a:rPr lang="en-US" altLang="zh-TW" dirty="0"/>
              <a:t>V1(</a:t>
            </a:r>
            <a:r>
              <a:rPr lang="el-GR" altLang="zh-TW" dirty="0">
                <a:latin typeface="Calibri"/>
                <a:cs typeface="Calibri"/>
              </a:rPr>
              <a:t>ε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的正負、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大小僅與</a:t>
            </a:r>
            <a:r>
              <a:rPr lang="en-US" altLang="zh-TW" dirty="0" smtClean="0"/>
              <a:t>g(</a:t>
            </a:r>
            <a:r>
              <a:rPr lang="el-GR" altLang="zh-TW" dirty="0">
                <a:latin typeface="Calibri"/>
                <a:cs typeface="Calibri"/>
              </a:rPr>
              <a:t>ε</a:t>
            </a:r>
            <a:r>
              <a:rPr lang="en-US" altLang="zh-TW" dirty="0" smtClean="0"/>
              <a:t>)</a:t>
            </a:r>
            <a:r>
              <a:rPr lang="zh-TW" altLang="en-US" dirty="0" smtClean="0"/>
              <a:t>有關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90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𝜖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TW" dirty="0" smtClean="0"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cs typeface="Times New Roman" pitchFamily="18" charset="0"/>
                  </a:rPr>
                </a:br>
                <a:endParaRPr lang="en-US" altLang="zh-TW" dirty="0" smtClean="0"/>
              </a:p>
              <a:p>
                <a:r>
                  <a:rPr lang="en-US" altLang="zh-TW" dirty="0" smtClean="0"/>
                  <a:t>For an arbitrage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 we require that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for all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zh-TW" altLang="en-US" i="1" smtClean="0">
                        <a:latin typeface="Cambria Math"/>
                      </a:rPr>
                      <m:t>𝜖</m:t>
                    </m:r>
                    <m:r>
                      <a:rPr lang="zh-TW" altLang="en-US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altLang="zh-TW" dirty="0" smtClean="0"/>
                  <a:t>, and 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altLang="zh-TW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>
                    <a:sym typeface="Wingdings" pitchFamily="2" charset="2"/>
                  </a:rPr>
                  <a:t></a:t>
                </a:r>
                <a:r>
                  <a:rPr lang="zh-TW" altLang="en-US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we must have first order condition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            </m:t>
                            </m:r>
                            <m:nary>
                              <m:naryPr>
                                <m:chr m:val="∑"/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𝑃</m:t>
                                </m:r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(0,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=0</m:t>
                            </m:r>
                          </m:e>
                          <m:e>
                            <m:nary>
                              <m:naryPr>
                                <m:chr m:val="∑"/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𝑃</m:t>
                                </m:r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(0,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  <a:blipFill rotWithShape="1">
                <a:blip r:embed="rId3" cstate="print"/>
                <a:stretch>
                  <a:fillRect t="-11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738936" y="5229200"/>
                <a:ext cx="31697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因為</a:t>
                </a:r>
                <a:r>
                  <a:rPr lang="en-US" altLang="zh-TW" dirty="0" smtClean="0">
                    <a:latin typeface="+mj-ea"/>
                    <a:ea typeface="+mj-ea"/>
                  </a:rPr>
                  <a:t>g(0)=0</a:t>
                </a:r>
                <a:r>
                  <a:rPr lang="zh-TW" altLang="en-US" dirty="0" smtClean="0"/>
                  <a:t>，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zh-TW" altLang="en-US" dirty="0" smtClean="0"/>
                  <a:t>，所以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cs typeface="Times New Roman" pitchFamily="18" charset="0"/>
                      </a:rPr>
                      <m:t>𝜖</m:t>
                    </m:r>
                  </m:oMath>
                </a14:m>
                <a:r>
                  <a:rPr lang="en-US" altLang="zh-TW" dirty="0" smtClean="0">
                    <a:latin typeface="+mj-ea"/>
                    <a:ea typeface="+mj-ea"/>
                  </a:rPr>
                  <a:t>=0</a:t>
                </a:r>
                <a:r>
                  <a:rPr lang="zh-TW" altLang="en-US" dirty="0" smtClean="0">
                    <a:latin typeface="+mj-ea"/>
                    <a:ea typeface="+mj-ea"/>
                  </a:rPr>
                  <a:t>必定為</a:t>
                </a:r>
                <a:r>
                  <a:rPr lang="en-US" altLang="zh-TW" dirty="0" smtClean="0">
                    <a:latin typeface="+mj-ea"/>
                    <a:ea typeface="+mj-ea"/>
                  </a:rPr>
                  <a:t/>
                </a:r>
                <a:br>
                  <a:rPr lang="en-US" altLang="zh-TW" dirty="0" smtClean="0">
                    <a:latin typeface="+mj-ea"/>
                    <a:ea typeface="+mj-ea"/>
                  </a:rPr>
                </a:br>
                <a:r>
                  <a:rPr lang="en-US" altLang="zh-TW" dirty="0" smtClean="0">
                    <a:latin typeface="+mj-ea"/>
                    <a:ea typeface="+mj-ea"/>
                  </a:rPr>
                  <a:t>g(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cs typeface="Times New Roman" pitchFamily="18" charset="0"/>
                      </a:rPr>
                      <m:t>𝜖</m:t>
                    </m:r>
                  </m:oMath>
                </a14:m>
                <a:r>
                  <a:rPr lang="en-US" altLang="zh-TW" dirty="0" smtClean="0">
                    <a:latin typeface="+mj-ea"/>
                    <a:ea typeface="+mj-ea"/>
                  </a:rPr>
                  <a:t>)</a:t>
                </a:r>
                <a:r>
                  <a:rPr lang="zh-TW" altLang="en-US" dirty="0" smtClean="0">
                    <a:latin typeface="+mj-ea"/>
                    <a:ea typeface="+mj-ea"/>
                  </a:rPr>
                  <a:t>的最低點。</a:t>
                </a:r>
                <a:endParaRPr lang="zh-TW" altLang="en-US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36" y="5229200"/>
                <a:ext cx="3169714" cy="9233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538" t="-3311" r="-1538" b="-9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0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</p:spPr>
            <p:txBody>
              <a:bodyPr/>
              <a:lstStyle/>
              <a:p>
                <a:r>
                  <a:rPr lang="en-US" altLang="zh-TW" dirty="0" smtClean="0"/>
                  <a:t>And S.O.C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(0)</m:t>
                    </m:r>
                    <m:r>
                      <a:rPr lang="en-US" altLang="zh-TW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altLang="zh-TW" dirty="0" smtClean="0"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zh-TW" altLang="en-US" b="0" i="1" smtClean="0">
                                <a:latin typeface="Cambria Math"/>
                                <a:cs typeface="Times New Roman" pitchFamily="18" charset="0"/>
                              </a:rPr>
                              <m:t>𝜖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  <a:blipFill rotWithShape="1">
                <a:blip r:embed="rId2" cstate="print"/>
                <a:stretch>
                  <a:fillRect t="-1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72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Words>1417</Words>
  <Application>Microsoft Office PowerPoint</Application>
  <PresentationFormat>如螢幕大小 (4:3)</PresentationFormat>
  <Paragraphs>144</Paragraphs>
  <Slides>30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30</vt:i4>
      </vt:variant>
    </vt:vector>
  </HeadingPairs>
  <TitlesOfParts>
    <vt:vector size="34" baseType="lpstr">
      <vt:lpstr>都會</vt:lpstr>
      <vt:lpstr>方程式</vt:lpstr>
      <vt:lpstr>Equation</vt:lpstr>
      <vt:lpstr>MathType 6.0 Equation</vt:lpstr>
      <vt:lpstr>Chapter 2</vt:lpstr>
      <vt:lpstr>Definition of Arbitrage</vt:lpstr>
      <vt:lpstr>Definition of Arbitrage</vt:lpstr>
      <vt:lpstr>2.1 Example of Arbitrage    parallel yield curve shifts</vt:lpstr>
      <vt:lpstr>2.1 Example of Arbitrage    parallel yield curve shifts</vt:lpstr>
      <vt:lpstr>2.1 Example of Arbitrage    parallel yield curve shifts</vt:lpstr>
      <vt:lpstr>2.1 Example of Arbitrage    parallel yield curve shifts</vt:lpstr>
      <vt:lpstr>2.1 Example of Arbitrage    parallel yield curve shifts</vt:lpstr>
      <vt:lpstr>2.1 Example of Arbitrage    parallel yield curve shifts</vt:lpstr>
      <vt:lpstr>Example 2.1</vt:lpstr>
      <vt:lpstr>Example 2.1</vt:lpstr>
      <vt:lpstr>Example 2.1</vt:lpstr>
      <vt:lpstr>Example 2.1</vt:lpstr>
      <vt:lpstr>2.2 Fundamental Theorem of Asset Pricing</vt:lpstr>
      <vt:lpstr>2.2 Fundamental Theorem of Asset Pricing</vt:lpstr>
      <vt:lpstr>2.2 Fundamental Theorem of Asset Pricing</vt:lpstr>
      <vt:lpstr>Example 2.5 forward pricing</vt:lpstr>
      <vt:lpstr>Example 2.5 forward pricing</vt:lpstr>
      <vt:lpstr>PowerPoint 簡報</vt:lpstr>
      <vt:lpstr>2.3  The Long-Term Spot Rate </vt:lpstr>
      <vt:lpstr>PowerPoint 簡報</vt:lpstr>
      <vt:lpstr>Dybvig-Ingersoll-Ross Theorem</vt:lpstr>
      <vt:lpstr>Dybvig-Ingersoll-Ross Theorem</vt:lpstr>
      <vt:lpstr>Dybvig-Ingersoll-Ross Theorem</vt:lpstr>
      <vt:lpstr>Dybvig-Ingersoll-Ross Theorem</vt:lpstr>
      <vt:lpstr>Example 2.7</vt:lpstr>
      <vt:lpstr>2.6 Put-Call Parity</vt:lpstr>
      <vt:lpstr>2.6 Put-Call Parity</vt:lpstr>
      <vt:lpstr>Example 2.7</vt:lpstr>
      <vt:lpstr>Example 2.7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eternalism</dc:creator>
  <cp:lastModifiedBy>bboylu</cp:lastModifiedBy>
  <cp:revision>91</cp:revision>
  <dcterms:created xsi:type="dcterms:W3CDTF">2011-05-17T17:20:58Z</dcterms:created>
  <dcterms:modified xsi:type="dcterms:W3CDTF">2012-05-16T10:41:13Z</dcterms:modified>
</cp:coreProperties>
</file>