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80" r:id="rId17"/>
    <p:sldId id="272" r:id="rId18"/>
    <p:sldId id="273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ashylmt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2012/11/7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714348" y="1000108"/>
            <a:ext cx="7772400" cy="3357586"/>
          </a:xfrm>
        </p:spPr>
        <p:txBody>
          <a:bodyPr>
            <a:normAutofit fontScale="90000"/>
          </a:bodyPr>
          <a:lstStyle/>
          <a:p>
            <a:r>
              <a:rPr lang="en-US" altLang="zh-TW" i="1" dirty="0" smtClean="0">
                <a:solidFill>
                  <a:schemeClr val="tx1"/>
                </a:solidFill>
              </a:rPr>
              <a:t>Credit enhancement through financial engineering: </a:t>
            </a:r>
            <a:br>
              <a:rPr lang="en-US" altLang="zh-TW" i="1" dirty="0" smtClean="0">
                <a:solidFill>
                  <a:schemeClr val="tx1"/>
                </a:solidFill>
              </a:rPr>
            </a:br>
            <a:r>
              <a:rPr lang="en-US" altLang="zh-TW" i="1" dirty="0" smtClean="0">
                <a:solidFill>
                  <a:schemeClr val="tx1"/>
                </a:solidFill>
              </a:rPr>
              <a:t>Freeport </a:t>
            </a:r>
            <a:r>
              <a:rPr lang="en-US" altLang="zh-TW" i="1" dirty="0" err="1" smtClean="0">
                <a:solidFill>
                  <a:schemeClr val="tx1"/>
                </a:solidFill>
              </a:rPr>
              <a:t>McMoRan’s</a:t>
            </a:r>
            <a:r>
              <a:rPr lang="en-US" altLang="zh-TW" i="1" dirty="0" smtClean="0">
                <a:solidFill>
                  <a:schemeClr val="tx1"/>
                </a:solidFill>
              </a:rPr>
              <a:t> gold-denominated depositary shares</a:t>
            </a:r>
            <a:endParaRPr lang="zh-TW" alt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A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000240"/>
            <a:ext cx="9097064" cy="334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3286116" y="45005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253.4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 rot="5400000">
            <a:off x="3428991" y="4143380"/>
            <a:ext cx="64294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B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143116"/>
            <a:ext cx="9072594" cy="33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接點 9"/>
          <p:cNvCxnSpPr/>
          <p:nvPr/>
        </p:nvCxnSpPr>
        <p:spPr>
          <a:xfrm>
            <a:off x="214282" y="4356106"/>
            <a:ext cx="77867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214282" y="4643446"/>
            <a:ext cx="7786742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072462" y="5143512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929190" y="2786058"/>
            <a:ext cx="857256" cy="13573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B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2071679"/>
            <a:ext cx="9189453" cy="347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接點 5"/>
          <p:cNvCxnSpPr/>
          <p:nvPr/>
        </p:nvCxnSpPr>
        <p:spPr>
          <a:xfrm rot="5400000">
            <a:off x="1728000" y="4536289"/>
            <a:ext cx="928694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857356" y="498849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166.67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C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68986"/>
            <a:ext cx="9144032" cy="35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接點 5"/>
          <p:cNvCxnSpPr/>
          <p:nvPr/>
        </p:nvCxnSpPr>
        <p:spPr>
          <a:xfrm>
            <a:off x="71438" y="4429132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71406" y="4690800"/>
            <a:ext cx="8215338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86776" y="4939200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72198" y="2786058"/>
            <a:ext cx="1143008" cy="13573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C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34" y="2095500"/>
            <a:ext cx="9169466" cy="32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接點 4"/>
          <p:cNvCxnSpPr/>
          <p:nvPr/>
        </p:nvCxnSpPr>
        <p:spPr>
          <a:xfrm rot="5400000">
            <a:off x="2035157" y="4321181"/>
            <a:ext cx="928694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rot="5400000">
            <a:off x="4406400" y="4035429"/>
            <a:ext cx="928694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2143108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183.3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500562" y="4429132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D (gold-linked bond)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817" y="1928802"/>
            <a:ext cx="9153849" cy="37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接點 5"/>
          <p:cNvCxnSpPr/>
          <p:nvPr/>
        </p:nvCxnSpPr>
        <p:spPr>
          <a:xfrm>
            <a:off x="0" y="4500570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-32" y="4752000"/>
            <a:ext cx="8215338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86776" y="5000636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72198" y="2143116"/>
            <a:ext cx="1143008" cy="20717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14282" y="585789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FF0000"/>
                </a:solidFill>
              </a:rPr>
              <a:t>  Gold-linked bonds of face value 1.0 million oz</a:t>
            </a:r>
          </a:p>
          <a:p>
            <a:pPr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FF0000"/>
                </a:solidFill>
              </a:rPr>
              <a:t>  250 &lt; 300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452" y="4276738"/>
            <a:ext cx="9170484" cy="22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85728"/>
            <a:ext cx="914857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接點 6"/>
          <p:cNvCxnSpPr/>
          <p:nvPr/>
        </p:nvCxnSpPr>
        <p:spPr>
          <a:xfrm>
            <a:off x="0" y="5738400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-32" y="2928934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中括弧 8"/>
          <p:cNvSpPr/>
          <p:nvPr/>
        </p:nvSpPr>
        <p:spPr>
          <a:xfrm>
            <a:off x="8358214" y="2786058"/>
            <a:ext cx="71438" cy="285752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643702" y="4929198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72264" y="214311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357818" y="4929198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57818" y="214311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D (gold-linked bond)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572560" cy="467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接點 5"/>
          <p:cNvCxnSpPr/>
          <p:nvPr/>
        </p:nvCxnSpPr>
        <p:spPr>
          <a:xfrm rot="5400000">
            <a:off x="3301200" y="5071280"/>
            <a:ext cx="1143008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00430" y="5643578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Scenario E</a:t>
            </a:r>
            <a:endParaRPr lang="zh-TW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901" y="49351"/>
            <a:ext cx="8773817" cy="673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6072198" y="142852"/>
            <a:ext cx="1143008" cy="8572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143900" y="6286520"/>
            <a:ext cx="857256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14414" y="3929066"/>
            <a:ext cx="5929354" cy="571504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>
            <a:off x="0" y="5786454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-32" y="6048000"/>
            <a:ext cx="8215338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5143504" y="5958000"/>
            <a:ext cx="785818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500.0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Scenario E </a:t>
            </a:r>
            <a:r>
              <a:rPr lang="en-US" altLang="zh-TW" sz="4200" dirty="0" smtClean="0"/>
              <a:t>(Firm level risk management)</a:t>
            </a:r>
            <a:endParaRPr lang="zh-TW" altLang="en-US" sz="4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608" y="1928802"/>
            <a:ext cx="86157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單箭頭接點 5"/>
          <p:cNvCxnSpPr/>
          <p:nvPr/>
        </p:nvCxnSpPr>
        <p:spPr>
          <a:xfrm>
            <a:off x="357158" y="5643578"/>
            <a:ext cx="2143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5400000" flipH="1" flipV="1">
            <a:off x="3756813" y="6030137"/>
            <a:ext cx="20320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sz="2900" dirty="0" smtClean="0"/>
              <a:t>1993~1994</a:t>
            </a:r>
            <a:r>
              <a:rPr lang="zh-TW" altLang="en-US" sz="2900" dirty="0" smtClean="0"/>
              <a:t>，</a:t>
            </a:r>
            <a:r>
              <a:rPr lang="en-US" altLang="zh-TW" sz="2900" dirty="0" err="1" smtClean="0"/>
              <a:t>McMoRan</a:t>
            </a:r>
            <a:r>
              <a:rPr lang="zh-TW" altLang="en-US" sz="2900" dirty="0" smtClean="0"/>
              <a:t> </a:t>
            </a:r>
            <a:r>
              <a:rPr lang="en-US" altLang="zh-TW" sz="2900" dirty="0" smtClean="0"/>
              <a:t>issued two series of gold-denominated depositary shares.</a:t>
            </a:r>
          </a:p>
          <a:p>
            <a:pPr>
              <a:lnSpc>
                <a:spcPts val="4000"/>
              </a:lnSpc>
            </a:pPr>
            <a:r>
              <a:rPr lang="en-US" altLang="zh-TW" sz="2900" dirty="0" smtClean="0"/>
              <a:t>Enhance the credit quality and reduce the costs.</a:t>
            </a:r>
          </a:p>
          <a:p>
            <a:pPr>
              <a:lnSpc>
                <a:spcPts val="4000"/>
              </a:lnSpc>
            </a:pPr>
            <a:r>
              <a:rPr lang="en-US" altLang="zh-TW" sz="2900" dirty="0" smtClean="0"/>
              <a:t>Two superiorities:</a:t>
            </a:r>
          </a:p>
          <a:p>
            <a:pPr>
              <a:lnSpc>
                <a:spcPts val="4000"/>
              </a:lnSpc>
              <a:buNone/>
            </a:pPr>
            <a:r>
              <a:rPr lang="en-US" altLang="zh-TW" sz="2900" dirty="0" smtClean="0"/>
              <a:t>	1.	Avoid wealth transfer to senior bondholders.</a:t>
            </a:r>
          </a:p>
          <a:p>
            <a:pPr>
              <a:lnSpc>
                <a:spcPts val="4000"/>
              </a:lnSpc>
              <a:buNone/>
            </a:pPr>
            <a:r>
              <a:rPr lang="en-US" altLang="zh-TW" sz="2900" dirty="0" smtClean="0"/>
              <a:t>	2.	Mitigate the asset substitution problem.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9144000" cy="33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85728"/>
            <a:ext cx="914857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929066"/>
            <a:ext cx="113924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接點 6"/>
          <p:cNvCxnSpPr/>
          <p:nvPr/>
        </p:nvCxnSpPr>
        <p:spPr>
          <a:xfrm>
            <a:off x="0" y="5786454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-32" y="2928934"/>
            <a:ext cx="8215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左中括弧 8"/>
          <p:cNvSpPr/>
          <p:nvPr/>
        </p:nvSpPr>
        <p:spPr>
          <a:xfrm>
            <a:off x="8358214" y="3643314"/>
            <a:ext cx="71438" cy="285752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中括弧 9"/>
          <p:cNvSpPr/>
          <p:nvPr/>
        </p:nvSpPr>
        <p:spPr>
          <a:xfrm>
            <a:off x="3929058" y="3071810"/>
            <a:ext cx="71438" cy="285752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643702" y="4429132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72264" y="214311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6643702" y="607220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572264" y="321468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357818" y="4429132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357818" y="2143116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700" dirty="0" smtClean="0"/>
              <a:t>Gains from ex post unwinding of the hedge</a:t>
            </a:r>
            <a:endParaRPr lang="zh-TW" altLang="en-US" sz="37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2"/>
            <a:ext cx="9215470" cy="39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線接點 4"/>
          <p:cNvCxnSpPr/>
          <p:nvPr/>
        </p:nvCxnSpPr>
        <p:spPr>
          <a:xfrm flipV="1">
            <a:off x="0" y="4946400"/>
            <a:ext cx="76438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572528" y="5643578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72198" y="3786190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66025" y="1214422"/>
            <a:ext cx="9281495" cy="3786214"/>
            <a:chOff x="-66025" y="1214422"/>
            <a:chExt cx="9281495" cy="3786214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6025" y="1214422"/>
              <a:ext cx="9281495" cy="3714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2" y="2071678"/>
              <a:ext cx="9132693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7" name="直線接點 6"/>
          <p:cNvCxnSpPr/>
          <p:nvPr/>
        </p:nvCxnSpPr>
        <p:spPr>
          <a:xfrm>
            <a:off x="-142908" y="3286124"/>
            <a:ext cx="76438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572528" y="4714884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715272" y="4429132"/>
            <a:ext cx="571504" cy="285752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800" dirty="0" smtClean="0"/>
              <a:t>Freeport </a:t>
            </a:r>
            <a:r>
              <a:rPr lang="en-US" altLang="zh-TW" sz="3800" dirty="0" err="1" smtClean="0"/>
              <a:t>McMoRan</a:t>
            </a:r>
            <a:r>
              <a:rPr lang="en-US" altLang="zh-TW" sz="3800" dirty="0" smtClean="0"/>
              <a:t> Copper  and Gold Inc.</a:t>
            </a:r>
            <a:endParaRPr lang="zh-TW" altLang="en-US" sz="3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812" y="2020094"/>
            <a:ext cx="60483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dirty="0" smtClean="0"/>
              <a:t>Freeport </a:t>
            </a:r>
            <a:r>
              <a:rPr lang="en-US" altLang="zh-TW" dirty="0" err="1" smtClean="0"/>
              <a:t>McMoRan</a:t>
            </a:r>
            <a:r>
              <a:rPr lang="en-US" altLang="zh-TW" dirty="0" smtClean="0"/>
              <a:t> Copper  and Gold Inc.(FCX) needed to invest heavily to expand mine capacity.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FCX management did not want to issue new equity.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New debt issues would put further pressure on FCX’s debt rating(low B1 by Moody).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dirty="0" smtClean="0"/>
              <a:t>The Gold depositary shares issued by FCX are similar to a debt instrument that has all interest and principal payments in gold.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The positive correlation between the value of the firm and the value of the securities.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An embedded derivative that serves to hedge the exposure to gold price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dirty="0" smtClean="0"/>
              <a:t>Enhance the credit quality and enable FCX to finance its expansion at a lower cost.(Scenario D)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Gold depositary shares can not be replicated by conventional hedging strategies. (Scenario E)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Prevent wealth transfers to senior bondholders that arise in the case of a conventional hedge. (Scenario D &amp; Scenario E)</a:t>
            </a:r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zh-TW" altLang="en-US" dirty="0" smtClean="0"/>
          </a:p>
          <a:p>
            <a:pPr>
              <a:lnSpc>
                <a:spcPts val="4000"/>
              </a:lnSpc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zh-TW" dirty="0" smtClean="0"/>
              <a:t>Shareholders have an ex-post incentive for asset substitution in the case of a conventional hedge.(Scenario F)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A bundled hedge significantly reduces </a:t>
            </a:r>
            <a:r>
              <a:rPr lang="en-US" altLang="zh-TW" sz="2800" dirty="0" smtClean="0"/>
              <a:t>asset substitution</a:t>
            </a:r>
            <a:r>
              <a:rPr lang="en-US" altLang="zh-TW" dirty="0" smtClean="0"/>
              <a:t> problem.(Scenario G)</a:t>
            </a:r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zh-TW" altLang="en-US" dirty="0" smtClean="0"/>
          </a:p>
          <a:p>
            <a:pPr>
              <a:lnSpc>
                <a:spcPts val="4000"/>
              </a:lnSpc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en-US" altLang="zh-TW" dirty="0" smtClean="0"/>
              <a:t>Scenario 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0006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4000"/>
              </a:lnSpc>
            </a:pPr>
            <a:r>
              <a:rPr lang="en-US" altLang="zh-TW" dirty="0" smtClean="0"/>
              <a:t>The gold mining firm has </a:t>
            </a:r>
            <a:r>
              <a:rPr lang="en-US" altLang="zh-TW" dirty="0" smtClean="0">
                <a:solidFill>
                  <a:srgbClr val="FF0000"/>
                </a:solidFill>
              </a:rPr>
              <a:t>1.97 million </a:t>
            </a:r>
            <a:r>
              <a:rPr lang="en-US" altLang="zh-TW" dirty="0" smtClean="0"/>
              <a:t>ounces of gold reserves and plans to expand to </a:t>
            </a:r>
            <a:r>
              <a:rPr lang="en-US" altLang="zh-TW" dirty="0" smtClean="0">
                <a:solidFill>
                  <a:srgbClr val="FF0000"/>
                </a:solidFill>
              </a:rPr>
              <a:t>3 million </a:t>
            </a:r>
            <a:r>
              <a:rPr lang="en-US" altLang="zh-TW" dirty="0" smtClean="0"/>
              <a:t>ounces.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The firm’s value is </a:t>
            </a:r>
            <a:r>
              <a:rPr lang="en-US" altLang="zh-TW" dirty="0" smtClean="0">
                <a:solidFill>
                  <a:srgbClr val="FF0000"/>
                </a:solidFill>
              </a:rPr>
              <a:t>linear</a:t>
            </a:r>
            <a:r>
              <a:rPr lang="en-US" altLang="zh-TW" dirty="0" smtClean="0"/>
              <a:t> in the price of gold.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Gold prices are </a:t>
            </a:r>
            <a:r>
              <a:rPr lang="en-US" altLang="zh-TW" dirty="0" smtClean="0">
                <a:solidFill>
                  <a:srgbClr val="FF0000"/>
                </a:solidFill>
              </a:rPr>
              <a:t>distributed uniformly </a:t>
            </a:r>
            <a:r>
              <a:rPr lang="en-US" altLang="zh-TW" dirty="0" smtClean="0"/>
              <a:t>over the range of </a:t>
            </a:r>
            <a:r>
              <a:rPr lang="en-US" altLang="zh-TW" dirty="0" smtClean="0">
                <a:solidFill>
                  <a:srgbClr val="FF0000"/>
                </a:solidFill>
              </a:rPr>
              <a:t>$100 </a:t>
            </a:r>
            <a:r>
              <a:rPr lang="en-US" altLang="zh-TW" dirty="0" smtClean="0"/>
              <a:t>to</a:t>
            </a:r>
            <a:r>
              <a:rPr lang="en-US" altLang="zh-TW" dirty="0" smtClean="0">
                <a:solidFill>
                  <a:srgbClr val="FF0000"/>
                </a:solidFill>
              </a:rPr>
              <a:t> $500</a:t>
            </a:r>
            <a:r>
              <a:rPr lang="en-US" altLang="zh-TW" dirty="0" smtClean="0"/>
              <a:t> per ounce.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The firm has </a:t>
            </a:r>
            <a:r>
              <a:rPr lang="en-US" altLang="zh-TW" dirty="0" smtClean="0">
                <a:solidFill>
                  <a:srgbClr val="FF0000"/>
                </a:solidFill>
              </a:rPr>
              <a:t>$500 million </a:t>
            </a:r>
            <a:r>
              <a:rPr lang="en-US" altLang="zh-TW" dirty="0" smtClean="0"/>
              <a:t>in senior debt and need to raise </a:t>
            </a:r>
            <a:r>
              <a:rPr lang="en-US" altLang="zh-TW" dirty="0" smtClean="0">
                <a:solidFill>
                  <a:srgbClr val="FF0000"/>
                </a:solidFill>
              </a:rPr>
              <a:t>$251 million </a:t>
            </a:r>
            <a:r>
              <a:rPr lang="en-US" altLang="zh-TW" dirty="0" smtClean="0"/>
              <a:t>for the expansion.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Bankruptcy cost = </a:t>
            </a:r>
            <a:r>
              <a:rPr lang="en-US" altLang="zh-TW" dirty="0" smtClean="0">
                <a:solidFill>
                  <a:srgbClr val="FF0000"/>
                </a:solidFill>
              </a:rPr>
              <a:t>$50 million</a:t>
            </a:r>
          </a:p>
          <a:p>
            <a:pPr>
              <a:lnSpc>
                <a:spcPts val="4000"/>
              </a:lnSpc>
            </a:pPr>
            <a:r>
              <a:rPr lang="en-US" altLang="zh-TW" dirty="0" smtClean="0"/>
              <a:t>Risk free rate = </a:t>
            </a:r>
            <a:r>
              <a:rPr lang="en-US" altLang="zh-TW" dirty="0" smtClean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en-US" altLang="zh-TW" dirty="0" smtClean="0"/>
          </a:p>
          <a:p>
            <a:pPr>
              <a:lnSpc>
                <a:spcPts val="4000"/>
              </a:lnSpc>
            </a:pPr>
            <a:endParaRPr lang="zh-TW" altLang="en-US" dirty="0" smtClean="0"/>
          </a:p>
          <a:p>
            <a:pPr>
              <a:lnSpc>
                <a:spcPts val="4000"/>
              </a:lnSpc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Prior to expansion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996662"/>
            <a:ext cx="9144032" cy="295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500034" y="507207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214282" y="4000504"/>
            <a:ext cx="79296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14282" y="4286256"/>
            <a:ext cx="7929618" cy="15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072066" y="2714620"/>
            <a:ext cx="785818" cy="1071570"/>
          </a:xfrm>
          <a:prstGeom prst="rect">
            <a:avLst/>
          </a:prstGeom>
          <a:noFill/>
          <a:ln w="95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接點 24"/>
          <p:cNvCxnSpPr/>
          <p:nvPr/>
        </p:nvCxnSpPr>
        <p:spPr>
          <a:xfrm>
            <a:off x="6572264" y="4680000"/>
            <a:ext cx="50006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6500826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100.0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368</Words>
  <PresentationFormat>如螢幕大小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流線</vt:lpstr>
      <vt:lpstr>Credit enhancement through financial engineering:  Freeport McMoRan’s gold-denominated depositary shares</vt:lpstr>
      <vt:lpstr>Abstract</vt:lpstr>
      <vt:lpstr>Freeport McMoRan Copper  and Gold Inc.</vt:lpstr>
      <vt:lpstr>Introduction</vt:lpstr>
      <vt:lpstr>Introduction</vt:lpstr>
      <vt:lpstr>Introduction</vt:lpstr>
      <vt:lpstr>Introduction</vt:lpstr>
      <vt:lpstr>Scenario set</vt:lpstr>
      <vt:lpstr>Prior to expansion</vt:lpstr>
      <vt:lpstr>Scenario A</vt:lpstr>
      <vt:lpstr>Scenario B</vt:lpstr>
      <vt:lpstr>Scenario B</vt:lpstr>
      <vt:lpstr>Scenario C</vt:lpstr>
      <vt:lpstr>Scenario C</vt:lpstr>
      <vt:lpstr>Scenario D (gold-linked bond)</vt:lpstr>
      <vt:lpstr>投影片 16</vt:lpstr>
      <vt:lpstr>Scenario D (gold-linked bond)</vt:lpstr>
      <vt:lpstr>Scenario E</vt:lpstr>
      <vt:lpstr>Scenario E (Firm level risk management)</vt:lpstr>
      <vt:lpstr>投影片 20</vt:lpstr>
      <vt:lpstr>Gains from ex post unwinding of the hedge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 enhancement through financial engineering: Freeport McMoRan’s gold-denominated depositary shares</dc:title>
  <dc:creator>flashylmt</dc:creator>
  <cp:lastModifiedBy>flashylmt</cp:lastModifiedBy>
  <cp:revision>46</cp:revision>
  <dcterms:created xsi:type="dcterms:W3CDTF">2012-07-09T22:03:56Z</dcterms:created>
  <dcterms:modified xsi:type="dcterms:W3CDTF">2012-11-07T08:15:29Z</dcterms:modified>
</cp:coreProperties>
</file>