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4"/>
  </p:notesMasterIdLst>
  <p:sldIdLst>
    <p:sldId id="298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257" r:id="rId24"/>
    <p:sldId id="258" r:id="rId25"/>
    <p:sldId id="259" r:id="rId26"/>
    <p:sldId id="260" r:id="rId27"/>
    <p:sldId id="261" r:id="rId28"/>
    <p:sldId id="262" r:id="rId29"/>
    <p:sldId id="263" r:id="rId30"/>
    <p:sldId id="264" r:id="rId31"/>
    <p:sldId id="293" r:id="rId32"/>
    <p:sldId id="265" r:id="rId33"/>
    <p:sldId id="266" r:id="rId34"/>
    <p:sldId id="267" r:id="rId35"/>
    <p:sldId id="268" r:id="rId36"/>
    <p:sldId id="294" r:id="rId37"/>
    <p:sldId id="269" r:id="rId38"/>
    <p:sldId id="270" r:id="rId39"/>
    <p:sldId id="271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B2F0D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53" autoAdjust="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D4CCD-379B-4792-8925-1FDEA3340B00}" type="datetimeFigureOut">
              <a:rPr lang="zh-TW" altLang="en-US" smtClean="0"/>
              <a:pPr/>
              <a:t>2011/2/17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7BAA9-627E-46DE-BD29-634AB69731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7BAA9-627E-46DE-BD29-634AB6973159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7BAA9-627E-46DE-BD29-634AB6973159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6153-CAC6-4799-B33B-6E678E91C31B}" type="datetimeFigureOut">
              <a:rPr lang="zh-TW" altLang="en-US" smtClean="0"/>
              <a:pPr/>
              <a:t>2011/2/17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713EB4-D6F1-4C67-8402-52DFE3EDB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6153-CAC6-4799-B33B-6E678E91C31B}" type="datetimeFigureOut">
              <a:rPr lang="zh-TW" altLang="en-US" smtClean="0"/>
              <a:pPr/>
              <a:t>2011/2/17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3EB4-D6F1-4C67-8402-52DFE3EDB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6153-CAC6-4799-B33B-6E678E91C31B}" type="datetimeFigureOut">
              <a:rPr lang="zh-TW" altLang="en-US" smtClean="0"/>
              <a:pPr/>
              <a:t>2011/2/17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3EB4-D6F1-4C67-8402-52DFE3EDB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6153-CAC6-4799-B33B-6E678E91C31B}" type="datetimeFigureOut">
              <a:rPr lang="zh-TW" altLang="en-US" smtClean="0"/>
              <a:pPr/>
              <a:t>2011/2/17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713EB4-D6F1-4C67-8402-52DFE3EDB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6153-CAC6-4799-B33B-6E678E91C31B}" type="datetimeFigureOut">
              <a:rPr lang="zh-TW" altLang="en-US" smtClean="0"/>
              <a:pPr/>
              <a:t>2011/2/17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3EB4-D6F1-4C67-8402-52DFE3EDB1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6153-CAC6-4799-B33B-6E678E91C31B}" type="datetimeFigureOut">
              <a:rPr lang="zh-TW" altLang="en-US" smtClean="0"/>
              <a:pPr/>
              <a:t>2011/2/17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3EB4-D6F1-4C67-8402-52DFE3EDB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6153-CAC6-4799-B33B-6E678E91C31B}" type="datetimeFigureOut">
              <a:rPr lang="zh-TW" altLang="en-US" smtClean="0"/>
              <a:pPr/>
              <a:t>2011/2/17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5713EB4-D6F1-4C67-8402-52DFE3EDB1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6153-CAC6-4799-B33B-6E678E91C31B}" type="datetimeFigureOut">
              <a:rPr lang="zh-TW" altLang="en-US" smtClean="0"/>
              <a:pPr/>
              <a:t>2011/2/17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3EB4-D6F1-4C67-8402-52DFE3EDB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6153-CAC6-4799-B33B-6E678E91C31B}" type="datetimeFigureOut">
              <a:rPr lang="zh-TW" altLang="en-US" smtClean="0"/>
              <a:pPr/>
              <a:t>2011/2/17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3EB4-D6F1-4C67-8402-52DFE3EDB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6153-CAC6-4799-B33B-6E678E91C31B}" type="datetimeFigureOut">
              <a:rPr lang="zh-TW" altLang="en-US" smtClean="0"/>
              <a:pPr/>
              <a:t>2011/2/17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3EB4-D6F1-4C67-8402-52DFE3EDB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6153-CAC6-4799-B33B-6E678E91C31B}" type="datetimeFigureOut">
              <a:rPr lang="zh-TW" altLang="en-US" smtClean="0"/>
              <a:pPr/>
              <a:t>2011/2/17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3EB4-D6F1-4C67-8402-52DFE3EDB1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BA6153-CAC6-4799-B33B-6E678E91C31B}" type="datetimeFigureOut">
              <a:rPr lang="zh-TW" altLang="en-US" smtClean="0"/>
              <a:pPr/>
              <a:t>2011/2/17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5713EB4-D6F1-4C67-8402-52DFE3EDB1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skglossary.com/articles/valuation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://www.riskglossary.com/articles/yield.htm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26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flation" TargetMode="External"/><Relationship Id="rId2" Type="http://schemas.openxmlformats.org/officeDocument/2006/relationships/hyperlink" Target="http://en.wikipedia.org/wiki/Bond_(finance)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報告者：詹鈞傑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               張富昇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458200" cy="914400"/>
          </a:xfrm>
        </p:spPr>
        <p:txBody>
          <a:bodyPr>
            <a:normAutofit/>
          </a:bodyPr>
          <a:lstStyle/>
          <a:p>
            <a:r>
              <a:rPr lang="en-US" altLang="zh-TW" sz="3600" dirty="0" smtClean="0"/>
              <a:t>Chapter1 Introduction to Bond Markets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Case2</a:t>
            </a:r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1259632" y="3429000"/>
            <a:ext cx="66247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直線接點 4"/>
          <p:cNvCxnSpPr/>
          <p:nvPr/>
        </p:nvCxnSpPr>
        <p:spPr>
          <a:xfrm rot="5400000" flipH="1" flipV="1">
            <a:off x="1223628" y="2960948"/>
            <a:ext cx="9361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直線接點 5"/>
          <p:cNvCxnSpPr/>
          <p:nvPr/>
        </p:nvCxnSpPr>
        <p:spPr>
          <a:xfrm rot="5400000" flipH="1" flipV="1">
            <a:off x="2159732" y="2960948"/>
            <a:ext cx="9361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rot="5400000" flipH="1" flipV="1">
            <a:off x="6408204" y="2960948"/>
            <a:ext cx="9361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/>
        </p:nvSpPr>
        <p:spPr>
          <a:xfrm>
            <a:off x="971600" y="3573016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Ex-dividend date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2339752" y="357301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Payment date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5940152" y="350100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Ex-dividend date</a:t>
            </a:r>
            <a:endParaRPr lang="zh-TW" altLang="en-US" dirty="0"/>
          </a:p>
        </p:txBody>
      </p:sp>
      <p:cxnSp>
        <p:nvCxnSpPr>
          <p:cNvPr id="11" name="直線接點 10"/>
          <p:cNvCxnSpPr/>
          <p:nvPr/>
        </p:nvCxnSpPr>
        <p:spPr>
          <a:xfrm rot="5400000" flipH="1" flipV="1">
            <a:off x="7416316" y="2960948"/>
            <a:ext cx="9361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7199784" y="364502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Payment date</a:t>
            </a:r>
            <a:endParaRPr lang="zh-TW" altLang="en-US" dirty="0"/>
          </a:p>
        </p:txBody>
      </p:sp>
      <p:cxnSp>
        <p:nvCxnSpPr>
          <p:cNvPr id="13" name="直線接點 12"/>
          <p:cNvCxnSpPr/>
          <p:nvPr/>
        </p:nvCxnSpPr>
        <p:spPr>
          <a:xfrm rot="5400000" flipH="1" flipV="1">
            <a:off x="1727684" y="2960948"/>
            <a:ext cx="93610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向右箭號 13"/>
          <p:cNvSpPr/>
          <p:nvPr/>
        </p:nvSpPr>
        <p:spPr>
          <a:xfrm rot="18900000" flipH="1" flipV="1">
            <a:off x="2035746" y="1828851"/>
            <a:ext cx="1008112" cy="57606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2987824" y="141277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Settlement</a:t>
            </a:r>
          </a:p>
          <a:p>
            <a:r>
              <a:rPr lang="en-US" altLang="zh-TW" dirty="0" smtClean="0"/>
              <a:t> date</a:t>
            </a:r>
            <a:endParaRPr lang="zh-TW" altLang="en-US" dirty="0"/>
          </a:p>
        </p:txBody>
      </p:sp>
      <p:sp>
        <p:nvSpPr>
          <p:cNvPr id="16" name="左大括弧 15"/>
          <p:cNvSpPr/>
          <p:nvPr/>
        </p:nvSpPr>
        <p:spPr>
          <a:xfrm rot="5400000" flipV="1">
            <a:off x="1907704" y="2204864"/>
            <a:ext cx="72008" cy="504056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624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4572008"/>
            <a:ext cx="7786742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Exhibit 1 indicates the evolution of the </a:t>
            </a:r>
            <a:r>
              <a:rPr lang="en-US" altLang="zh-TW" dirty="0" smtClean="0">
                <a:hlinkClick r:id="rId3"/>
              </a:rPr>
              <a:t>market value</a:t>
            </a:r>
            <a:r>
              <a:rPr lang="en-US" altLang="zh-TW" dirty="0" smtClean="0"/>
              <a:t> of a 3% </a:t>
            </a:r>
            <a:r>
              <a:rPr lang="en-US" altLang="zh-TW" dirty="0" smtClean="0">
                <a:hlinkClick r:id="rId4"/>
              </a:rPr>
              <a:t>nominal yield</a:t>
            </a:r>
            <a:r>
              <a:rPr lang="en-US" altLang="zh-TW" dirty="0" smtClean="0"/>
              <a:t> 20-year bond during its first four years.</a:t>
            </a:r>
            <a:endParaRPr lang="zh-TW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068960"/>
            <a:ext cx="3960440" cy="357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9952" y="3068960"/>
            <a:ext cx="468052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89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367240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線接點 5"/>
          <p:cNvCxnSpPr/>
          <p:nvPr/>
        </p:nvCxnSpPr>
        <p:spPr>
          <a:xfrm>
            <a:off x="4139952" y="2852936"/>
            <a:ext cx="46805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 rot="5400000" flipH="1" flipV="1">
            <a:off x="4103948" y="2384884"/>
            <a:ext cx="9361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rot="5400000" flipH="1" flipV="1">
            <a:off x="5040052" y="2384884"/>
            <a:ext cx="9361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rot="5400000" flipH="1" flipV="1">
            <a:off x="8280412" y="2384884"/>
            <a:ext cx="9361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3851920" y="299695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Ex-dividend date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436096" y="306896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Payment date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7703840" y="2924944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Ex-dividend date</a:t>
            </a:r>
            <a:endParaRPr lang="zh-TW" altLang="en-US" dirty="0"/>
          </a:p>
        </p:txBody>
      </p:sp>
      <p:sp>
        <p:nvSpPr>
          <p:cNvPr id="14" name="左大括弧 13"/>
          <p:cNvSpPr/>
          <p:nvPr/>
        </p:nvSpPr>
        <p:spPr>
          <a:xfrm rot="5400000" flipV="1">
            <a:off x="4951476" y="1393340"/>
            <a:ext cx="155448" cy="914400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5" name="左大括弧 14"/>
          <p:cNvSpPr/>
          <p:nvPr/>
        </p:nvSpPr>
        <p:spPr>
          <a:xfrm rot="5400000" flipV="1">
            <a:off x="7092280" y="260648"/>
            <a:ext cx="72008" cy="3240360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7" name="減號 16"/>
          <p:cNvSpPr/>
          <p:nvPr/>
        </p:nvSpPr>
        <p:spPr>
          <a:xfrm>
            <a:off x="4572000" y="1844824"/>
            <a:ext cx="914400" cy="914400"/>
          </a:xfrm>
          <a:prstGeom prst="mathMinus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8" name="加號 17"/>
          <p:cNvSpPr/>
          <p:nvPr/>
        </p:nvSpPr>
        <p:spPr>
          <a:xfrm>
            <a:off x="6660232" y="1916832"/>
            <a:ext cx="914400" cy="914400"/>
          </a:xfrm>
          <a:prstGeom prst="mathPlu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1.2.3 Zero-Coupon Bonds</a:t>
            </a:r>
          </a:p>
          <a:p>
            <a:r>
              <a:rPr lang="en-US" altLang="zh-TW" dirty="0" smtClean="0"/>
              <a:t>This type of bond has a coupon rate of zero and a nominal value of 1.</a:t>
            </a:r>
          </a:p>
          <a:p>
            <a:endParaRPr lang="zh-TW" altLang="en-US" dirty="0"/>
          </a:p>
        </p:txBody>
      </p:sp>
      <p:cxnSp>
        <p:nvCxnSpPr>
          <p:cNvPr id="5" name="直線接點 4"/>
          <p:cNvCxnSpPr/>
          <p:nvPr/>
        </p:nvCxnSpPr>
        <p:spPr>
          <a:xfrm>
            <a:off x="1259632" y="5229200"/>
            <a:ext cx="547260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rot="5400000" flipH="1" flipV="1">
            <a:off x="827584" y="4797152"/>
            <a:ext cx="86409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 rot="5400000" flipH="1" flipV="1">
            <a:off x="6300192" y="4797152"/>
            <a:ext cx="86409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899592" y="393305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-P(0,T)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0" y="5373216"/>
            <a:ext cx="118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Time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043608" y="544522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516216" y="544522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6588224" y="39330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700808"/>
            <a:ext cx="8686800" cy="4525963"/>
          </a:xfrm>
        </p:spPr>
        <p:txBody>
          <a:bodyPr/>
          <a:lstStyle/>
          <a:p>
            <a:r>
              <a:rPr lang="en-US" altLang="zh-TW" dirty="0" smtClean="0"/>
              <a:t>1.2.4 Spot Rates</a:t>
            </a:r>
          </a:p>
          <a:p>
            <a:r>
              <a:rPr lang="en-US" altLang="zh-TW" dirty="0" smtClean="0"/>
              <a:t>The spot rate at time t for maturity at time T is defined as the yield to maturity of the zero-coupon bond with the maturity T:</a:t>
            </a:r>
            <a:endParaRPr lang="zh-TW" altLang="en-US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251520" y="3573016"/>
          <a:ext cx="3744416" cy="1349320"/>
        </p:xfrm>
        <a:graphic>
          <a:graphicData uri="http://schemas.openxmlformats.org/presentationml/2006/ole">
            <p:oleObj spid="_x0000_s91138" r:id="rId3" imgW="1358640" imgH="393480" progId="Equation.DSMT4">
              <p:embed/>
            </p:oleObj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4211960" y="386104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/>
              <a:t>or</a:t>
            </a:r>
            <a:endParaRPr lang="zh-TW" altLang="en-US" sz="4000" dirty="0"/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179512" y="5373216"/>
          <a:ext cx="7200800" cy="936104"/>
        </p:xfrm>
        <a:graphic>
          <a:graphicData uri="http://schemas.openxmlformats.org/presentationml/2006/ole">
            <p:oleObj spid="_x0000_s91139" r:id="rId4" imgW="18032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1.2.5 Forward Rates</a:t>
            </a:r>
          </a:p>
          <a:p>
            <a:r>
              <a:rPr lang="en-US" altLang="zh-TW" dirty="0" smtClean="0"/>
              <a:t>The forward rate at time t (continuously compounding) which applies between times T and S               is defined as</a:t>
            </a:r>
          </a:p>
          <a:p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Under such a contract, we are fixing the rate of interest between times T and S in advance at time t</a:t>
            </a:r>
            <a:endParaRPr lang="zh-TW" altLang="en-US" dirty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971600" y="2924944"/>
          <a:ext cx="1296144" cy="389632"/>
        </p:xfrm>
        <a:graphic>
          <a:graphicData uri="http://schemas.openxmlformats.org/presentationml/2006/ole">
            <p:oleObj spid="_x0000_s92162" r:id="rId3" imgW="685800" imgH="203040" progId="Equation.DSMT4">
              <p:embed/>
            </p:oleObj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683568" y="3501008"/>
          <a:ext cx="5220072" cy="1368152"/>
        </p:xfrm>
        <a:graphic>
          <a:graphicData uri="http://schemas.openxmlformats.org/presentationml/2006/ole">
            <p:oleObj spid="_x0000_s92163" r:id="rId4" imgW="177768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By definition, this contract must have a value of zero at the time the contract is struck, time t ,provided F(</a:t>
            </a:r>
            <a:r>
              <a:rPr lang="en-US" altLang="zh-TW" dirty="0" err="1" smtClean="0"/>
              <a:t>t,T,S</a:t>
            </a:r>
            <a:r>
              <a:rPr lang="en-US" altLang="zh-TW" dirty="0" smtClean="0"/>
              <a:t>) is the fair forward rate.</a:t>
            </a:r>
          </a:p>
          <a:p>
            <a:r>
              <a:rPr lang="en-US" altLang="zh-TW" dirty="0" smtClean="0"/>
              <a:t>If F(</a:t>
            </a:r>
            <a:r>
              <a:rPr lang="en-US" altLang="zh-TW" dirty="0" err="1" smtClean="0"/>
              <a:t>t,T,S</a:t>
            </a:r>
            <a:r>
              <a:rPr lang="en-US" altLang="zh-TW" dirty="0" smtClean="0"/>
              <a:t>)&gt;(S-T)</a:t>
            </a:r>
            <a:r>
              <a:rPr lang="en-US" altLang="zh-TW" baseline="30000" dirty="0" smtClean="0"/>
              <a:t>-1</a:t>
            </a:r>
            <a:r>
              <a:rPr lang="en-US" altLang="zh-TW" dirty="0" smtClean="0"/>
              <a:t>log[P(</a:t>
            </a:r>
            <a:r>
              <a:rPr lang="en-US" altLang="zh-TW" dirty="0" err="1" smtClean="0"/>
              <a:t>t,T</a:t>
            </a:r>
            <a:r>
              <a:rPr lang="en-US" altLang="zh-TW" dirty="0" smtClean="0"/>
              <a:t>)/P(</a:t>
            </a:r>
            <a:r>
              <a:rPr lang="en-US" altLang="zh-TW" dirty="0" err="1" smtClean="0"/>
              <a:t>t,S</a:t>
            </a:r>
            <a:r>
              <a:rPr lang="en-US" altLang="zh-TW" dirty="0" smtClean="0"/>
              <a:t>)]</a:t>
            </a:r>
          </a:p>
          <a:p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571472" y="3714752"/>
          <a:ext cx="7786743" cy="3343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868"/>
                <a:gridCol w="1840503"/>
                <a:gridCol w="1946686"/>
                <a:gridCol w="1946686"/>
              </a:tblGrid>
              <a:tr h="376638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Time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</a:t>
                      </a:r>
                      <a:endParaRPr lang="zh-TW" altLang="en-US" dirty="0"/>
                    </a:p>
                  </a:txBody>
                  <a:tcPr/>
                </a:tc>
              </a:tr>
              <a:tr h="49767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Buy</a:t>
                      </a:r>
                      <a:r>
                        <a:rPr lang="en-US" altLang="zh-TW" baseline="0" dirty="0" smtClean="0"/>
                        <a:t> 1 unit T-Bond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P(</a:t>
                      </a:r>
                      <a:r>
                        <a:rPr lang="en-US" altLang="zh-TW" dirty="0" err="1" smtClean="0"/>
                        <a:t>t,T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8301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A </a:t>
                      </a:r>
                      <a:r>
                        <a:rPr lang="en-US" altLang="zh-TW" baseline="0" dirty="0" smtClean="0"/>
                        <a:t> forward contract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Exp[(S-T)F(</a:t>
                      </a:r>
                      <a:r>
                        <a:rPr lang="en-US" altLang="zh-TW" dirty="0" err="1" smtClean="0"/>
                        <a:t>t,T,S</a:t>
                      </a:r>
                      <a:r>
                        <a:rPr lang="en-US" altLang="zh-TW" dirty="0" smtClean="0"/>
                        <a:t>)]</a:t>
                      </a:r>
                      <a:endParaRPr lang="zh-TW" altLang="en-US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</a:tr>
              <a:tr h="840347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Short</a:t>
                      </a:r>
                      <a:r>
                        <a:rPr lang="en-US" altLang="zh-TW" baseline="0" dirty="0" smtClean="0"/>
                        <a:t> </a:t>
                      </a:r>
                      <a:r>
                        <a:rPr lang="en-US" altLang="zh-TW" dirty="0" smtClean="0"/>
                        <a:t>P(</a:t>
                      </a:r>
                      <a:r>
                        <a:rPr lang="en-US" altLang="zh-TW" dirty="0" err="1" smtClean="0"/>
                        <a:t>t,T</a:t>
                      </a:r>
                      <a:r>
                        <a:rPr lang="en-US" altLang="zh-TW" dirty="0" smtClean="0"/>
                        <a:t>)/P(</a:t>
                      </a:r>
                      <a:r>
                        <a:rPr lang="en-US" altLang="zh-TW" dirty="0" err="1" smtClean="0"/>
                        <a:t>t,S</a:t>
                      </a:r>
                      <a:r>
                        <a:rPr lang="en-US" altLang="zh-TW" dirty="0" smtClean="0"/>
                        <a:t>)units S-Bond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-P(</a:t>
                      </a:r>
                      <a:r>
                        <a:rPr lang="en-US" altLang="zh-TW" dirty="0" err="1" smtClean="0"/>
                        <a:t>t,T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-P( </a:t>
                      </a:r>
                      <a:r>
                        <a:rPr lang="en-US" altLang="zh-TW" dirty="0" err="1" smtClean="0"/>
                        <a:t>t,T</a:t>
                      </a:r>
                      <a:r>
                        <a:rPr lang="en-US" altLang="zh-TW" dirty="0" smtClean="0"/>
                        <a:t>)*P(T,S)/P( </a:t>
                      </a:r>
                      <a:r>
                        <a:rPr lang="en-US" altLang="zh-TW" dirty="0" err="1" smtClean="0"/>
                        <a:t>t,S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-P(</a:t>
                      </a:r>
                      <a:r>
                        <a:rPr lang="en-US" altLang="zh-TW" dirty="0" err="1" smtClean="0"/>
                        <a:t>t,T</a:t>
                      </a:r>
                      <a:r>
                        <a:rPr lang="en-US" altLang="zh-TW" dirty="0" smtClean="0"/>
                        <a:t>)/P(</a:t>
                      </a:r>
                      <a:r>
                        <a:rPr lang="en-US" altLang="zh-TW" dirty="0" err="1" smtClean="0"/>
                        <a:t>t,S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</a:tr>
              <a:tr h="840347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1-P(</a:t>
                      </a:r>
                      <a:r>
                        <a:rPr lang="en-US" altLang="zh-TW" dirty="0" err="1" smtClean="0"/>
                        <a:t>t,T</a:t>
                      </a:r>
                      <a:r>
                        <a:rPr lang="en-US" altLang="zh-TW" dirty="0" smtClean="0"/>
                        <a:t>)*P(T,S)/P(</a:t>
                      </a:r>
                      <a:r>
                        <a:rPr lang="en-US" altLang="zh-TW" dirty="0" err="1" smtClean="0"/>
                        <a:t>t,S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Exp[S(S-T)F(</a:t>
                      </a:r>
                      <a:r>
                        <a:rPr lang="en-US" altLang="zh-TW" dirty="0" err="1" smtClean="0"/>
                        <a:t>t,T,S</a:t>
                      </a:r>
                      <a:r>
                        <a:rPr lang="en-US" altLang="zh-TW" dirty="0" smtClean="0"/>
                        <a:t>)]-P(</a:t>
                      </a:r>
                      <a:r>
                        <a:rPr lang="en-US" altLang="zh-TW" dirty="0" err="1" smtClean="0"/>
                        <a:t>t,T</a:t>
                      </a:r>
                      <a:r>
                        <a:rPr lang="en-US" altLang="zh-TW" dirty="0" smtClean="0"/>
                        <a:t>)/P(</a:t>
                      </a:r>
                      <a:r>
                        <a:rPr lang="en-US" altLang="zh-TW" dirty="0" err="1" smtClean="0"/>
                        <a:t>t,S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summary, the forward rate F(</a:t>
            </a:r>
            <a:r>
              <a:rPr lang="en-US" altLang="zh-TW" dirty="0" err="1" smtClean="0"/>
              <a:t>t,T,S</a:t>
            </a:r>
            <a:r>
              <a:rPr lang="en-US" altLang="zh-TW" dirty="0" smtClean="0"/>
              <a:t>) must satisfy equation if we assume no arbitrage.</a:t>
            </a:r>
          </a:p>
          <a:p>
            <a:r>
              <a:rPr lang="en-US" altLang="zh-TW" dirty="0" smtClean="0"/>
              <a:t>The instantaneous forward-rate curve (or just forward-rate curve) at time t is, for T&gt;t,</a:t>
            </a:r>
          </a:p>
          <a:p>
            <a:endParaRPr lang="en-US" altLang="zh-TW" dirty="0" smtClean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539552" y="3861048"/>
          <a:ext cx="6912768" cy="2996952"/>
        </p:xfrm>
        <a:graphic>
          <a:graphicData uri="http://schemas.openxmlformats.org/presentationml/2006/ole">
            <p:oleObj spid="_x0000_s93186" r:id="rId3" imgW="4419360" imgH="20318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1.2.6 Risk-Free Rates of Interest and the Short Rate</a:t>
            </a:r>
          </a:p>
          <a:p>
            <a:r>
              <a:rPr lang="en-US" altLang="zh-TW" dirty="0" smtClean="0"/>
              <a:t>R(</a:t>
            </a:r>
            <a:r>
              <a:rPr lang="en-US" altLang="zh-TW" dirty="0" err="1" smtClean="0"/>
              <a:t>t,T</a:t>
            </a:r>
            <a:r>
              <a:rPr lang="en-US" altLang="zh-TW" dirty="0" smtClean="0"/>
              <a:t>) can be regarded as a risk-free rate of interest over the fixed period from t to T. When we talk about the risk-free rate of interest we mean the instantaneous risk-free rate:</a:t>
            </a:r>
          </a:p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899592" y="4869160"/>
          <a:ext cx="6120680" cy="1008112"/>
        </p:xfrm>
        <a:graphic>
          <a:graphicData uri="http://schemas.openxmlformats.org/presentationml/2006/ole">
            <p:oleObj spid="_x0000_s94210" r:id="rId3" imgW="208260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1.2.7 Par yields</a:t>
            </a:r>
          </a:p>
          <a:p>
            <a:r>
              <a:rPr lang="en-US" altLang="zh-TW" dirty="0" smtClean="0"/>
              <a:t>The par-yields curve </a:t>
            </a:r>
            <a:r>
              <a:rPr lang="el-GR" altLang="zh-TW" dirty="0" smtClean="0"/>
              <a:t>ρ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t,T</a:t>
            </a:r>
            <a:r>
              <a:rPr lang="en-US" altLang="zh-TW" dirty="0" smtClean="0"/>
              <a:t>) specifies coupon rates, at which new bonds(issued at time t and maturing at time T) should be priced if they are to be issued at par.</a:t>
            </a:r>
            <a:endParaRPr lang="zh-TW" altLang="en-US" dirty="0"/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827584" y="4149080"/>
          <a:ext cx="7128792" cy="2492896"/>
        </p:xfrm>
        <a:graphic>
          <a:graphicData uri="http://schemas.openxmlformats.org/presentationml/2006/ole">
            <p:oleObj spid="_x0000_s95234" r:id="rId3" imgW="2412720" imgH="1066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1.1 Bonds</a:t>
            </a:r>
          </a:p>
          <a:p>
            <a:r>
              <a:rPr lang="en-US" altLang="zh-TW" dirty="0" smtClean="0"/>
              <a:t>1.2 Fixed-Interest Bonds</a:t>
            </a:r>
          </a:p>
          <a:p>
            <a:r>
              <a:rPr lang="en-US" altLang="zh-TW" dirty="0" smtClean="0"/>
              <a:t>1.3 STRIPS</a:t>
            </a:r>
          </a:p>
          <a:p>
            <a:r>
              <a:rPr lang="en-US" altLang="zh-TW" dirty="0" smtClean="0"/>
              <a:t>1.4 Bonds with Built-in Options</a:t>
            </a:r>
          </a:p>
          <a:p>
            <a:r>
              <a:rPr lang="en-US" altLang="zh-TW" dirty="0" smtClean="0"/>
              <a:t>1.5 Index-Linked Bonds</a:t>
            </a:r>
          </a:p>
          <a:p>
            <a:r>
              <a:rPr lang="en-US" altLang="zh-TW" dirty="0" smtClean="0"/>
              <a:t>1.6 General Theories of Interest Rates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1.2.8 Yield-to-Maturity or Gross Redemption Yield for a Coupon Bond</a:t>
            </a:r>
          </a:p>
          <a:p>
            <a:r>
              <a:rPr lang="en-US" altLang="zh-TW" dirty="0" smtClean="0"/>
              <a:t>Consider the coupon bond described in 1.2.1 with coupon rate </a:t>
            </a:r>
            <a:r>
              <a:rPr lang="en-US" altLang="zh-TW" dirty="0" err="1" smtClean="0"/>
              <a:t>g,maturity</a:t>
            </a:r>
            <a:r>
              <a:rPr lang="en-US" altLang="zh-TW" dirty="0" smtClean="0"/>
              <a:t> date </a:t>
            </a:r>
            <a:r>
              <a:rPr lang="en-US" altLang="zh-TW" dirty="0" err="1" smtClean="0"/>
              <a:t>t</a:t>
            </a:r>
            <a:r>
              <a:rPr lang="en-US" altLang="zh-TW" baseline="-25000" dirty="0" err="1" smtClean="0"/>
              <a:t>n</a:t>
            </a:r>
            <a:r>
              <a:rPr lang="en-US" altLang="zh-TW" dirty="0" smtClean="0"/>
              <a:t> and current price P. Let </a:t>
            </a:r>
            <a:r>
              <a:rPr lang="el-GR" altLang="zh-TW" dirty="0" smtClean="0"/>
              <a:t>δ</a:t>
            </a:r>
            <a:r>
              <a:rPr lang="en-US" altLang="zh-TW" dirty="0" smtClean="0"/>
              <a:t> be a solution to the equation</a:t>
            </a:r>
            <a:endParaRPr lang="zh-TW" altLang="en-US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1763688" y="4509120"/>
          <a:ext cx="3888432" cy="1656184"/>
        </p:xfrm>
        <a:graphic>
          <a:graphicData uri="http://schemas.openxmlformats.org/presentationml/2006/ole">
            <p:oleObj spid="_x0000_s96258" r:id="rId3" imgW="86328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1.2.9 Relationships</a:t>
            </a:r>
          </a:p>
          <a:p>
            <a:r>
              <a:rPr lang="en-US" altLang="zh-TW" dirty="0" smtClean="0"/>
              <a:t>For a given t, each of the curves P(</a:t>
            </a:r>
            <a:r>
              <a:rPr lang="en-US" altLang="zh-TW" dirty="0" err="1" smtClean="0"/>
              <a:t>t,T</a:t>
            </a:r>
            <a:r>
              <a:rPr lang="en-US" altLang="zh-TW" dirty="0" smtClean="0"/>
              <a:t>), f(</a:t>
            </a:r>
            <a:r>
              <a:rPr lang="en-US" altLang="zh-TW" dirty="0" err="1" smtClean="0"/>
              <a:t>t,T</a:t>
            </a:r>
            <a:r>
              <a:rPr lang="en-US" altLang="zh-TW" dirty="0" smtClean="0"/>
              <a:t>),R(</a:t>
            </a:r>
            <a:r>
              <a:rPr lang="en-US" altLang="zh-TW" dirty="0" err="1" smtClean="0"/>
              <a:t>t,T</a:t>
            </a:r>
            <a:r>
              <a:rPr lang="en-US" altLang="zh-TW" dirty="0" smtClean="0"/>
              <a:t>),</a:t>
            </a:r>
            <a:r>
              <a:rPr lang="el-GR" altLang="zh-TW" dirty="0" smtClean="0"/>
              <a:t> ρ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t,T</a:t>
            </a:r>
            <a:r>
              <a:rPr lang="en-US" altLang="zh-TW" dirty="0" smtClean="0"/>
              <a:t>)(with coupons payable continuously) uniquely determines the other three.</a:t>
            </a:r>
            <a:endParaRPr lang="zh-TW" altLang="en-US" dirty="0"/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395536" y="3717032"/>
          <a:ext cx="8352928" cy="1872208"/>
        </p:xfrm>
        <a:graphic>
          <a:graphicData uri="http://schemas.openxmlformats.org/presentationml/2006/ole">
            <p:oleObj spid="_x0000_s97282" r:id="rId3" imgW="297180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1.3 strips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STRIPS are zero-coupon bonds that have been created out of coupon bonds by market makers rather than by the government.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1.4 Bonds </a:t>
            </a:r>
            <a:r>
              <a:rPr lang="en-US" altLang="zh-TW" b="1" dirty="0"/>
              <a:t>with Built-in Options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TW" sz="3000" dirty="0" smtClean="0"/>
              <a:t>In many countries the government bond market is complicated by the inclusion of a number of bonds which have option characteristics. Two examples common in the UK are as follows.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>
                <a:solidFill>
                  <a:srgbClr val="FF0000"/>
                </a:solidFill>
              </a:rPr>
              <a:t>Double-dated (or callable) </a:t>
            </a:r>
            <a:r>
              <a:rPr lang="en-US" altLang="zh-TW" dirty="0" smtClean="0">
                <a:solidFill>
                  <a:srgbClr val="FF0000"/>
                </a:solidFill>
              </a:rPr>
              <a:t>bonds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>
                <a:solidFill>
                  <a:srgbClr val="FF0000"/>
                </a:solidFill>
              </a:rPr>
              <a:t>Convertible bonds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en-US" altLang="zh-TW" sz="2400" dirty="0"/>
          </a:p>
          <a:p>
            <a:pPr lvl="1">
              <a:buFont typeface="Wingdings" pitchFamily="2" charset="2"/>
              <a:buChar char="Ø"/>
            </a:pPr>
            <a:endParaRPr lang="en-US" altLang="zh-TW" sz="2400" dirty="0" smtClean="0"/>
          </a:p>
          <a:p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1.4 Bonds with Built-in Options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None/>
            </a:pPr>
            <a:r>
              <a:rPr lang="en-US" altLang="zh-TW" sz="3000" b="1" dirty="0" smtClean="0"/>
              <a:t>Double-dated (or callable) bonds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/>
              <a:t>the government has the right to redeem the bond </a:t>
            </a:r>
            <a:r>
              <a:rPr lang="en-US" altLang="zh-TW" i="1" dirty="0">
                <a:solidFill>
                  <a:srgbClr val="FF0000"/>
                </a:solidFill>
              </a:rPr>
              <a:t>at par </a:t>
            </a:r>
            <a:r>
              <a:rPr lang="en-US" altLang="zh-TW" dirty="0"/>
              <a:t>at any time between two specified dates with three months notice. </a:t>
            </a:r>
            <a:endParaRPr lang="en-US" altLang="zh-TW" dirty="0" smtClean="0"/>
          </a:p>
          <a:p>
            <a:pPr lvl="1">
              <a:buFont typeface="Wingdings" pitchFamily="2" charset="2"/>
              <a:buChar char="Ø"/>
            </a:pPr>
            <a:r>
              <a:rPr lang="en-US" altLang="zh-TW" dirty="0" smtClean="0"/>
              <a:t>Thus</a:t>
            </a:r>
            <a:r>
              <a:rPr lang="en-US" altLang="zh-TW" dirty="0"/>
              <a:t>, they will redeem if the price goes above 100 between the two redemption dates. This is similar to an American option. </a:t>
            </a:r>
            <a:endParaRPr lang="en-US" altLang="zh-TW" dirty="0" smtClean="0"/>
          </a:p>
          <a:p>
            <a:pPr lvl="1">
              <a:buFont typeface="Wingdings" pitchFamily="2" charset="2"/>
              <a:buChar char="Ø"/>
            </a:pPr>
            <a:r>
              <a:rPr lang="en-US" altLang="zh-TW" dirty="0" smtClean="0"/>
              <a:t>example :  UK </a:t>
            </a:r>
            <a:r>
              <a:rPr lang="en-US" altLang="zh-TW" dirty="0"/>
              <a:t>gilt Treasury </a:t>
            </a:r>
            <a:r>
              <a:rPr lang="en-US" altLang="zh-TW" dirty="0" smtClean="0"/>
              <a:t>7 3/4</a:t>
            </a:r>
            <a:r>
              <a:rPr lang="en-US" altLang="zh-TW" dirty="0"/>
              <a:t>% 2012–15</a:t>
            </a:r>
            <a:r>
              <a:rPr lang="en-US" altLang="zh-TW" dirty="0" smtClean="0"/>
              <a:t>.</a:t>
            </a:r>
            <a:endParaRPr lang="zh-TW" altLang="zh-TW" dirty="0"/>
          </a:p>
          <a:p>
            <a:pPr lvl="1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1.4 Bonds with Built-in Options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b="1" dirty="0"/>
              <a:t>Convertible bonds: </a:t>
            </a:r>
            <a:endParaRPr lang="en-US" altLang="zh-TW" b="1" dirty="0" smtClean="0"/>
          </a:p>
          <a:p>
            <a:pPr lvl="1">
              <a:buFont typeface="Wingdings" pitchFamily="2" charset="2"/>
              <a:buChar char="Ø"/>
            </a:pPr>
            <a:r>
              <a:rPr lang="en-US" altLang="zh-TW" dirty="0" smtClean="0"/>
              <a:t>at the conversion date the holder has the right but not the obligation to convert the bond into a specified quantity of another bond.</a:t>
            </a:r>
            <a:endParaRPr lang="zh-TW" altLang="en-US" dirty="0" smtClean="0"/>
          </a:p>
          <a:p>
            <a:pPr lvl="1"/>
            <a:endParaRPr lang="en-US" altLang="zh-TW" dirty="0"/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1.5 Index-Linked Bonds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TW" sz="3000" dirty="0" smtClean="0"/>
              <a:t>A number of countries including the UK and USA issue index-linked bonds. Let CPI</a:t>
            </a:r>
            <a:r>
              <a:rPr lang="en-US" altLang="zh-TW" sz="3000" i="1" dirty="0" smtClean="0"/>
              <a:t>(t) </a:t>
            </a:r>
            <a:r>
              <a:rPr lang="en-US" altLang="zh-TW" sz="3000" dirty="0" smtClean="0"/>
              <a:t>be the value of the consumer prices index (CPI) at time </a:t>
            </a:r>
            <a:r>
              <a:rPr lang="en-US" altLang="zh-TW" sz="3000" i="1" dirty="0" smtClean="0"/>
              <a:t>t </a:t>
            </a:r>
            <a:r>
              <a:rPr lang="en-US" altLang="zh-TW" sz="3000" dirty="0" smtClean="0"/>
              <a:t>. (In the UK this is called the Retail Prices Index or </a:t>
            </a:r>
            <a:r>
              <a:rPr lang="en-US" altLang="zh-TW" sz="3000" dirty="0" err="1" smtClean="0"/>
              <a:t>RPI</a:t>
            </a:r>
            <a:r>
              <a:rPr lang="en-US" altLang="zh-TW" sz="3000" dirty="0" smtClean="0"/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1.5 Index-Linked Bonds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TW" sz="3000" dirty="0" smtClean="0"/>
              <a:t>Suppose that a bond issued at time 0 has a nominal redemption value of 100 payable at time </a:t>
            </a:r>
            <a:r>
              <a:rPr lang="en-US" altLang="zh-TW" sz="3000" i="1" dirty="0" smtClean="0"/>
              <a:t>T </a:t>
            </a:r>
            <a:r>
              <a:rPr lang="en-US" altLang="zh-TW" sz="3000" dirty="0" smtClean="0"/>
              <a:t>and a nominal coupon rate of </a:t>
            </a:r>
            <a:r>
              <a:rPr lang="en-US" altLang="zh-TW" sz="3000" i="1" dirty="0" smtClean="0"/>
              <a:t>g</a:t>
            </a:r>
            <a:r>
              <a:rPr lang="en-US" altLang="zh-TW" sz="3000" dirty="0" smtClean="0"/>
              <a:t>% per annum, payable twice yearly. The payment on this bond at time </a:t>
            </a:r>
            <a:r>
              <a:rPr lang="en-US" altLang="zh-TW" sz="3000" i="1" dirty="0" smtClean="0"/>
              <a:t>t </a:t>
            </a:r>
            <a:r>
              <a:rPr lang="en-US" altLang="zh-TW" sz="3000" dirty="0" smtClean="0"/>
              <a:t>will be</a:t>
            </a:r>
            <a:endParaRPr lang="zh-TW" altLang="en-US" sz="3000" dirty="0"/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/>
        </p:nvGraphicFramePr>
        <p:xfrm>
          <a:off x="1259632" y="4221088"/>
          <a:ext cx="6624788" cy="1809179"/>
        </p:xfrm>
        <a:graphic>
          <a:graphicData uri="http://schemas.openxmlformats.org/presentationml/2006/ole">
            <p:oleObj spid="_x0000_s1028" name="Equation" r:id="rId3" imgW="3162240" imgH="863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 smtClean="0"/>
              <a:t>1.6.1 Expectations  Theory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zh-TW" dirty="0" smtClean="0"/>
              <a:t>There are a number of variations on how this theory can be defined but the most popular form seems to be that</a:t>
            </a:r>
          </a:p>
          <a:p>
            <a:pPr>
              <a:buFont typeface="Wingdings" pitchFamily="2" charset="2"/>
              <a:buChar char="l"/>
            </a:pPr>
            <a:endParaRPr lang="en-US" altLang="zh-TW" dirty="0" smtClean="0"/>
          </a:p>
          <a:p>
            <a:pPr>
              <a:buFont typeface="Wingdings" pitchFamily="2" charset="2"/>
              <a:buChar char="l"/>
            </a:pPr>
            <a:endParaRPr lang="en-US" altLang="zh-TW" dirty="0" smtClean="0"/>
          </a:p>
          <a:p>
            <a:pPr>
              <a:buFont typeface="Wingdings" pitchFamily="2" charset="2"/>
              <a:buChar char="l"/>
            </a:pPr>
            <a:r>
              <a:rPr lang="en-US" altLang="zh-TW" dirty="0" smtClean="0"/>
              <a:t>where   </a:t>
            </a:r>
            <a:r>
              <a:rPr lang="en-US" altLang="zh-TW" i="1" dirty="0" smtClean="0"/>
              <a:t>   represents the information available at time t .</a:t>
            </a:r>
            <a:endParaRPr lang="zh-TW" altLang="en-US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557213" y="3357563"/>
          <a:ext cx="7453312" cy="765175"/>
        </p:xfrm>
        <a:graphic>
          <a:graphicData uri="http://schemas.openxmlformats.org/presentationml/2006/ole">
            <p:oleObj spid="_x0000_s2050" name="Equation" r:id="rId3" imgW="1955520" imgH="241200" progId="Equation.DSMT4">
              <p:embed/>
            </p:oleObj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1979712" y="4293096"/>
          <a:ext cx="451222" cy="624769"/>
        </p:xfrm>
        <a:graphic>
          <a:graphicData uri="http://schemas.openxmlformats.org/presentationml/2006/ole">
            <p:oleObj spid="_x0000_s2051" name="Equation" r:id="rId4" imgW="1648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 smtClean="0"/>
              <a:t>1.6.1 Expectations  Theory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TW" sz="3000" dirty="0" smtClean="0"/>
              <a:t>Since      </a:t>
            </a:r>
            <a:r>
              <a:rPr lang="en-US" altLang="zh-TW" sz="3000" i="1" dirty="0" smtClean="0"/>
              <a:t> is a convex function, Jensen’s inequality implies that</a:t>
            </a:r>
          </a:p>
          <a:p>
            <a:pPr>
              <a:buNone/>
            </a:pPr>
            <a:endParaRPr lang="en-US" altLang="zh-TW" sz="2600" i="1" dirty="0" smtClean="0"/>
          </a:p>
          <a:p>
            <a:pPr algn="ctr"/>
            <a:endParaRPr lang="en-US" altLang="zh-TW" sz="3000" i="1" dirty="0" smtClean="0"/>
          </a:p>
          <a:p>
            <a:pPr>
              <a:buFont typeface="Wingdings" pitchFamily="2" charset="2"/>
              <a:buChar char="l"/>
            </a:pPr>
            <a:r>
              <a:rPr lang="en-US" altLang="zh-TW" sz="2800" dirty="0" smtClean="0"/>
              <a:t>Since</a:t>
            </a:r>
            <a:r>
              <a:rPr lang="en-US" altLang="zh-TW" sz="2800" i="1" dirty="0" smtClean="0"/>
              <a:t>                                                                             , it also follows </a:t>
            </a:r>
            <a:r>
              <a:rPr lang="en-US" altLang="zh-TW" sz="2800" dirty="0" smtClean="0"/>
              <a:t>from equation (1.2) that</a:t>
            </a:r>
            <a:r>
              <a:rPr lang="en-US" altLang="zh-TW" i="1" dirty="0" smtClean="0"/>
              <a:t>		</a:t>
            </a:r>
            <a:endParaRPr lang="zh-TW" altLang="en-US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1763688" y="1556792"/>
          <a:ext cx="432048" cy="531751"/>
        </p:xfrm>
        <a:graphic>
          <a:graphicData uri="http://schemas.openxmlformats.org/presentationml/2006/ole">
            <p:oleObj spid="_x0000_s20482" name="Equation" r:id="rId3" imgW="164880" imgH="203040" progId="Equation.DSMT4">
              <p:embed/>
            </p:oleObj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1600200" y="2852738"/>
          <a:ext cx="6651625" cy="552450"/>
        </p:xfrm>
        <a:graphic>
          <a:graphicData uri="http://schemas.openxmlformats.org/presentationml/2006/ole">
            <p:oleObj spid="_x0000_s20483" name="Equation" r:id="rId4" imgW="2197080" imgH="228600" progId="Equation.DSMT4">
              <p:embed/>
            </p:oleObj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1763689" y="3683689"/>
          <a:ext cx="5904655" cy="465391"/>
        </p:xfrm>
        <a:graphic>
          <a:graphicData uri="http://schemas.openxmlformats.org/presentationml/2006/ole">
            <p:oleObj spid="_x0000_s20484" name="Equation" r:id="rId5" imgW="2577960" imgH="203040" progId="Equation.DSMT4">
              <p:embed/>
            </p:oleObj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/>
        </p:nvGraphicFramePr>
        <p:xfrm>
          <a:off x="971550" y="4818063"/>
          <a:ext cx="6727825" cy="627062"/>
        </p:xfrm>
        <a:graphic>
          <a:graphicData uri="http://schemas.openxmlformats.org/presentationml/2006/ole">
            <p:oleObj spid="_x0000_s20485" name="Equation" r:id="rId6" imgW="24508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1.1 bonds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bond is a securitized form of loan.</a:t>
            </a:r>
          </a:p>
          <a:p>
            <a:endParaRPr lang="zh-TW" altLang="en-US" dirty="0"/>
          </a:p>
        </p:txBody>
      </p:sp>
      <p:cxnSp>
        <p:nvCxnSpPr>
          <p:cNvPr id="5" name="直線接點 4"/>
          <p:cNvCxnSpPr/>
          <p:nvPr/>
        </p:nvCxnSpPr>
        <p:spPr>
          <a:xfrm>
            <a:off x="1331640" y="3933056"/>
            <a:ext cx="6516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rot="5400000" flipH="1" flipV="1">
            <a:off x="935596" y="3537012"/>
            <a:ext cx="7920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rot="5400000" flipH="1" flipV="1">
            <a:off x="1727684" y="3537012"/>
            <a:ext cx="7920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rot="5400000" flipH="1" flipV="1">
            <a:off x="2591780" y="3537012"/>
            <a:ext cx="7920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rot="5400000" flipH="1" flipV="1">
            <a:off x="3383868" y="3537012"/>
            <a:ext cx="7920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4283968" y="3068960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 smtClean="0"/>
              <a:t>‧‧‧</a:t>
            </a:r>
            <a:endParaRPr lang="zh-TW" altLang="en-US" sz="4800" dirty="0"/>
          </a:p>
        </p:txBody>
      </p:sp>
      <p:cxnSp>
        <p:nvCxnSpPr>
          <p:cNvPr id="16" name="直線接點 15"/>
          <p:cNvCxnSpPr/>
          <p:nvPr/>
        </p:nvCxnSpPr>
        <p:spPr>
          <a:xfrm rot="5400000" flipH="1" flipV="1">
            <a:off x="6552220" y="3537012"/>
            <a:ext cx="7920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rot="5400000" flipH="1" flipV="1">
            <a:off x="7416316" y="3537012"/>
            <a:ext cx="7920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文字方塊 17"/>
          <p:cNvSpPr txBox="1"/>
          <p:nvPr/>
        </p:nvSpPr>
        <p:spPr>
          <a:xfrm>
            <a:off x="0" y="4005064"/>
            <a:ext cx="1187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Time</a:t>
            </a:r>
            <a:endParaRPr lang="zh-TW" altLang="en-US" sz="32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1115616" y="407707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0</a:t>
            </a:r>
            <a:endParaRPr lang="zh-TW" altLang="en-US" sz="2400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7" name="文字方塊 26"/>
          <p:cNvSpPr txBox="1"/>
          <p:nvPr/>
        </p:nvSpPr>
        <p:spPr>
          <a:xfrm>
            <a:off x="2627784" y="407707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2</a:t>
            </a:r>
            <a:r>
              <a:rPr lang="el-GR" altLang="zh-TW" sz="2400" dirty="0" smtClean="0"/>
              <a:t>Δ</a:t>
            </a:r>
            <a:r>
              <a:rPr lang="en-US" altLang="zh-TW" sz="2400" dirty="0" smtClean="0"/>
              <a:t>t</a:t>
            </a:r>
            <a:endParaRPr lang="zh-TW" altLang="en-US" sz="2400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1907704" y="407707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TW" sz="2400" dirty="0" smtClean="0"/>
              <a:t>Δ</a:t>
            </a:r>
            <a:r>
              <a:rPr lang="en-US" altLang="zh-TW" sz="2400" dirty="0" smtClean="0"/>
              <a:t>t</a:t>
            </a:r>
            <a:endParaRPr lang="zh-TW" altLang="en-US" sz="24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3491880" y="407707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3</a:t>
            </a:r>
            <a:r>
              <a:rPr lang="el-GR" altLang="zh-TW" sz="2400" dirty="0" smtClean="0"/>
              <a:t>Δ</a:t>
            </a:r>
            <a:r>
              <a:rPr lang="en-US" altLang="zh-TW" sz="2400" dirty="0" smtClean="0"/>
              <a:t>t</a:t>
            </a:r>
            <a:endParaRPr lang="zh-TW" altLang="en-US" sz="240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7596336" y="407707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T</a:t>
            </a:r>
            <a:endParaRPr lang="zh-TW" altLang="en-US" sz="2400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1115616" y="256490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-P</a:t>
            </a:r>
            <a:endParaRPr lang="zh-TW" altLang="en-US" sz="2800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1907704" y="256490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C</a:t>
            </a:r>
            <a:endParaRPr lang="zh-TW" altLang="en-US" sz="2800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2771800" y="256490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C</a:t>
            </a:r>
            <a:endParaRPr lang="zh-TW" altLang="en-US" sz="2800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3491880" y="256490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C</a:t>
            </a:r>
            <a:endParaRPr lang="zh-TW" altLang="en-US" sz="2800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7452320" y="256490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C+F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 smtClean="0"/>
              <a:t>1.6.1 Expectations  Theory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zh-TW" sz="3000" dirty="0" smtClean="0"/>
              <a:t>The theory also suggests that</a:t>
            </a:r>
          </a:p>
          <a:p>
            <a:pPr>
              <a:buNone/>
            </a:pPr>
            <a:r>
              <a:rPr lang="en-US" altLang="zh-TW" i="1" dirty="0" smtClean="0"/>
              <a:t>   </a:t>
            </a:r>
          </a:p>
          <a:p>
            <a:pPr>
              <a:buNone/>
            </a:pPr>
            <a:endParaRPr lang="en-US" altLang="zh-TW" sz="1200" i="1" dirty="0" smtClean="0"/>
          </a:p>
          <a:p>
            <a:pPr>
              <a:buNone/>
            </a:pPr>
            <a:r>
              <a:rPr lang="en-US" altLang="zh-TW" i="1" dirty="0" smtClean="0"/>
              <a:t>	 </a:t>
            </a:r>
            <a:r>
              <a:rPr lang="en-US" altLang="zh-TW" sz="3000" i="1" dirty="0" smtClean="0"/>
              <a:t>which then implies </a:t>
            </a:r>
            <a:r>
              <a:rPr lang="en-US" altLang="zh-TW" sz="3000" dirty="0" smtClean="0"/>
              <a:t>that                 </a:t>
            </a:r>
            <a:r>
              <a:rPr lang="en-US" altLang="zh-TW" sz="3000" i="1" dirty="0" smtClean="0"/>
              <a:t>and </a:t>
            </a:r>
          </a:p>
          <a:p>
            <a:pPr>
              <a:buNone/>
            </a:pPr>
            <a:r>
              <a:rPr lang="en-US" altLang="zh-TW" sz="3000" i="1" dirty="0" smtClean="0"/>
              <a:t>     must be uncorrelated. This is very unlikely to</a:t>
            </a:r>
          </a:p>
          <a:p>
            <a:pPr>
              <a:buNone/>
            </a:pPr>
            <a:r>
              <a:rPr lang="en-US" altLang="zh-TW" sz="3000" dirty="0" smtClean="0"/>
              <a:t>	 be true.</a:t>
            </a:r>
            <a:endParaRPr lang="zh-TW" altLang="en-US" sz="3000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2843808" y="2204864"/>
          <a:ext cx="3456384" cy="598220"/>
        </p:xfrm>
        <a:graphic>
          <a:graphicData uri="http://schemas.openxmlformats.org/presentationml/2006/ole">
            <p:oleObj spid="_x0000_s21506" name="Equation" r:id="rId3" imgW="1320480" imgH="228600" progId="Equation.DSMT4">
              <p:embed/>
            </p:oleObj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4572000" y="2924944"/>
          <a:ext cx="1440514" cy="576064"/>
        </p:xfrm>
        <a:graphic>
          <a:graphicData uri="http://schemas.openxmlformats.org/presentationml/2006/ole">
            <p:oleObj spid="_x0000_s21507" name="Equation" r:id="rId4" imgW="457200" imgH="203040" progId="Equation.DSMT4">
              <p:embed/>
            </p:oleObj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6732240" y="2924944"/>
          <a:ext cx="1633119" cy="576064"/>
        </p:xfrm>
        <a:graphic>
          <a:graphicData uri="http://schemas.openxmlformats.org/presentationml/2006/ole">
            <p:oleObj spid="_x0000_s21508" name="Equation" r:id="rId5" imgW="5587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 smtClean="0"/>
              <a:t>1.6.1 Expectations  Theory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 </a:t>
            </a:r>
            <a:endParaRPr lang="zh-TW" altLang="en-US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341634" y="2707853"/>
          <a:ext cx="8478838" cy="3385443"/>
        </p:xfrm>
        <a:graphic>
          <a:graphicData uri="http://schemas.openxmlformats.org/presentationml/2006/ole">
            <p:oleObj spid="_x0000_s81922" name="Equation" r:id="rId3" imgW="3225600" imgH="1396800" progId="Equation.DSMT4">
              <p:embed/>
            </p:oleObj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683568" y="1556792"/>
          <a:ext cx="2530567" cy="1080120"/>
        </p:xfrm>
        <a:graphic>
          <a:graphicData uri="http://schemas.openxmlformats.org/presentationml/2006/ole">
            <p:oleObj spid="_x0000_s81923" name="Equation" r:id="rId4" imgW="104112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 smtClean="0"/>
              <a:t>1.6.1 Expectations  Theory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554162"/>
            <a:ext cx="8839200" cy="4525963"/>
          </a:xfrm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zh-TW" dirty="0" smtClean="0"/>
              <a:t>An alternative version of the theory is based upon continuously compounding rates of interest, that is, for any </a:t>
            </a:r>
            <a:r>
              <a:rPr lang="en-US" altLang="zh-TW" i="1" dirty="0" smtClean="0"/>
              <a:t>T &lt; S,</a:t>
            </a:r>
          </a:p>
          <a:p>
            <a:pPr>
              <a:buFont typeface="Wingdings" pitchFamily="2" charset="2"/>
              <a:buChar char="l"/>
            </a:pPr>
            <a:endParaRPr lang="en-US" altLang="zh-TW" sz="1200" dirty="0" smtClean="0"/>
          </a:p>
          <a:p>
            <a:pPr>
              <a:buFont typeface="Wingdings" pitchFamily="2" charset="2"/>
              <a:buChar char="l"/>
            </a:pPr>
            <a:endParaRPr lang="en-US" altLang="zh-TW" dirty="0" smtClean="0"/>
          </a:p>
          <a:p>
            <a:pPr>
              <a:buFont typeface="Wingdings" pitchFamily="2" charset="2"/>
              <a:buChar char="l"/>
            </a:pPr>
            <a:r>
              <a:rPr lang="en-US" altLang="zh-TW" sz="3000" dirty="0" smtClean="0"/>
              <a:t>This version of the theory does allow for correlation between </a:t>
            </a:r>
            <a:r>
              <a:rPr lang="en-US" altLang="zh-TW" sz="3000" i="1" dirty="0" smtClean="0"/>
              <a:t>R(</a:t>
            </a:r>
            <a:r>
              <a:rPr lang="en-US" altLang="zh-TW" sz="3000" i="1" dirty="0" err="1" smtClean="0"/>
              <a:t>T,U</a:t>
            </a:r>
            <a:r>
              <a:rPr lang="en-US" altLang="zh-TW" sz="3000" i="1" dirty="0" smtClean="0"/>
              <a:t>) and R(U, S),</a:t>
            </a:r>
            <a:r>
              <a:rPr lang="en-US" altLang="zh-TW" sz="3000" dirty="0" smtClean="0"/>
              <a:t>for </a:t>
            </a:r>
            <a:r>
              <a:rPr lang="en-US" altLang="zh-TW" sz="3000" dirty="0" err="1" smtClean="0"/>
              <a:t>any</a:t>
            </a:r>
            <a:r>
              <a:rPr lang="en-US" altLang="zh-TW" sz="3000" i="1" dirty="0" err="1" smtClean="0"/>
              <a:t>T</a:t>
            </a:r>
            <a:r>
              <a:rPr lang="en-US" altLang="zh-TW" sz="3000" i="1" dirty="0" smtClean="0"/>
              <a:t> &lt;U &lt;S.</a:t>
            </a:r>
            <a:endParaRPr lang="zh-TW" altLang="en-US" sz="3000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2051720" y="3194089"/>
          <a:ext cx="4536504" cy="594951"/>
        </p:xfrm>
        <a:graphic>
          <a:graphicData uri="http://schemas.openxmlformats.org/presentationml/2006/ole">
            <p:oleObj spid="_x0000_s22530" name="Equation" r:id="rId3" imgW="15490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 smtClean="0"/>
              <a:t>Expectations  Theory1.6.1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TW" sz="3000" dirty="0" smtClean="0"/>
              <a:t>The problem with this theory, on its own, is that the forward-rate curve is, more often than not, upward sloping. 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3000" dirty="0" smtClean="0"/>
              <a:t>If the theory was true, then the curve would spend just as much time sloping downwards. 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3000" dirty="0" smtClean="0"/>
              <a:t>However, we might conjecture that, for some reason, a forward rate is a biased expectation of future rates of interest. </a:t>
            </a:r>
            <a:endParaRPr lang="zh-TW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 smtClean="0"/>
              <a:t>1.6.2 Liquidity  Preference  Theory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TW" sz="3000" dirty="0" smtClean="0"/>
              <a:t>investors usually prefer short-term investments</a:t>
            </a:r>
          </a:p>
          <a:p>
            <a:pPr>
              <a:buNone/>
            </a:pPr>
            <a:r>
              <a:rPr lang="en-US" altLang="zh-TW" sz="3000" dirty="0" smtClean="0"/>
              <a:t>	to long-term investments</a:t>
            </a:r>
          </a:p>
          <a:p>
            <a:pPr>
              <a:buNone/>
            </a:pPr>
            <a:endParaRPr lang="en-US" altLang="zh-TW" sz="1200" dirty="0" smtClean="0"/>
          </a:p>
          <a:p>
            <a:pPr>
              <a:buFont typeface="Wingdings" pitchFamily="2" charset="2"/>
              <a:buChar char="l"/>
            </a:pPr>
            <a:r>
              <a:rPr lang="en-US" altLang="zh-TW" sz="2800" dirty="0" smtClean="0"/>
              <a:t>The prices of longer-term bonds tend to be more volatile than short-term bonds. Investors will only invest in more volatile securities if they have a higher expected return, often referred to as the </a:t>
            </a:r>
            <a:r>
              <a:rPr lang="en-US" altLang="zh-TW" sz="2800" i="1" dirty="0" smtClean="0">
                <a:solidFill>
                  <a:srgbClr val="FF0000"/>
                </a:solidFill>
              </a:rPr>
              <a:t>risk premium</a:t>
            </a:r>
            <a:r>
              <a:rPr lang="en-US" altLang="zh-TW" sz="2800" i="1" dirty="0" smtClean="0"/>
              <a:t>, to offset the higher risk. This leads to generally </a:t>
            </a:r>
            <a:r>
              <a:rPr lang="en-US" altLang="zh-TW" sz="2800" dirty="0" smtClean="0"/>
              <a:t>rising spot-rate and forward-rate curves.</a:t>
            </a:r>
            <a:endParaRPr lang="zh-TW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 smtClean="0"/>
              <a:t>1.6.3 Market  Segmentation  Theory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TW" sz="3000" dirty="0" smtClean="0"/>
              <a:t>Each investor has in mind an appropriate set of bonds and maturity dates that are suitable for their purpose.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 smtClean="0"/>
              <a:t>life insurance companies require long-term bonds to match their long-term liabilities.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 smtClean="0"/>
              <a:t>banks are likely to prefer short-term bonds to reflect the needs of their customers.</a:t>
            </a:r>
            <a:endParaRPr lang="zh-TW" altLang="en-US" dirty="0" smtClean="0"/>
          </a:p>
          <a:p>
            <a:pPr lvl="1">
              <a:buFont typeface="Wingdings" pitchFamily="2" charset="2"/>
              <a:buChar char="Ø"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 smtClean="0"/>
              <a:t>1.6.3 Market  Segmentation  Theory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Wingdings" pitchFamily="2" charset="2"/>
              <a:buChar char="l"/>
            </a:pPr>
            <a:r>
              <a:rPr lang="en-US" altLang="zh-TW" dirty="0" smtClean="0"/>
              <a:t>life insurance companies require long-term bonds to match their long-term liabilities.  </a:t>
            </a:r>
          </a:p>
          <a:p>
            <a:pPr>
              <a:buFont typeface="Wingdings" pitchFamily="2" charset="2"/>
              <a:buChar char="l"/>
            </a:pPr>
            <a:endParaRPr lang="zh-TW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 smtClean="0"/>
              <a:t>1.6.4 Arbitrage-Free  Pricing  Theory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554162"/>
            <a:ext cx="8964488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TW" sz="3000" dirty="0" smtClean="0"/>
              <a:t>The theory pulls together  the expectation , liquidity-preference and market-segmentation theories in a mathematically precise way.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3000" dirty="0" smtClean="0"/>
              <a:t>Under this approach we can usually decompose forward rates into three components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sz="2400" dirty="0" smtClean="0"/>
              <a:t>the expected future risk-free rate of interest, </a:t>
            </a:r>
            <a:r>
              <a:rPr lang="en-US" altLang="zh-TW" sz="2400" i="1" dirty="0" smtClean="0"/>
              <a:t>r(t)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sz="2400" dirty="0" smtClean="0"/>
              <a:t>an adjustment for the market price of risk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sz="2400" dirty="0" smtClean="0"/>
              <a:t>a convexity adjustment to reflect the fact that                            for any random variable X.</a:t>
            </a:r>
            <a:endParaRPr lang="zh-TW" altLang="en-US" sz="2400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6905655" y="4889648"/>
          <a:ext cx="1554777" cy="411560"/>
        </p:xfrm>
        <a:graphic>
          <a:graphicData uri="http://schemas.openxmlformats.org/presentationml/2006/ole">
            <p:oleObj spid="_x0000_s23554" name="Equation" r:id="rId3" imgW="8632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 smtClean="0"/>
              <a:t>1.6.4 Arbitrage-Free  Pricing  Theory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554162"/>
            <a:ext cx="8640960" cy="4525963"/>
          </a:xfrm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zh-TW" sz="3000" dirty="0" smtClean="0"/>
              <a:t>For example, consider the </a:t>
            </a:r>
            <a:r>
              <a:rPr lang="en-US" altLang="zh-TW" sz="3000" dirty="0" err="1" smtClean="0"/>
              <a:t>Vasicek</a:t>
            </a:r>
            <a:r>
              <a:rPr lang="en-US" altLang="zh-TW" sz="3000" dirty="0" smtClean="0"/>
              <a:t> model : given </a:t>
            </a:r>
            <a:r>
              <a:rPr lang="en-US" altLang="zh-TW" sz="3000" i="1" dirty="0" smtClean="0"/>
              <a:t>r(0) we have</a:t>
            </a:r>
          </a:p>
          <a:p>
            <a:pPr>
              <a:buFont typeface="Wingdings" pitchFamily="2" charset="2"/>
              <a:buChar char="l"/>
            </a:pPr>
            <a:endParaRPr lang="en-US" altLang="zh-TW" sz="2200" i="1" dirty="0" smtClean="0"/>
          </a:p>
          <a:p>
            <a:pPr>
              <a:buFont typeface="Wingdings" pitchFamily="2" charset="2"/>
              <a:buChar char="l"/>
            </a:pPr>
            <a:endParaRPr lang="en-US" altLang="zh-TW" sz="1600" i="1" dirty="0" smtClean="0"/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en-US" altLang="zh-TW" sz="3000" dirty="0" smtClean="0"/>
              <a:t>whereas the forward-rate curve at time 0 can be written as the sum of three components  corresponding to those noted above. That is,</a:t>
            </a:r>
          </a:p>
          <a:p>
            <a:pPr>
              <a:buNone/>
            </a:pPr>
            <a:endParaRPr lang="zh-TW" altLang="en-US" sz="3000" dirty="0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1763688" y="2492896"/>
          <a:ext cx="4464496" cy="613443"/>
        </p:xfrm>
        <a:graphic>
          <a:graphicData uri="http://schemas.openxmlformats.org/presentationml/2006/ole">
            <p:oleObj spid="_x0000_s24578" name="Equation" r:id="rId3" imgW="1663560" imgH="228600" progId="Equation.DSMT4">
              <p:embed/>
            </p:oleObj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251520" y="4797152"/>
          <a:ext cx="8508559" cy="792088"/>
        </p:xfrm>
        <a:graphic>
          <a:graphicData uri="http://schemas.openxmlformats.org/presentationml/2006/ole">
            <p:oleObj spid="_x0000_s24579" name="Equation" r:id="rId4" imgW="422892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 smtClean="0"/>
              <a:t>1.6.4 Arbitrage-Free  Pricing  Theory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TW" sz="3000" dirty="0" smtClean="0"/>
              <a:t>where </a:t>
            </a:r>
            <a:r>
              <a:rPr lang="en-US" altLang="zh-TW" sz="3000" i="1" dirty="0" smtClean="0"/>
              <a:t>μ, α and σ are parameters in the model and λ is the market price of risk. For </a:t>
            </a:r>
            <a:r>
              <a:rPr lang="en-US" altLang="zh-TW" sz="3000" dirty="0" smtClean="0"/>
              <a:t>reasons which will be explained later, </a:t>
            </a:r>
            <a:r>
              <a:rPr lang="en-US" altLang="zh-TW" sz="3000" i="1" dirty="0" smtClean="0">
                <a:solidFill>
                  <a:srgbClr val="FF0000"/>
                </a:solidFill>
              </a:rPr>
              <a:t>λ is normally negative</a:t>
            </a:r>
            <a:r>
              <a:rPr lang="en-US" altLang="zh-TW" sz="3000" i="1" dirty="0" smtClean="0"/>
              <a:t>.</a:t>
            </a:r>
          </a:p>
          <a:p>
            <a:pPr>
              <a:buFont typeface="Wingdings" pitchFamily="2" charset="2"/>
              <a:buChar char="l"/>
            </a:pPr>
            <a:endParaRPr lang="en-US" altLang="zh-TW" sz="2000" i="1" dirty="0" smtClean="0"/>
          </a:p>
          <a:p>
            <a:pPr>
              <a:buFont typeface="Wingdings" pitchFamily="2" charset="2"/>
              <a:buChar char="l"/>
            </a:pPr>
            <a:r>
              <a:rPr lang="en-US" altLang="zh-TW" sz="3000" dirty="0" smtClean="0"/>
              <a:t>The form of the two adjustments is not obvious. This is why we need arbitrage free pricing theory to derive prices.</a:t>
            </a:r>
            <a:endParaRPr lang="zh-TW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1.A fixed-interest bond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en-US" b="1" dirty="0" smtClean="0"/>
              <a:t>Inflation-indexed bonds</a:t>
            </a:r>
            <a:r>
              <a:rPr lang="en-US" dirty="0" smtClean="0"/>
              <a:t> (also known as </a:t>
            </a:r>
            <a:r>
              <a:rPr lang="en-US" b="1" dirty="0" smtClean="0"/>
              <a:t>inflation-linked bonds</a:t>
            </a:r>
            <a:r>
              <a:rPr lang="en-US" dirty="0" smtClean="0"/>
              <a:t> or colloquially as </a:t>
            </a:r>
            <a:r>
              <a:rPr lang="en-US" b="1" dirty="0" smtClean="0"/>
              <a:t>linkers</a:t>
            </a:r>
            <a:r>
              <a:rPr lang="en-US" dirty="0" smtClean="0"/>
              <a:t>) are </a:t>
            </a:r>
            <a:r>
              <a:rPr lang="en-US" dirty="0" smtClean="0">
                <a:hlinkClick r:id="rId2" action="ppaction://hlinkfile" tooltip="Bond (finance)"/>
              </a:rPr>
              <a:t>bonds</a:t>
            </a:r>
            <a:r>
              <a:rPr lang="en-US" dirty="0" smtClean="0"/>
              <a:t> where the principal is indexed to </a:t>
            </a:r>
            <a:r>
              <a:rPr lang="en-US" dirty="0" smtClean="0">
                <a:hlinkClick r:id="rId3" action="ppaction://hlinkfile" tooltip="Inflation"/>
              </a:rPr>
              <a:t>inflation</a:t>
            </a:r>
            <a:r>
              <a:rPr lang="en-US" dirty="0" smtClean="0"/>
              <a:t>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i="1" dirty="0" smtClean="0"/>
              <a:t>1.6.4 Arbitrage-Free  Pricing  Theory</a:t>
            </a:r>
            <a:br>
              <a:rPr lang="en-US" altLang="zh-TW" i="1" dirty="0" smtClean="0"/>
            </a:br>
            <a:endParaRPr lang="zh-TW" altLang="en-US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827584" y="1268760"/>
          <a:ext cx="6696744" cy="5285323"/>
        </p:xfrm>
        <a:graphic>
          <a:graphicData uri="http://schemas.openxmlformats.org/presentationml/2006/ole">
            <p:oleObj spid="_x0000_s78849" name="Equation" r:id="rId3" imgW="2831760" imgH="223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 smtClean="0"/>
              <a:t>1.6.4 Arbitrage-Free  Pricing  Theory</a:t>
            </a:r>
            <a:endParaRPr lang="zh-TW" altLang="en-US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287016" y="1340768"/>
          <a:ext cx="8856984" cy="5517232"/>
        </p:xfrm>
        <a:graphic>
          <a:graphicData uri="http://schemas.openxmlformats.org/presentationml/2006/ole">
            <p:oleObj spid="_x0000_s83969" name="Equation" r:id="rId3" imgW="4965480" imgH="2806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 smtClean="0"/>
              <a:t>1.6.4 Arbitrage-Free  Pricing  Theory</a:t>
            </a:r>
            <a:endParaRPr lang="zh-TW" altLang="en-US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467544" y="1556792"/>
          <a:ext cx="7704856" cy="4510699"/>
        </p:xfrm>
        <a:graphic>
          <a:graphicData uri="http://schemas.openxmlformats.org/presentationml/2006/ole">
            <p:oleObj spid="_x0000_s89090" name="Equation" r:id="rId3" imgW="3213000" imgH="1879560" progId="Equation.DSMT4">
              <p:embed/>
            </p:oleObj>
          </a:graphicData>
        </a:graphic>
      </p:graphicFrame>
      <p:sp>
        <p:nvSpPr>
          <p:cNvPr id="5" name="矩形 4"/>
          <p:cNvSpPr/>
          <p:nvPr/>
        </p:nvSpPr>
        <p:spPr>
          <a:xfrm>
            <a:off x="1190526" y="6125234"/>
            <a:ext cx="52536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dirty="0" smtClean="0"/>
              <a:t>(</a:t>
            </a:r>
            <a:r>
              <a:rPr lang="zh-TW" altLang="en-US" sz="2000" dirty="0" smtClean="0"/>
              <a:t>沒</a:t>
            </a:r>
            <a:r>
              <a:rPr lang="zh-TW" altLang="en-US" sz="2000" dirty="0" smtClean="0"/>
              <a:t>考慮</a:t>
            </a:r>
            <a:r>
              <a:rPr lang="en-US" altLang="zh-TW" sz="2000" dirty="0" smtClean="0"/>
              <a:t>adjustment </a:t>
            </a:r>
            <a:r>
              <a:rPr lang="en-US" altLang="zh-TW" sz="2000" dirty="0" smtClean="0"/>
              <a:t>for the market price of </a:t>
            </a:r>
            <a:r>
              <a:rPr lang="en-US" altLang="zh-TW" sz="2000" dirty="0" smtClean="0"/>
              <a:t>risk)</a:t>
            </a:r>
            <a:endParaRPr lang="zh-TW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Bonds issued by government are called government bonds. ex:</a:t>
            </a:r>
          </a:p>
          <a:p>
            <a:r>
              <a:rPr lang="en-US" altLang="zh-TW" dirty="0" smtClean="0"/>
              <a:t>1.Gilt-edged(</a:t>
            </a:r>
            <a:r>
              <a:rPr lang="zh-TW" altLang="en-US" dirty="0" smtClean="0"/>
              <a:t>金色滾邊</a:t>
            </a:r>
            <a:r>
              <a:rPr lang="en-US" altLang="zh-TW" dirty="0" smtClean="0"/>
              <a:t>) securities in the UK.</a:t>
            </a:r>
          </a:p>
          <a:p>
            <a:r>
              <a:rPr lang="en-US" altLang="zh-TW" dirty="0" smtClean="0"/>
              <a:t>2.Treasury bills or treasury notes in other countries.</a:t>
            </a:r>
          </a:p>
          <a:p>
            <a:r>
              <a:rPr lang="en-US" altLang="zh-TW" dirty="0" smtClean="0"/>
              <a:t>Bonds are also issued by institutions other than national governments, such as regional governments, banks and companies.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1.2 Fixed-interest bonds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1.2.1 Introduction</a:t>
            </a:r>
          </a:p>
          <a:p>
            <a:r>
              <a:rPr lang="en-US" altLang="zh-TW" dirty="0" smtClean="0"/>
              <a:t>For bond, with a nominal value of 100, normally: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1. g=coupon rate per 100 nominal;</a:t>
            </a:r>
          </a:p>
          <a:p>
            <a:r>
              <a:rPr lang="en-US" altLang="zh-TW" dirty="0" smtClean="0"/>
              <a:t>2. n=number of coupon payments;</a:t>
            </a:r>
          </a:p>
          <a:p>
            <a:r>
              <a:rPr lang="en-US" altLang="zh-TW" dirty="0" smtClean="0"/>
              <a:t>3. </a:t>
            </a:r>
            <a:r>
              <a:rPr lang="el-GR" altLang="zh-TW" dirty="0" smtClean="0"/>
              <a:t>Δ</a:t>
            </a:r>
            <a:r>
              <a:rPr lang="en-US" altLang="zh-TW" dirty="0" smtClean="0"/>
              <a:t>t=fixed time between payments;</a:t>
            </a:r>
          </a:p>
          <a:p>
            <a:r>
              <a:rPr lang="en-US" altLang="zh-TW" dirty="0" smtClean="0"/>
              <a:t>4. t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=time of first payments(t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&lt;=</a:t>
            </a:r>
            <a:r>
              <a:rPr lang="el-GR" altLang="zh-TW" dirty="0" smtClean="0"/>
              <a:t>Δ</a:t>
            </a:r>
            <a:r>
              <a:rPr lang="en-US" altLang="zh-TW" dirty="0" smtClean="0"/>
              <a:t>t)</a:t>
            </a:r>
          </a:p>
          <a:p>
            <a:r>
              <a:rPr lang="en-US" altLang="zh-TW" dirty="0" smtClean="0"/>
              <a:t>5. </a:t>
            </a:r>
            <a:r>
              <a:rPr lang="en-US" altLang="zh-TW" dirty="0" err="1" smtClean="0"/>
              <a:t>t</a:t>
            </a:r>
            <a:r>
              <a:rPr lang="en-US" altLang="zh-TW" baseline="-25000" dirty="0" err="1" smtClean="0"/>
              <a:t>j</a:t>
            </a:r>
            <a:r>
              <a:rPr lang="en-US" altLang="zh-TW" dirty="0" smtClean="0"/>
              <a:t>= t</a:t>
            </a:r>
            <a:r>
              <a:rPr lang="en-US" altLang="zh-TW" baseline="-25000" dirty="0" smtClean="0"/>
              <a:t>j-1</a:t>
            </a:r>
            <a:r>
              <a:rPr lang="en-US" altLang="zh-TW" dirty="0" smtClean="0"/>
              <a:t>+</a:t>
            </a:r>
            <a:r>
              <a:rPr lang="el-GR" altLang="zh-TW" dirty="0" smtClean="0"/>
              <a:t>Δ</a:t>
            </a:r>
            <a:r>
              <a:rPr lang="en-US" altLang="zh-TW" dirty="0" smtClean="0"/>
              <a:t>t for j=2,…,n-1</a:t>
            </a:r>
          </a:p>
          <a:p>
            <a:r>
              <a:rPr lang="en-US" altLang="zh-TW" dirty="0" smtClean="0"/>
              <a:t>6. </a:t>
            </a:r>
            <a:r>
              <a:rPr lang="en-US" altLang="zh-TW" dirty="0" err="1" smtClean="0"/>
              <a:t>t</a:t>
            </a:r>
            <a:r>
              <a:rPr lang="en-US" altLang="zh-TW" baseline="-25000" dirty="0" err="1" smtClean="0"/>
              <a:t>n</a:t>
            </a:r>
            <a:r>
              <a:rPr lang="en-US" altLang="zh-TW" dirty="0" smtClean="0"/>
              <a:t>=time to redemption</a:t>
            </a:r>
          </a:p>
          <a:p>
            <a:endParaRPr lang="en-US" altLang="zh-TW" dirty="0" smtClean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7.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8. </a:t>
            </a:r>
            <a:r>
              <a:rPr lang="en-US" altLang="zh-TW" dirty="0" err="1" smtClean="0"/>
              <a:t>c</a:t>
            </a:r>
            <a:r>
              <a:rPr lang="en-US" altLang="zh-TW" baseline="-25000" dirty="0" err="1" smtClean="0"/>
              <a:t>j</a:t>
            </a:r>
            <a:r>
              <a:rPr lang="en-US" altLang="zh-TW" dirty="0" smtClean="0"/>
              <a:t>=g</a:t>
            </a:r>
            <a:r>
              <a:rPr lang="el-GR" altLang="zh-TW" dirty="0" smtClean="0"/>
              <a:t>Δ</a:t>
            </a:r>
            <a:r>
              <a:rPr lang="en-US" altLang="zh-TW" dirty="0" smtClean="0"/>
              <a:t>t for j=2,…,n-1</a:t>
            </a:r>
          </a:p>
          <a:p>
            <a:r>
              <a:rPr lang="en-US" altLang="zh-TW" dirty="0" smtClean="0"/>
              <a:t>9. </a:t>
            </a:r>
            <a:r>
              <a:rPr lang="en-US" altLang="zh-TW" dirty="0" err="1" smtClean="0"/>
              <a:t>c</a:t>
            </a:r>
            <a:r>
              <a:rPr lang="en-US" altLang="zh-TW" baseline="-25000" dirty="0" err="1" smtClean="0"/>
              <a:t>n</a:t>
            </a:r>
            <a:r>
              <a:rPr lang="en-US" altLang="zh-TW" dirty="0" smtClean="0"/>
              <a:t>=100+g</a:t>
            </a:r>
            <a:r>
              <a:rPr lang="el-GR" altLang="zh-TW" dirty="0" smtClean="0"/>
              <a:t>Δ</a:t>
            </a:r>
            <a:r>
              <a:rPr lang="en-US" altLang="zh-TW" dirty="0" smtClean="0"/>
              <a:t>t (final interest payment plus return of nominal capital)</a:t>
            </a:r>
          </a:p>
          <a:p>
            <a:r>
              <a:rPr lang="en-US" altLang="zh-TW" dirty="0" smtClean="0"/>
              <a:t>10. T-bond is the zero-coupon bond with maturity T.</a:t>
            </a:r>
            <a:endParaRPr lang="zh-TW" altLang="en-US" dirty="0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1187624" y="1700808"/>
          <a:ext cx="2088232" cy="1080120"/>
        </p:xfrm>
        <a:graphic>
          <a:graphicData uri="http://schemas.openxmlformats.org/presentationml/2006/ole">
            <p:oleObj spid="_x0000_s90114" r:id="rId3" imgW="622080" imgH="457200" progId="Equation.DSMT4">
              <p:embed/>
            </p:oleObj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3419872" y="177281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Normally the first coupon or interest payments</a:t>
            </a:r>
            <a:endParaRPr lang="zh-TW" altLang="en-US" sz="20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3491880" y="2276872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If the security has gone ex-dividend</a:t>
            </a:r>
            <a:endParaRPr lang="zh-TW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1.2.2 Clean and Dirty Prices</a:t>
            </a:r>
          </a:p>
          <a:p>
            <a:r>
              <a:rPr lang="en-US" altLang="zh-TW" dirty="0" smtClean="0"/>
              <a:t>The dirty price is the actual amount paid in return for the right to the full amount of each future coupon payment and the redemption proceeds.</a:t>
            </a:r>
          </a:p>
          <a:p>
            <a:r>
              <a:rPr lang="en-US" altLang="zh-TW" dirty="0" smtClean="0"/>
              <a:t>The clean price is an artificial price which is, however , the most-often-quoted price in the marketplace.</a:t>
            </a:r>
          </a:p>
          <a:p>
            <a:r>
              <a:rPr lang="en-US" altLang="zh-TW" dirty="0" smtClean="0"/>
              <a:t>=&gt;</a:t>
            </a:r>
            <a:r>
              <a:rPr lang="en-US" altLang="zh-TW" dirty="0" smtClean="0">
                <a:solidFill>
                  <a:srgbClr val="FF0000"/>
                </a:solidFill>
              </a:rPr>
              <a:t>dirty price=clean </a:t>
            </a:r>
            <a:r>
              <a:rPr lang="en-US" altLang="zh-TW" dirty="0" err="1" smtClean="0">
                <a:solidFill>
                  <a:srgbClr val="FF0000"/>
                </a:solidFill>
              </a:rPr>
              <a:t>price+accrued</a:t>
            </a:r>
            <a:r>
              <a:rPr lang="en-US" altLang="zh-TW" dirty="0" smtClean="0">
                <a:solidFill>
                  <a:srgbClr val="FF0000"/>
                </a:solidFill>
              </a:rPr>
              <a:t> interest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Case1</a:t>
            </a:r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1691680" y="3429000"/>
            <a:ext cx="66247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直線接點 4"/>
          <p:cNvCxnSpPr/>
          <p:nvPr/>
        </p:nvCxnSpPr>
        <p:spPr>
          <a:xfrm rot="5400000" flipH="1" flipV="1">
            <a:off x="1655676" y="2960948"/>
            <a:ext cx="9361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直線接點 5"/>
          <p:cNvCxnSpPr/>
          <p:nvPr/>
        </p:nvCxnSpPr>
        <p:spPr>
          <a:xfrm rot="5400000" flipH="1" flipV="1">
            <a:off x="2591780" y="2960948"/>
            <a:ext cx="9361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rot="5400000" flipH="1" flipV="1">
            <a:off x="6840252" y="2960948"/>
            <a:ext cx="9361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/>
        </p:nvSpPr>
        <p:spPr>
          <a:xfrm>
            <a:off x="1403648" y="3573016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Ex-dividend date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2771800" y="357301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Payment date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372200" y="350100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Ex-dividend date</a:t>
            </a:r>
            <a:endParaRPr lang="zh-TW" altLang="en-US" dirty="0"/>
          </a:p>
        </p:txBody>
      </p:sp>
      <p:cxnSp>
        <p:nvCxnSpPr>
          <p:cNvPr id="16" name="直線接點 15"/>
          <p:cNvCxnSpPr/>
          <p:nvPr/>
        </p:nvCxnSpPr>
        <p:spPr>
          <a:xfrm rot="5400000" flipH="1" flipV="1">
            <a:off x="7848364" y="2960948"/>
            <a:ext cx="9361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文字方塊 17"/>
          <p:cNvSpPr txBox="1"/>
          <p:nvPr/>
        </p:nvSpPr>
        <p:spPr>
          <a:xfrm>
            <a:off x="7631832" y="364502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Payment date</a:t>
            </a:r>
            <a:endParaRPr lang="zh-TW" altLang="en-US" dirty="0"/>
          </a:p>
        </p:txBody>
      </p:sp>
      <p:cxnSp>
        <p:nvCxnSpPr>
          <p:cNvPr id="19" name="直線接點 18"/>
          <p:cNvCxnSpPr/>
          <p:nvPr/>
        </p:nvCxnSpPr>
        <p:spPr>
          <a:xfrm rot="5400000" flipH="1" flipV="1">
            <a:off x="4103948" y="2960948"/>
            <a:ext cx="93610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向右箭號 19"/>
          <p:cNvSpPr/>
          <p:nvPr/>
        </p:nvSpPr>
        <p:spPr>
          <a:xfrm rot="18900000" flipH="1" flipV="1">
            <a:off x="4484018" y="1828850"/>
            <a:ext cx="1008112" cy="57606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4355976" y="350100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Settlement</a:t>
            </a:r>
          </a:p>
          <a:p>
            <a:r>
              <a:rPr lang="en-US" altLang="zh-TW" dirty="0" smtClean="0"/>
              <a:t> date</a:t>
            </a:r>
            <a:endParaRPr lang="zh-TW" altLang="en-US" dirty="0"/>
          </a:p>
        </p:txBody>
      </p:sp>
      <p:sp>
        <p:nvSpPr>
          <p:cNvPr id="23" name="左大括弧 22"/>
          <p:cNvSpPr/>
          <p:nvPr/>
        </p:nvSpPr>
        <p:spPr>
          <a:xfrm rot="5400000" flipV="1">
            <a:off x="3738192" y="1670520"/>
            <a:ext cx="155448" cy="1512168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6348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4572008"/>
            <a:ext cx="8286808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961</TotalTime>
  <Words>1445</Words>
  <Application>Microsoft Office PowerPoint</Application>
  <PresentationFormat>如螢幕大小 (4:3)</PresentationFormat>
  <Paragraphs>196</Paragraphs>
  <Slides>42</Slides>
  <Notes>2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42</vt:i4>
      </vt:variant>
    </vt:vector>
  </HeadingPairs>
  <TitlesOfParts>
    <vt:vector size="45" baseType="lpstr">
      <vt:lpstr>旅程</vt:lpstr>
      <vt:lpstr>Equation</vt:lpstr>
      <vt:lpstr>MathType 6.0 Equation</vt:lpstr>
      <vt:lpstr>報告者：詹鈞傑                  張富昇 </vt:lpstr>
      <vt:lpstr>Outline</vt:lpstr>
      <vt:lpstr>1.1 bonds</vt:lpstr>
      <vt:lpstr>投影片 4</vt:lpstr>
      <vt:lpstr>投影片 5</vt:lpstr>
      <vt:lpstr>1.2 Fixed-interest bonds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1.3 strips</vt:lpstr>
      <vt:lpstr>1.4 Bonds with Built-in Options</vt:lpstr>
      <vt:lpstr>1.4 Bonds with Built-in Options</vt:lpstr>
      <vt:lpstr>1.4 Bonds with Built-in Options</vt:lpstr>
      <vt:lpstr>1.5 Index-Linked Bonds</vt:lpstr>
      <vt:lpstr>1.5 Index-Linked Bonds</vt:lpstr>
      <vt:lpstr>1.6.1 Expectations  Theory</vt:lpstr>
      <vt:lpstr>1.6.1 Expectations  Theory</vt:lpstr>
      <vt:lpstr>1.6.1 Expectations  Theory</vt:lpstr>
      <vt:lpstr>1.6.1 Expectations  Theory</vt:lpstr>
      <vt:lpstr>1.6.1 Expectations  Theory</vt:lpstr>
      <vt:lpstr>Expectations  Theory1.6.1</vt:lpstr>
      <vt:lpstr>1.6.2 Liquidity  Preference  Theory</vt:lpstr>
      <vt:lpstr>1.6.3 Market  Segmentation  Theory</vt:lpstr>
      <vt:lpstr>1.6.3 Market  Segmentation  Theory</vt:lpstr>
      <vt:lpstr>1.6.4 Arbitrage-Free  Pricing  Theory</vt:lpstr>
      <vt:lpstr>1.6.4 Arbitrage-Free  Pricing  Theory</vt:lpstr>
      <vt:lpstr>1.6.4 Arbitrage-Free  Pricing  Theory</vt:lpstr>
      <vt:lpstr>1.6.4 Arbitrage-Free  Pricing  Theory </vt:lpstr>
      <vt:lpstr>1.6.4 Arbitrage-Free  Pricing  Theory</vt:lpstr>
      <vt:lpstr>1.6.4 Arbitrage-Free  Pricing  Theory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acer</dc:creator>
  <cp:lastModifiedBy>acer</cp:lastModifiedBy>
  <cp:revision>94</cp:revision>
  <dcterms:created xsi:type="dcterms:W3CDTF">2011-01-25T03:30:34Z</dcterms:created>
  <dcterms:modified xsi:type="dcterms:W3CDTF">2011-02-17T07:17:46Z</dcterms:modified>
</cp:coreProperties>
</file>