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2.3  The Long-Term Spot Rate 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Example 2.7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This example is included here to demonstrate that we can construct models under which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l(t)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may increase over time.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 practice, many models we consider have a recurrent stochastic structure which ensures that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l(t)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is constant. In other models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l(t)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is infinite for all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&gt; 0.</a:t>
            </a: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395536" y="1628800"/>
          <a:ext cx="8135938" cy="1733550"/>
        </p:xfrm>
        <a:graphic>
          <a:graphicData uri="http://schemas.openxmlformats.org/presentationml/2006/ole">
            <p:oleObj spid="_x0000_s23554" name="方程式" r:id="rId3" imgW="430524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 the long term spot rate.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Empirical research (Cairns 1998) suggests that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l(t)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fluctuates substantially over long periods of time.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None of the models we will examine later in this book allow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l(t)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to decrease over time.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Almost all arbitrage-free models result in a constant value for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l(t)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over time.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This suggest that a fluctuating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l(t)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is not consistent with no arbitrage.</a:t>
            </a:r>
          </a:p>
          <a:p>
            <a:endParaRPr lang="zh-TW" altLang="en-US" dirty="0"/>
          </a:p>
        </p:txBody>
      </p:sp>
      <p:graphicFrame>
        <p:nvGraphicFramePr>
          <p:cNvPr id="2050" name="內容版面配置區 3"/>
          <p:cNvGraphicFramePr>
            <a:graphicFrameLocks noChangeAspect="1"/>
          </p:cNvGraphicFramePr>
          <p:nvPr/>
        </p:nvGraphicFramePr>
        <p:xfrm>
          <a:off x="971600" y="548680"/>
          <a:ext cx="2808288" cy="754063"/>
        </p:xfrm>
        <a:graphic>
          <a:graphicData uri="http://schemas.openxmlformats.org/presentationml/2006/ole">
            <p:oleObj spid="_x0000_s2050" name="方程式" r:id="rId3" imgW="104112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/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Theorem2.6 (</a:t>
            </a:r>
            <a:r>
              <a:rPr lang="en-US" altLang="zh-TW" b="1" dirty="0" err="1" smtClean="0">
                <a:latin typeface="Times New Roman" pitchFamily="18" charset="0"/>
                <a:cs typeface="Times New Roman" pitchFamily="18" charset="0"/>
              </a:rPr>
              <a:t>Dybvig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-Ingersoll-Ross Theorem)</a:t>
            </a:r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Suppose that the dynamics of term structure are arbitrage free. Then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l(t)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in non-decreasing almost surely.</a:t>
            </a:r>
          </a:p>
          <a:p>
            <a:pPr>
              <a:buNone/>
            </a:pP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proof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At time 0, we invest an amount 1/[T(T+1)] in the bond maturing at time T.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71599" y="4365104"/>
          <a:ext cx="3429381" cy="1080120"/>
        </p:xfrm>
        <a:graphic>
          <a:graphicData uri="http://schemas.openxmlformats.org/presentationml/2006/ole">
            <p:oleObj spid="_x0000_s16386" name="方程式" r:id="rId3" imgW="1371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Dybvig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-Ingersoll-Ross Theorem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Assume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Goal: check V(1).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let                                , there exists                such that</a:t>
            </a:r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 or </a:t>
            </a: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2411760" y="3356992"/>
          <a:ext cx="4104456" cy="551345"/>
        </p:xfrm>
        <a:graphic>
          <a:graphicData uri="http://schemas.openxmlformats.org/presentationml/2006/ole">
            <p:oleObj spid="_x0000_s3075" name="方程式" r:id="rId3" imgW="1701720" imgH="228600" progId="Equation.3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1043608" y="3933056"/>
          <a:ext cx="2592290" cy="432048"/>
        </p:xfrm>
        <a:graphic>
          <a:graphicData uri="http://schemas.openxmlformats.org/presentationml/2006/ole">
            <p:oleObj spid="_x0000_s3076" name="方程式" r:id="rId4" imgW="1257120" imgH="203040" progId="Equation.3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4355976" y="3933056"/>
          <a:ext cx="2295255" cy="432048"/>
        </p:xfrm>
        <a:graphic>
          <a:graphicData uri="http://schemas.openxmlformats.org/presentationml/2006/ole">
            <p:oleObj spid="_x0000_s3077" name="方程式" r:id="rId5" imgW="1079280" imgH="203040" progId="Equation.3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1198563" y="2852738"/>
          <a:ext cx="3308350" cy="504825"/>
        </p:xfrm>
        <a:graphic>
          <a:graphicData uri="http://schemas.openxmlformats.org/presentationml/2006/ole">
            <p:oleObj spid="_x0000_s3079" name="方程式" r:id="rId6" imgW="1333440" imgH="203040" progId="Equation.3">
              <p:embed/>
            </p:oleObj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6660232" y="2852936"/>
          <a:ext cx="864096" cy="486054"/>
        </p:xfrm>
        <a:graphic>
          <a:graphicData uri="http://schemas.openxmlformats.org/presentationml/2006/ole">
            <p:oleObj spid="_x0000_s3080" name="方程式" r:id="rId7" imgW="406080" imgH="228600" progId="Equation.3">
              <p:embed/>
            </p:oleObj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/>
        </p:nvGraphicFramePr>
        <p:xfrm>
          <a:off x="2411760" y="1700808"/>
          <a:ext cx="1499479" cy="489626"/>
        </p:xfrm>
        <a:graphic>
          <a:graphicData uri="http://schemas.openxmlformats.org/presentationml/2006/ole">
            <p:oleObj spid="_x0000_s3081" name="方程式" r:id="rId8" imgW="622080" imgH="203040" progId="Equation.3">
              <p:embed/>
            </p:oleObj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/>
        </p:nvGraphicFramePr>
        <p:xfrm>
          <a:off x="1115616" y="4581128"/>
          <a:ext cx="3168650" cy="431800"/>
        </p:xfrm>
        <a:graphic>
          <a:graphicData uri="http://schemas.openxmlformats.org/presentationml/2006/ole">
            <p:oleObj spid="_x0000_s3082" name="方程式" r:id="rId9" imgW="15364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Dybvig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-Ingersoll-Ross Theorem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               as             . 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With similar argument, we can get     </a:t>
            </a:r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as              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內容版面配置區 3"/>
          <p:cNvGraphicFramePr>
            <a:graphicFrameLocks noChangeAspect="1"/>
          </p:cNvGraphicFramePr>
          <p:nvPr/>
        </p:nvGraphicFramePr>
        <p:xfrm>
          <a:off x="827584" y="1556792"/>
          <a:ext cx="4248472" cy="546548"/>
        </p:xfrm>
        <a:graphic>
          <a:graphicData uri="http://schemas.openxmlformats.org/presentationml/2006/ole">
            <p:oleObj spid="_x0000_s5122" name="方程式" r:id="rId3" imgW="1777680" imgH="228600" progId="Equation.3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6156176" y="1628800"/>
          <a:ext cx="1008113" cy="567064"/>
        </p:xfrm>
        <a:graphic>
          <a:graphicData uri="http://schemas.openxmlformats.org/presentationml/2006/ole">
            <p:oleObj spid="_x0000_s5123" name="方程式" r:id="rId4" imgW="406080" imgH="228600" progId="Equation.3">
              <p:embed/>
            </p:oleObj>
          </a:graphicData>
        </a:graphic>
      </p:graphicFrame>
      <p:graphicFrame>
        <p:nvGraphicFramePr>
          <p:cNvPr id="5124" name="內容版面配置區 3"/>
          <p:cNvGraphicFramePr>
            <a:graphicFrameLocks noChangeAspect="1"/>
          </p:cNvGraphicFramePr>
          <p:nvPr/>
        </p:nvGraphicFramePr>
        <p:xfrm>
          <a:off x="899592" y="2780928"/>
          <a:ext cx="4098925" cy="546100"/>
        </p:xfrm>
        <a:graphic>
          <a:graphicData uri="http://schemas.openxmlformats.org/presentationml/2006/ole">
            <p:oleObj spid="_x0000_s5124" name="方程式" r:id="rId5" imgW="1714320" imgH="22860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012160" y="2852936"/>
          <a:ext cx="1008062" cy="566738"/>
        </p:xfrm>
        <a:graphic>
          <a:graphicData uri="http://schemas.openxmlformats.org/presentationml/2006/ole">
            <p:oleObj spid="_x0000_s5126" name="方程式" r:id="rId6" imgW="406080" imgH="228600" progId="Equation.3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971600" y="3284984"/>
          <a:ext cx="4828768" cy="864096"/>
        </p:xfrm>
        <a:graphic>
          <a:graphicData uri="http://schemas.openxmlformats.org/presentationml/2006/ole">
            <p:oleObj spid="_x0000_s5127" name="方程式" r:id="rId7" imgW="2412720" imgH="431640" progId="Equation.3">
              <p:embed/>
            </p:oleObj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899592" y="4437112"/>
          <a:ext cx="7639527" cy="1224137"/>
        </p:xfrm>
        <a:graphic>
          <a:graphicData uri="http://schemas.openxmlformats.org/presentationml/2006/ole">
            <p:oleObj spid="_x0000_s5128" name="方程式" r:id="rId8" imgW="4279680" imgH="685800" progId="Equation.3">
              <p:embed/>
            </p:oleObj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/>
        </p:nvGraphicFramePr>
        <p:xfrm>
          <a:off x="1465263" y="5516563"/>
          <a:ext cx="4846637" cy="884237"/>
        </p:xfrm>
        <a:graphic>
          <a:graphicData uri="http://schemas.openxmlformats.org/presentationml/2006/ole">
            <p:oleObj spid="_x0000_s5129" name="方程式" r:id="rId9" imgW="2577960" imgH="469800" progId="Equation.3">
              <p:embed/>
            </p:oleObj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/>
        </p:nvGraphicFramePr>
        <p:xfrm>
          <a:off x="6516215" y="5661248"/>
          <a:ext cx="1499461" cy="432048"/>
        </p:xfrm>
        <a:graphic>
          <a:graphicData uri="http://schemas.openxmlformats.org/presentationml/2006/ole">
            <p:oleObj spid="_x0000_s5130" name="方程式" r:id="rId10" imgW="7491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Dybvig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-Ingersoll-Ross Theorem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Since dynamics are arbitrage free, there exists an equivalent martingale measure,      , such that  V(1)/B(1) is a martingale (Theorem 2.2)</a:t>
            </a:r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i.e. </a:t>
            </a:r>
          </a:p>
          <a:p>
            <a:pPr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where                          is the cash account.   </a:t>
            </a:r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is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a.e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. real-valued.                         </a:t>
            </a: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6732240" y="2132856"/>
          <a:ext cx="360040" cy="480054"/>
        </p:xfrm>
        <a:graphic>
          <a:graphicData uri="http://schemas.openxmlformats.org/presentationml/2006/ole">
            <p:oleObj spid="_x0000_s6146" name="方程式" r:id="rId3" imgW="152280" imgH="203040" progId="Equation.3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2098675" y="3213100"/>
          <a:ext cx="3508375" cy="966788"/>
        </p:xfrm>
        <a:graphic>
          <a:graphicData uri="http://schemas.openxmlformats.org/presentationml/2006/ole">
            <p:oleObj spid="_x0000_s6147" name="方程式" r:id="rId4" imgW="1752480" imgH="482400" progId="Equation.3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2051720" y="4149080"/>
          <a:ext cx="2041151" cy="792088"/>
        </p:xfrm>
        <a:graphic>
          <a:graphicData uri="http://schemas.openxmlformats.org/presentationml/2006/ole">
            <p:oleObj spid="_x0000_s6148" name="方程式" r:id="rId5" imgW="850680" imgH="330120" progId="Equation.3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899592" y="5013176"/>
          <a:ext cx="1782198" cy="432048"/>
        </p:xfrm>
        <a:graphic>
          <a:graphicData uri="http://schemas.openxmlformats.org/presentationml/2006/ole">
            <p:oleObj spid="_x0000_s6149" name="方程式" r:id="rId6" imgW="838080" imgH="203040" progId="Equation.3">
              <p:embed/>
            </p:oleObj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971600" y="5661248"/>
          <a:ext cx="3252787" cy="431800"/>
        </p:xfrm>
        <a:graphic>
          <a:graphicData uri="http://schemas.openxmlformats.org/presentationml/2006/ole">
            <p:oleObj spid="_x0000_s6150" name="方程式" r:id="rId7" imgW="16254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Dybvig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-Ingersoll-Ross Theorem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  (equivalent measure)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is non-decreasing almost surely under the real world measure P.</a:t>
            </a:r>
          </a:p>
          <a:p>
            <a:pPr algn="just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What the D-I-R Theorem tell us is that we will not be able to construct an arbitrage-free model for the term structure that allows the long-term rate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l(t)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to go down.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83568" y="1628800"/>
          <a:ext cx="4927600" cy="1571625"/>
        </p:xfrm>
        <a:graphic>
          <a:graphicData uri="http://schemas.openxmlformats.org/presentationml/2006/ole">
            <p:oleObj spid="_x0000_s7170" name="方程式" r:id="rId3" imgW="2108160" imgH="672840" progId="Equation.3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971600" y="3284984"/>
          <a:ext cx="504056" cy="487418"/>
        </p:xfrm>
        <a:graphic>
          <a:graphicData uri="http://schemas.openxmlformats.org/presentationml/2006/ole">
            <p:oleObj spid="_x0000_s7171" name="方程式" r:id="rId4" imgW="2538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Example 2.7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Suppose under the equivalent martingale measure that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899592" y="2780928"/>
          <a:ext cx="7056784" cy="1877236"/>
        </p:xfrm>
        <a:graphic>
          <a:graphicData uri="http://schemas.openxmlformats.org/presentationml/2006/ole">
            <p:oleObj spid="_x0000_s21506" name="方程式" r:id="rId3" imgW="314928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Example 2.7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67544" y="1844824"/>
          <a:ext cx="5976664" cy="2030905"/>
        </p:xfrm>
        <a:graphic>
          <a:graphicData uri="http://schemas.openxmlformats.org/presentationml/2006/ole">
            <p:oleObj spid="_x0000_s22530" name="方程式" r:id="rId3" imgW="2616120" imgH="888840" progId="Equation.3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323528" y="3861048"/>
          <a:ext cx="8386763" cy="2303463"/>
        </p:xfrm>
        <a:graphic>
          <a:graphicData uri="http://schemas.openxmlformats.org/presentationml/2006/ole">
            <p:oleObj spid="_x0000_s22531" name="方程式" r:id="rId4" imgW="3974760" imgH="1091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326</Words>
  <Application>Microsoft Office PowerPoint</Application>
  <PresentationFormat>如螢幕大小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3" baseType="lpstr">
      <vt:lpstr>Office 佈景主題</vt:lpstr>
      <vt:lpstr>方程式</vt:lpstr>
      <vt:lpstr>Microsoft 方程式編輯器 3.0</vt:lpstr>
      <vt:lpstr>2.3  The Long-Term Spot Rate </vt:lpstr>
      <vt:lpstr> </vt:lpstr>
      <vt:lpstr>投影片 3</vt:lpstr>
      <vt:lpstr>Dybvig-Ingersoll-Ross Theorem</vt:lpstr>
      <vt:lpstr>Dybvig-Ingersoll-Ross Theorem</vt:lpstr>
      <vt:lpstr>Dybvig-Ingersoll-Ross Theorem</vt:lpstr>
      <vt:lpstr>Dybvig-Ingersoll-Ross Theorem</vt:lpstr>
      <vt:lpstr>Example 2.7</vt:lpstr>
      <vt:lpstr>Example 2.7</vt:lpstr>
      <vt:lpstr>Example 2.7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 The Long-Term Spot Rate </dc:title>
  <dc:creator>Lin-huayi</dc:creator>
  <cp:lastModifiedBy>user</cp:lastModifiedBy>
  <cp:revision>58</cp:revision>
  <dcterms:created xsi:type="dcterms:W3CDTF">2011-05-17T13:15:08Z</dcterms:created>
  <dcterms:modified xsi:type="dcterms:W3CDTF">2011-06-01T09:13:00Z</dcterms:modified>
</cp:coreProperties>
</file>