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74" r:id="rId11"/>
    <p:sldId id="275" r:id="rId12"/>
    <p:sldId id="276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8947" autoAdjust="0"/>
  </p:normalViewPr>
  <p:slideViewPr>
    <p:cSldViewPr>
      <p:cViewPr varScale="1">
        <p:scale>
          <a:sx n="56" d="100"/>
          <a:sy n="56" d="100"/>
        </p:scale>
        <p:origin x="-175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10C35B-48D2-40F6-AB50-D3DE64F91337}" type="datetimeFigureOut">
              <a:rPr lang="zh-TW" altLang="en-US" smtClean="0"/>
              <a:t>2011/6/16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8D194F-33D1-4483-91B4-6EB936EA70A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593408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首先 先定義符號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還有遠期利率的平行移動模式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8D194F-33D1-4483-91B4-6EB936EA70A7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600920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開始建構可套利機會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8D194F-33D1-4483-91B4-6EB936EA70A7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516050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備忘稿版面配置區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/>
                        <a:cs typeface="Times New Roman" pitchFamily="18" charset="0"/>
                      </a:rPr>
                      <m:t>𝑉</m:t>
                    </m:r>
                    <m:d>
                      <m:dPr>
                        <m:ctrlPr>
                          <a:rPr lang="en-US" altLang="zh-TW" b="0" i="1" smtClean="0">
                            <a:latin typeface="Cambria Math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zh-TW" altLang="en-US" b="0" i="1" smtClean="0">
                            <a:latin typeface="Cambria Math"/>
                            <a:cs typeface="Times New Roman" pitchFamily="18" charset="0"/>
                          </a:rPr>
                          <m:t>𝜖</m:t>
                        </m:r>
                      </m:e>
                    </m:d>
                    <m:r>
                      <a:rPr lang="zh-TW" altLang="en-US" b="0" i="1" smtClean="0">
                        <a:latin typeface="Cambria Math"/>
                        <a:cs typeface="Times New Roman" pitchFamily="18" charset="0"/>
                      </a:rPr>
                      <m:t>與</m:t>
                    </m:r>
                    <m:r>
                      <a:rPr lang="en-US" altLang="zh-TW" b="0" i="1" smtClean="0">
                        <a:latin typeface="Cambria Math"/>
                        <a:cs typeface="Times New Roman" pitchFamily="18" charset="0"/>
                      </a:rPr>
                      <m:t>𝑔</m:t>
                    </m:r>
                    <m:r>
                      <a:rPr lang="en-US" altLang="zh-TW" b="0" i="1" smtClean="0">
                        <a:latin typeface="Cambria Math"/>
                        <a:cs typeface="Times New Roman" pitchFamily="18" charset="0"/>
                      </a:rPr>
                      <m:t>(</m:t>
                    </m:r>
                    <m:r>
                      <a:rPr lang="zh-TW" altLang="en-US" b="0" i="1" smtClean="0">
                        <a:latin typeface="Cambria Math"/>
                        <a:cs typeface="Times New Roman" pitchFamily="18" charset="0"/>
                      </a:rPr>
                      <m:t>𝜖</m:t>
                    </m:r>
                    <m:r>
                      <a:rPr lang="en-US" altLang="zh-TW" b="0" i="1" smtClean="0">
                        <a:latin typeface="Cambria Math"/>
                        <a:cs typeface="Times New Roman" pitchFamily="18" charset="0"/>
                      </a:rPr>
                      <m:t>)</m:t>
                    </m:r>
                  </m:oMath>
                </a14:m>
                <a:r>
                  <a:rPr lang="zh-TW" altLang="en-US" dirty="0" smtClean="0"/>
                  <a:t>有正向關係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3" name="備忘稿版面配置區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zh-TW" b="0" i="0" smtClean="0">
                    <a:latin typeface="Cambria Math"/>
                    <a:cs typeface="Times New Roman" pitchFamily="18" charset="0"/>
                  </a:rPr>
                  <a:t>𝑉(</a:t>
                </a:r>
                <a:r>
                  <a:rPr lang="zh-TW" altLang="en-US" b="0" i="0" smtClean="0">
                    <a:latin typeface="Cambria Math"/>
                    <a:cs typeface="Times New Roman" pitchFamily="18" charset="0"/>
                  </a:rPr>
                  <a:t>𝜖</a:t>
                </a:r>
                <a:r>
                  <a:rPr lang="en-US" altLang="zh-TW" b="0" i="0" smtClean="0">
                    <a:latin typeface="Cambria Math"/>
                    <a:cs typeface="Times New Roman" pitchFamily="18" charset="0"/>
                  </a:rPr>
                  <a:t>)</a:t>
                </a:r>
                <a:r>
                  <a:rPr lang="zh-TW" altLang="en-US" b="0" i="0" smtClean="0">
                    <a:latin typeface="Cambria Math"/>
                    <a:cs typeface="Times New Roman" pitchFamily="18" charset="0"/>
                  </a:rPr>
                  <a:t>與</a:t>
                </a:r>
                <a:r>
                  <a:rPr lang="en-US" altLang="zh-TW" b="0" i="0" smtClean="0">
                    <a:latin typeface="Cambria Math"/>
                    <a:cs typeface="Times New Roman" pitchFamily="18" charset="0"/>
                  </a:rPr>
                  <a:t>𝑔(</a:t>
                </a:r>
                <a:r>
                  <a:rPr lang="zh-TW" altLang="en-US" b="0" i="0" smtClean="0">
                    <a:latin typeface="Cambria Math"/>
                    <a:cs typeface="Times New Roman" pitchFamily="18" charset="0"/>
                  </a:rPr>
                  <a:t>𝜖</a:t>
                </a:r>
                <a:r>
                  <a:rPr lang="en-US" altLang="zh-TW" b="0" i="0" smtClean="0">
                    <a:latin typeface="Cambria Math"/>
                    <a:cs typeface="Times New Roman" pitchFamily="18" charset="0"/>
                  </a:rPr>
                  <a:t>)</a:t>
                </a:r>
                <a:r>
                  <a:rPr lang="zh-TW" altLang="en-US" dirty="0" smtClean="0"/>
                  <a:t>有正向關係</a:t>
                </a:r>
                <a:endParaRPr lang="zh-TW" altLang="en-US" dirty="0"/>
              </a:p>
            </p:txBody>
          </p:sp>
        </mc:Fallback>
      </mc:AlternateContent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8D194F-33D1-4483-91B4-6EB936EA70A7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87223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對</a:t>
            </a:r>
            <a:r>
              <a:rPr lang="en-US" altLang="zh-TW" dirty="0" smtClean="0"/>
              <a:t>g(</a:t>
            </a:r>
            <a:r>
              <a:rPr lang="el-GR" altLang="zh-TW" dirty="0" smtClean="0">
                <a:latin typeface="+mn-lt"/>
                <a:cs typeface="Calibri"/>
              </a:rPr>
              <a:t>ε</a:t>
            </a:r>
            <a:r>
              <a:rPr lang="en-US" altLang="zh-TW" dirty="0" smtClean="0">
                <a:latin typeface="+mn-lt"/>
                <a:cs typeface="Calibri"/>
              </a:rPr>
              <a:t>)</a:t>
            </a:r>
            <a:r>
              <a:rPr lang="zh-TW" altLang="en-US" dirty="0" smtClean="0">
                <a:latin typeface="+mn-lt"/>
                <a:cs typeface="Calibri"/>
              </a:rPr>
              <a:t>進行微分運算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8D194F-33D1-4483-91B4-6EB936EA70A7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589404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該範例為</a:t>
            </a:r>
            <a:r>
              <a:rPr lang="en-US" altLang="zh-TW" dirty="0" smtClean="0"/>
              <a:t>2.1</a:t>
            </a:r>
            <a:r>
              <a:rPr lang="zh-TW" altLang="en-US" dirty="0" smtClean="0"/>
              <a:t> 遠期利率平行移動之套利機會的例題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8D194F-33D1-4483-91B4-6EB936EA70A7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309811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dB(t)</a:t>
            </a:r>
            <a:r>
              <a:rPr lang="zh-TW" altLang="en-US" dirty="0" smtClean="0"/>
              <a:t>不含隨機向 故極短時間內的</a:t>
            </a:r>
            <a:r>
              <a:rPr lang="en-US" altLang="zh-TW" dirty="0" smtClean="0"/>
              <a:t>cash</a:t>
            </a:r>
            <a:r>
              <a:rPr lang="en-US" altLang="zh-TW" baseline="0" dirty="0" smtClean="0"/>
              <a:t>-account process </a:t>
            </a:r>
            <a:r>
              <a:rPr lang="zh-TW" altLang="en-US" baseline="0" dirty="0" smtClean="0"/>
              <a:t>可視為無風險的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8D194F-33D1-4483-91B4-6EB936EA70A7}" type="slidenum">
              <a:rPr lang="zh-TW" altLang="en-US" smtClean="0"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110887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Chapter 1 P(</a:t>
            </a:r>
            <a:r>
              <a:rPr lang="en-US" altLang="zh-TW" dirty="0" err="1" smtClean="0"/>
              <a:t>t,t</a:t>
            </a:r>
            <a:r>
              <a:rPr lang="en-US" altLang="zh-TW" dirty="0" smtClean="0"/>
              <a:t>)=1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8D194F-33D1-4483-91B4-6EB936EA70A7}" type="slidenum">
              <a:rPr lang="zh-TW" altLang="en-US" smtClean="0"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24057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矩形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矩形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矩形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矩形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圓角矩形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圓角矩形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矩形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矩形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28" name="日期版面配置區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45D2009A-AF0C-4B01-89EB-F2CDAC21B629}" type="datetimeFigureOut">
              <a:rPr lang="zh-TW" altLang="en-US" smtClean="0"/>
              <a:t>2011/6/16</a:t>
            </a:fld>
            <a:endParaRPr lang="zh-TW" altLang="en-US"/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29" name="投影片編號版面配置區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9B1C1E7A-C296-4DF0-840E-8F5BE4EF81A7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2009A-AF0C-4B01-89EB-F2CDAC21B629}" type="datetimeFigureOut">
              <a:rPr lang="zh-TW" altLang="en-US" smtClean="0"/>
              <a:t>2011/6/16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C1E7A-C296-4DF0-840E-8F5BE4EF81A7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2009A-AF0C-4B01-89EB-F2CDAC21B629}" type="datetimeFigureOut">
              <a:rPr lang="zh-TW" altLang="en-US" smtClean="0"/>
              <a:t>2011/6/16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C1E7A-C296-4DF0-840E-8F5BE4EF81A7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2009A-AF0C-4B01-89EB-F2CDAC21B629}" type="datetimeFigureOut">
              <a:rPr lang="zh-TW" altLang="en-US" smtClean="0"/>
              <a:t>2011/6/16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C1E7A-C296-4DF0-840E-8F5BE4EF81A7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2009A-AF0C-4B01-89EB-F2CDAC21B629}" type="datetimeFigureOut">
              <a:rPr lang="zh-TW" altLang="en-US" smtClean="0"/>
              <a:t>2011/6/16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C1E7A-C296-4DF0-840E-8F5BE4EF81A7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2009A-AF0C-4B01-89EB-F2CDAC21B629}" type="datetimeFigureOut">
              <a:rPr lang="zh-TW" altLang="en-US" smtClean="0"/>
              <a:t>2011/6/16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C1E7A-C296-4DF0-840E-8F5BE4EF81A7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26" name="日期版面配置區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5D2009A-AF0C-4B01-89EB-F2CDAC21B629}" type="datetimeFigureOut">
              <a:rPr lang="zh-TW" altLang="en-US" smtClean="0"/>
              <a:t>2011/6/16</a:t>
            </a:fld>
            <a:endParaRPr lang="zh-TW" altLang="en-US"/>
          </a:p>
        </p:txBody>
      </p:sp>
      <p:sp>
        <p:nvSpPr>
          <p:cNvPr id="27" name="投影片編號版面配置區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B1C1E7A-C296-4DF0-840E-8F5BE4EF81A7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8" name="頁尾版面配置區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45D2009A-AF0C-4B01-89EB-F2CDAC21B629}" type="datetimeFigureOut">
              <a:rPr lang="zh-TW" altLang="en-US" smtClean="0"/>
              <a:t>2011/6/16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9B1C1E7A-C296-4DF0-840E-8F5BE4EF81A7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2009A-AF0C-4B01-89EB-F2CDAC21B629}" type="datetimeFigureOut">
              <a:rPr lang="zh-TW" altLang="en-US" smtClean="0"/>
              <a:t>2011/6/16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C1E7A-C296-4DF0-840E-8F5BE4EF81A7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2009A-AF0C-4B01-89EB-F2CDAC21B629}" type="datetimeFigureOut">
              <a:rPr lang="zh-TW" altLang="en-US" smtClean="0"/>
              <a:t>2011/6/16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C1E7A-C296-4DF0-840E-8F5BE4EF81A7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2009A-AF0C-4B01-89EB-F2CDAC21B629}" type="datetimeFigureOut">
              <a:rPr lang="zh-TW" altLang="en-US" smtClean="0"/>
              <a:t>2011/6/16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C1E7A-C296-4DF0-840E-8F5BE4EF81A7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矩形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矩形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矩形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矩形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圓角矩形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圓角矩形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矩形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矩形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矩形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矩形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矩形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矩形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45D2009A-AF0C-4B01-89EB-F2CDAC21B629}" type="datetimeFigureOut">
              <a:rPr lang="zh-TW" altLang="en-US" smtClean="0"/>
              <a:t>2011/6/16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9B1C1E7A-C296-4DF0-840E-8F5BE4EF81A7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 smtClean="0"/>
              <a:t>Chapter 2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TW" dirty="0" smtClean="0"/>
              <a:t>Arbitrage-Free Pricing</a:t>
            </a:r>
          </a:p>
        </p:txBody>
      </p:sp>
    </p:spTree>
    <p:extLst>
      <p:ext uri="{BB962C8B-B14F-4D97-AF65-F5344CB8AC3E}">
        <p14:creationId xmlns:p14="http://schemas.microsoft.com/office/powerpoint/2010/main" val="3905531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066800"/>
          </a:xfrm>
        </p:spPr>
        <p:txBody>
          <a:bodyPr/>
          <a:lstStyle/>
          <a:p>
            <a:r>
              <a:rPr lang="en-US" altLang="zh-TW" dirty="0" smtClean="0"/>
              <a:t>Example 2.1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2113958"/>
                <a:ext cx="8229600" cy="4325112"/>
              </a:xfrm>
            </p:spPr>
            <p:txBody>
              <a:bodyPr/>
              <a:lstStyle/>
              <a:p>
                <a:r>
                  <a:rPr lang="en-US" altLang="zh-TW" dirty="0" smtClean="0">
                    <a:latin typeface="Times New Roman" pitchFamily="18" charset="0"/>
                    <a:cs typeface="Times New Roman" pitchFamily="18" charset="0"/>
                  </a:rPr>
                  <a:t>Suppose that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/>
                        <a:cs typeface="Times New Roman" pitchFamily="18" charset="0"/>
                      </a:rPr>
                      <m:t>𝑃</m:t>
                    </m:r>
                    <m:d>
                      <m:dPr>
                        <m:ctrlPr>
                          <a:rPr lang="en-US" altLang="zh-TW" b="0" i="1" smtClean="0">
                            <a:latin typeface="Cambria Math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/>
                            <a:cs typeface="Times New Roman" pitchFamily="18" charset="0"/>
                          </a:rPr>
                          <m:t>0,</m:t>
                        </m:r>
                        <m:r>
                          <a:rPr lang="en-US" altLang="zh-TW" b="0" i="1" smtClean="0">
                            <a:latin typeface="Cambria Math"/>
                            <a:cs typeface="Times New Roman" pitchFamily="18" charset="0"/>
                          </a:rPr>
                          <m:t>𝑡</m:t>
                        </m:r>
                      </m:e>
                    </m:d>
                    <m:r>
                      <a:rPr lang="en-US" altLang="zh-TW" b="0" i="1" smtClean="0">
                        <a:latin typeface="Cambria Math"/>
                        <a:cs typeface="Times New Roman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TW" b="0" i="1" smtClean="0"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altLang="zh-TW" b="0" i="1" smtClean="0">
                            <a:latin typeface="Cambria Math"/>
                            <a:cs typeface="Times New Roman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TW" b="0" i="1" smtClean="0">
                            <a:latin typeface="Cambria Math"/>
                            <a:cs typeface="Times New Roman" pitchFamily="18" charset="0"/>
                          </a:rPr>
                          <m:t>−0.08</m:t>
                        </m:r>
                        <m:r>
                          <a:rPr lang="en-US" altLang="zh-TW" b="0" i="1" smtClean="0">
                            <a:latin typeface="Cambria Math"/>
                            <a:cs typeface="Times New Roman" pitchFamily="18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US" altLang="zh-TW" dirty="0" smtClean="0">
                    <a:latin typeface="Times New Roman" pitchFamily="18" charset="0"/>
                    <a:cs typeface="Times New Roman" pitchFamily="18" charset="0"/>
                  </a:rPr>
                  <a:t> for all t &gt; 0, and that, for all t &gt; 0, </a:t>
                </a:r>
                <a:br>
                  <a:rPr lang="en-US" altLang="zh-TW" dirty="0" smtClean="0">
                    <a:latin typeface="Times New Roman" pitchFamily="18" charset="0"/>
                    <a:cs typeface="Times New Roman" pitchFamily="18" charset="0"/>
                  </a:rPr>
                </a:b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/>
                        <a:cs typeface="Times New Roman" pitchFamily="18" charset="0"/>
                      </a:rPr>
                      <m:t>𝑃</m:t>
                    </m:r>
                    <m:d>
                      <m:dPr>
                        <m:ctrlPr>
                          <a:rPr lang="en-US" altLang="zh-TW" b="0" i="1" smtClean="0">
                            <a:latin typeface="Cambria Math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/>
                            <a:cs typeface="Times New Roman" pitchFamily="18" charset="0"/>
                          </a:rPr>
                          <m:t>1,</m:t>
                        </m:r>
                        <m:r>
                          <a:rPr lang="en-US" altLang="zh-TW" b="0" i="1" smtClean="0">
                            <a:latin typeface="Cambria Math"/>
                            <a:cs typeface="Times New Roman" pitchFamily="18" charset="0"/>
                          </a:rPr>
                          <m:t>𝑡</m:t>
                        </m:r>
                        <m:r>
                          <a:rPr lang="en-US" altLang="zh-TW" b="0" i="1" smtClean="0">
                            <a:latin typeface="Cambria Math"/>
                            <a:cs typeface="Times New Roman" pitchFamily="18" charset="0"/>
                          </a:rPr>
                          <m:t>+1</m:t>
                        </m:r>
                      </m:e>
                    </m:d>
                    <m:r>
                      <a:rPr lang="en-US" altLang="zh-TW" b="0" i="1" smtClean="0">
                        <a:latin typeface="Cambria Math"/>
                        <a:cs typeface="Times New Roman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altLang="zh-TW" b="0" i="1" smtClean="0">
                            <a:latin typeface="Cambria Math"/>
                            <a:cs typeface="Times New Roman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altLang="zh-TW" b="0" i="1" smtClean="0">
                                <a:latin typeface="Cambria Math"/>
                                <a:cs typeface="Times New Roman" pitchFamily="18" charset="0"/>
                              </a:rPr>
                            </m:ctrlPr>
                          </m:eqArrPr>
                          <m:e>
                            <m:sSup>
                              <m:sSupPr>
                                <m:ctrlPr>
                                  <a:rPr lang="en-US" altLang="zh-TW" b="0" i="1" smtClean="0">
                                    <a:latin typeface="Cambria Math"/>
                                    <a:cs typeface="Times New Roman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TW" b="0" i="1" smtClean="0">
                                    <a:latin typeface="Cambria Math"/>
                                    <a:cs typeface="Times New Roman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altLang="zh-TW" b="0" i="1" smtClean="0">
                                    <a:latin typeface="Cambria Math"/>
                                    <a:cs typeface="Times New Roman" pitchFamily="18" charset="0"/>
                                  </a:rPr>
                                  <m:t>−0.1</m:t>
                                </m:r>
                                <m:r>
                                  <a:rPr lang="en-US" altLang="zh-TW" b="0" i="1" smtClean="0">
                                    <a:latin typeface="Cambria Math"/>
                                    <a:cs typeface="Times New Roman" pitchFamily="18" charset="0"/>
                                  </a:rPr>
                                  <m:t>𝑡</m:t>
                                </m:r>
                              </m:sup>
                            </m:sSup>
                            <m:r>
                              <a:rPr lang="en-US" altLang="zh-TW" b="0" i="1" smtClean="0">
                                <a:latin typeface="Cambria Math"/>
                                <a:cs typeface="Times New Roman" pitchFamily="18" charset="0"/>
                              </a:rPr>
                              <m:t>       </m:t>
                            </m:r>
                            <m:r>
                              <a:rPr lang="en-US" altLang="zh-TW" b="0" i="1" smtClean="0">
                                <a:latin typeface="Cambria Math"/>
                                <a:cs typeface="Times New Roman" pitchFamily="18" charset="0"/>
                              </a:rPr>
                              <m:t>𝑖𝑓</m:t>
                            </m:r>
                            <m:r>
                              <a:rPr lang="en-US" altLang="zh-TW" b="0" i="1" smtClean="0">
                                <a:latin typeface="Cambria Math"/>
                                <a:cs typeface="Times New Roman" pitchFamily="18" charset="0"/>
                              </a:rPr>
                              <m:t> </m:t>
                            </m:r>
                            <m:r>
                              <a:rPr lang="en-US" altLang="zh-TW" b="0" i="1" smtClean="0">
                                <a:latin typeface="Cambria Math"/>
                                <a:cs typeface="Times New Roman" pitchFamily="18" charset="0"/>
                              </a:rPr>
                              <m:t>𝐼</m:t>
                            </m:r>
                            <m:r>
                              <a:rPr lang="en-US" altLang="zh-TW" b="0" i="1" smtClean="0">
                                <a:latin typeface="Cambria Math"/>
                                <a:cs typeface="Times New Roman" pitchFamily="18" charset="0"/>
                              </a:rPr>
                              <m:t>=1</m:t>
                            </m:r>
                          </m:e>
                          <m:e>
                            <m:sSup>
                              <m:sSupPr>
                                <m:ctrlPr>
                                  <a:rPr lang="en-US" altLang="zh-TW" b="0" i="1" smtClean="0">
                                    <a:latin typeface="Cambria Math"/>
                                    <a:cs typeface="Times New Roman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TW" b="0" i="1" smtClean="0">
                                    <a:latin typeface="Cambria Math"/>
                                    <a:cs typeface="Times New Roman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altLang="zh-TW" b="0" i="1" smtClean="0">
                                    <a:latin typeface="Cambria Math"/>
                                    <a:cs typeface="Times New Roman" pitchFamily="18" charset="0"/>
                                  </a:rPr>
                                  <m:t>−0.06</m:t>
                                </m:r>
                                <m:r>
                                  <a:rPr lang="en-US" altLang="zh-TW" b="0" i="1" smtClean="0">
                                    <a:latin typeface="Cambria Math"/>
                                    <a:cs typeface="Times New Roman" pitchFamily="18" charset="0"/>
                                  </a:rPr>
                                  <m:t>𝑡</m:t>
                                </m:r>
                              </m:sup>
                            </m:sSup>
                            <m:r>
                              <a:rPr lang="en-US" altLang="zh-TW" b="0" i="1" smtClean="0">
                                <a:latin typeface="Cambria Math"/>
                                <a:cs typeface="Times New Roman" pitchFamily="18" charset="0"/>
                              </a:rPr>
                              <m:t>     </m:t>
                            </m:r>
                            <m:r>
                              <a:rPr lang="en-US" altLang="zh-TW" b="0" i="1" smtClean="0">
                                <a:latin typeface="Cambria Math"/>
                                <a:cs typeface="Times New Roman" pitchFamily="18" charset="0"/>
                              </a:rPr>
                              <m:t>𝑖𝑓</m:t>
                            </m:r>
                            <m:r>
                              <a:rPr lang="en-US" altLang="zh-TW" b="0" i="1" smtClean="0">
                                <a:latin typeface="Cambria Math"/>
                                <a:cs typeface="Times New Roman" pitchFamily="18" charset="0"/>
                              </a:rPr>
                              <m:t> </m:t>
                            </m:r>
                            <m:r>
                              <a:rPr lang="en-US" altLang="zh-TW" b="0" i="1" smtClean="0">
                                <a:latin typeface="Cambria Math"/>
                                <a:cs typeface="Times New Roman" pitchFamily="18" charset="0"/>
                              </a:rPr>
                              <m:t>𝐼</m:t>
                            </m:r>
                            <m:r>
                              <a:rPr lang="en-US" altLang="zh-TW" b="0" i="1" smtClean="0">
                                <a:latin typeface="Cambria Math"/>
                                <a:cs typeface="Times New Roman" pitchFamily="18" charset="0"/>
                              </a:rPr>
                              <m:t>=0 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altLang="zh-TW" dirty="0" smtClean="0">
                    <a:latin typeface="Times New Roman" pitchFamily="18" charset="0"/>
                    <a:cs typeface="Times New Roman" pitchFamily="18" charset="0"/>
                  </a:rPr>
                  <a:t/>
                </a:r>
                <a:br>
                  <a:rPr lang="en-US" altLang="zh-TW" dirty="0" smtClean="0">
                    <a:latin typeface="Times New Roman" pitchFamily="18" charset="0"/>
                    <a:cs typeface="Times New Roman" pitchFamily="18" charset="0"/>
                  </a:rPr>
                </a:br>
                <a:r>
                  <a:rPr lang="en-US" altLang="zh-TW" dirty="0" smtClean="0">
                    <a:latin typeface="Times New Roman" pitchFamily="18" charset="0"/>
                    <a:cs typeface="Times New Roman" pitchFamily="18" charset="0"/>
                  </a:rPr>
                  <a:t>where I= 0 or 1 is a random variable. In other words, the spot- and forward-rate curves will both have a shift up or down of 2%.</a:t>
                </a:r>
                <a:endParaRPr lang="zh-TW" alt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2113958"/>
                <a:ext cx="8229600" cy="4325112"/>
              </a:xfrm>
              <a:blipFill rotWithShape="1">
                <a:blip r:embed="rId3"/>
                <a:stretch>
                  <a:fillRect t="-1410" r="-51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531904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066800"/>
          </a:xfrm>
        </p:spPr>
        <p:txBody>
          <a:bodyPr/>
          <a:lstStyle/>
          <a:p>
            <a:r>
              <a:rPr lang="en-US" altLang="zh-TW" dirty="0" smtClean="0"/>
              <a:t>Example 2.1</a:t>
            </a:r>
            <a:endParaRPr lang="zh-TW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2113958"/>
                <a:ext cx="8229600" cy="4325112"/>
              </a:xfrm>
            </p:spPr>
            <p:txBody>
              <a:bodyPr>
                <a:normAutofit/>
              </a:bodyPr>
              <a:lstStyle/>
              <a:p>
                <a:pPr marL="109728" indent="0">
                  <a:buNone/>
                </a:pPr>
                <a:r>
                  <a:rPr lang="en-US" altLang="zh-TW" dirty="0" smtClean="0">
                    <a:latin typeface="Times New Roman" pitchFamily="18" charset="0"/>
                    <a:cs typeface="Times New Roman" pitchFamily="18" charset="0"/>
                  </a:rPr>
                  <a:t>Suppose that we hold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TW" b="0" i="1" smtClean="0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TW" dirty="0" smtClean="0">
                    <a:latin typeface="Times New Roman" pitchFamily="18" charset="0"/>
                    <a:cs typeface="Times New Roman" pitchFamily="18" charset="0"/>
                  </a:rPr>
                  <a:t>,</a:t>
                </a:r>
                <a:r>
                  <a:rPr lang="en-US" altLang="zh-TW" dirty="0"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TW" b="0" i="1" smtClean="0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TW" dirty="0" smtClean="0">
                    <a:latin typeface="Times New Roman" pitchFamily="18" charset="0"/>
                    <a:cs typeface="Times New Roman" pitchFamily="18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TW" b="0" i="1" smtClean="0">
                            <a:latin typeface="Cambria Math"/>
                            <a:cs typeface="Times New Roman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zh-TW" altLang="en-US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zh-TW" dirty="0" smtClean="0">
                    <a:latin typeface="Times New Roman" pitchFamily="18" charset="0"/>
                    <a:cs typeface="Times New Roman" pitchFamily="18" charset="0"/>
                  </a:rPr>
                  <a:t>units of the bonds maturing at times 1, 2 and 3 respectively, such </a:t>
                </a:r>
                <a:r>
                  <a:rPr lang="en-US" altLang="zh-TW" dirty="0" smtClean="0">
                    <a:latin typeface="Times New Roman" pitchFamily="18" charset="0"/>
                    <a:cs typeface="Times New Roman" pitchFamily="18" charset="0"/>
                  </a:rPr>
                  <a:t>that</a:t>
                </a:r>
                <a:endParaRPr lang="en-US" altLang="zh-TW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altLang="zh-TW" i="1" smtClean="0">
                              <a:latin typeface="Cambria Math"/>
                              <a:cs typeface="Times New Roman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i="1" smtClean="0"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US" altLang="zh-TW" i="1">
                                      <a:latin typeface="Cambria Math"/>
                                      <a:cs typeface="Times New Roman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/>
                                      <a:cs typeface="Times New Roman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/>
                                      <a:cs typeface="Times New Roman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altLang="zh-TW" i="1">
                                  <a:latin typeface="Cambria Math"/>
                                  <a:cs typeface="Times New Roman" pitchFamily="18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altLang="zh-TW" i="1">
                                      <a:latin typeface="Cambria Math"/>
                                      <a:cs typeface="Times New Roman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i="1">
                                      <a:latin typeface="Cambria Math"/>
                                      <a:cs typeface="Times New Roman" pitchFamily="18" charset="0"/>
                                    </a:rPr>
                                    <m:t>0,2</m:t>
                                  </m:r>
                                </m:e>
                              </m:d>
                              <m:r>
                                <a:rPr lang="en-US" altLang="zh-TW" i="1">
                                  <a:latin typeface="Cambria Math"/>
                                  <a:cs typeface="Times New Roman" pitchFamily="18" charset="0"/>
                                </a:rPr>
                                <m:t>=−1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altLang="zh-TW" i="1">
                                      <a:latin typeface="Cambria Math"/>
                                      <a:cs typeface="Times New Roman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/>
                                      <a:cs typeface="Times New Roman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/>
                                      <a:cs typeface="Times New Roman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zh-TW" i="1">
                                  <a:latin typeface="Cambria Math"/>
                                  <a:cs typeface="Times New Roman" pitchFamily="18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altLang="zh-TW" i="1">
                                      <a:latin typeface="Cambria Math"/>
                                      <a:cs typeface="Times New Roman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i="1">
                                      <a:latin typeface="Cambria Math"/>
                                      <a:cs typeface="Times New Roman" pitchFamily="18" charset="0"/>
                                    </a:rPr>
                                    <m:t>0,1</m:t>
                                  </m:r>
                                </m:e>
                              </m:d>
                              <m:r>
                                <a:rPr lang="en-US" altLang="zh-TW" i="1">
                                  <a:latin typeface="Cambria Math"/>
                                  <a:cs typeface="Times New Roman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altLang="zh-TW" i="1">
                                      <a:latin typeface="Cambria Math"/>
                                      <a:cs typeface="Times New Roman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/>
                                      <a:cs typeface="Times New Roman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/>
                                      <a:cs typeface="Times New Roman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altLang="zh-TW" i="1">
                                  <a:latin typeface="Cambria Math"/>
                                  <a:cs typeface="Times New Roman" pitchFamily="18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altLang="zh-TW" i="1">
                                      <a:latin typeface="Cambria Math"/>
                                      <a:cs typeface="Times New Roman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i="1">
                                      <a:latin typeface="Cambria Math"/>
                                      <a:cs typeface="Times New Roman" pitchFamily="18" charset="0"/>
                                    </a:rPr>
                                    <m:t>0,2</m:t>
                                  </m:r>
                                </m:e>
                              </m:d>
                              <m:r>
                                <a:rPr lang="en-US" altLang="zh-TW" i="1">
                                  <a:latin typeface="Cambria Math"/>
                                  <a:cs typeface="Times New Roman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altLang="zh-TW" i="1">
                                      <a:latin typeface="Cambria Math"/>
                                      <a:cs typeface="Times New Roman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/>
                                      <a:cs typeface="Times New Roman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/>
                                      <a:cs typeface="Times New Roman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en-US" altLang="zh-TW" i="1">
                                  <a:latin typeface="Cambria Math"/>
                                  <a:cs typeface="Times New Roman" pitchFamily="18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altLang="zh-TW" i="1">
                                      <a:latin typeface="Cambria Math"/>
                                      <a:cs typeface="Times New Roman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i="1">
                                      <a:latin typeface="Cambria Math"/>
                                      <a:cs typeface="Times New Roman" pitchFamily="18" charset="0"/>
                                    </a:rPr>
                                    <m:t>0,3</m:t>
                                  </m:r>
                                </m:e>
                              </m:d>
                              <m:r>
                                <a:rPr lang="en-US" altLang="zh-TW" i="1">
                                  <a:latin typeface="Cambria Math"/>
                                  <a:cs typeface="Times New Roman" pitchFamily="18" charset="0"/>
                                </a:rPr>
                                <m:t>=0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altLang="zh-TW" i="1">
                                      <a:latin typeface="Cambria Math"/>
                                      <a:cs typeface="Times New Roman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/>
                                      <a:cs typeface="Times New Roman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/>
                                      <a:cs typeface="Times New Roman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zh-TW" i="1">
                                  <a:latin typeface="Cambria Math"/>
                                  <a:cs typeface="Times New Roman" pitchFamily="18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altLang="zh-TW" i="1">
                                      <a:latin typeface="Cambria Math"/>
                                      <a:cs typeface="Times New Roman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i="1">
                                      <a:latin typeface="Cambria Math"/>
                                      <a:cs typeface="Times New Roman" pitchFamily="18" charset="0"/>
                                    </a:rPr>
                                    <m:t>0,1</m:t>
                                  </m:r>
                                </m:e>
                              </m:d>
                              <m:r>
                                <a:rPr lang="en-US" altLang="zh-TW" i="1">
                                  <a:latin typeface="Cambria Math"/>
                                  <a:cs typeface="Times New Roman" pitchFamily="18" charset="0"/>
                                </a:rPr>
                                <m:t>+2</m:t>
                              </m:r>
                              <m:sSub>
                                <m:sSubPr>
                                  <m:ctrlPr>
                                    <a:rPr lang="en-US" altLang="zh-TW" i="1">
                                      <a:latin typeface="Cambria Math"/>
                                      <a:cs typeface="Times New Roman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/>
                                      <a:cs typeface="Times New Roman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/>
                                      <a:cs typeface="Times New Roman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altLang="zh-TW" i="1">
                                  <a:latin typeface="Cambria Math"/>
                                  <a:cs typeface="Times New Roman" pitchFamily="18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altLang="zh-TW" i="1">
                                      <a:latin typeface="Cambria Math"/>
                                      <a:cs typeface="Times New Roman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i="1">
                                      <a:latin typeface="Cambria Math"/>
                                      <a:cs typeface="Times New Roman" pitchFamily="18" charset="0"/>
                                    </a:rPr>
                                    <m:t>0,2</m:t>
                                  </m:r>
                                </m:e>
                              </m:d>
                              <m:r>
                                <a:rPr lang="en-US" altLang="zh-TW" i="1">
                                  <a:latin typeface="Cambria Math"/>
                                  <a:cs typeface="Times New Roman" pitchFamily="18" charset="0"/>
                                </a:rPr>
                                <m:t>+3</m:t>
                              </m:r>
                              <m:sSub>
                                <m:sSubPr>
                                  <m:ctrlPr>
                                    <a:rPr lang="en-US" altLang="zh-TW" i="1">
                                      <a:latin typeface="Cambria Math"/>
                                      <a:cs typeface="Times New Roman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/>
                                      <a:cs typeface="Times New Roman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/>
                                      <a:cs typeface="Times New Roman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en-US" altLang="zh-TW" i="1">
                                  <a:latin typeface="Cambria Math"/>
                                  <a:cs typeface="Times New Roman" pitchFamily="18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altLang="zh-TW" i="1">
                                      <a:latin typeface="Cambria Math"/>
                                      <a:cs typeface="Times New Roman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i="1">
                                      <a:latin typeface="Cambria Math"/>
                                      <a:cs typeface="Times New Roman" pitchFamily="18" charset="0"/>
                                    </a:rPr>
                                    <m:t>0,3</m:t>
                                  </m:r>
                                </m:e>
                              </m:d>
                              <m:r>
                                <a:rPr lang="en-US" altLang="zh-TW" i="1">
                                  <a:latin typeface="Cambria Math"/>
                                  <a:cs typeface="Times New Roman" pitchFamily="18" charset="0"/>
                                </a:rPr>
                                <m:t>=0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2113958"/>
                <a:ext cx="8229600" cy="4325112"/>
              </a:xfrm>
              <a:blipFill rotWithShape="1">
                <a:blip r:embed="rId2"/>
                <a:stretch>
                  <a:fillRect l="-148" t="-141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文字方塊 3"/>
              <p:cNvSpPr txBox="1"/>
              <p:nvPr/>
            </p:nvSpPr>
            <p:spPr>
              <a:xfrm>
                <a:off x="3203848" y="4437112"/>
                <a:ext cx="2700355" cy="19955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TW" altLang="en-US" dirty="0" smtClean="0"/>
                  <a:t>運用到的條件：</a:t>
                </a:r>
                <a:r>
                  <a:rPr lang="en-US" altLang="zh-TW" dirty="0"/>
                  <a:t/>
                </a:r>
                <a:br>
                  <a:rPr lang="en-US" altLang="zh-TW" dirty="0"/>
                </a:br>
                <a:r>
                  <a:rPr lang="en-US" altLang="zh-TW" dirty="0" smtClean="0"/>
                  <a:t>1. </a:t>
                </a:r>
                <a:r>
                  <a:rPr lang="zh-TW" altLang="en-US" dirty="0" smtClean="0"/>
                  <a:t>假定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sub>
                    </m:sSub>
                    <m:r>
                      <a:rPr lang="en-US" altLang="zh-TW" i="1">
                        <a:latin typeface="Cambria Math"/>
                        <a:cs typeface="Times New Roman" pitchFamily="18" charset="0"/>
                      </a:rPr>
                      <m:t>𝑃</m:t>
                    </m:r>
                    <m:d>
                      <m:dPr>
                        <m:ctrlPr>
                          <a:rPr lang="en-US" altLang="zh-TW" i="1">
                            <a:latin typeface="Cambria Math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/>
                            <a:cs typeface="Times New Roman" pitchFamily="18" charset="0"/>
                          </a:rPr>
                          <m:t>0,2</m:t>
                        </m:r>
                      </m:e>
                    </m:d>
                    <m:r>
                      <a:rPr lang="en-US" altLang="zh-TW" i="1">
                        <a:latin typeface="Cambria Math"/>
                        <a:cs typeface="Times New Roman" pitchFamily="18" charset="0"/>
                      </a:rPr>
                      <m:t>=−1</m:t>
                    </m:r>
                  </m:oMath>
                </a14:m>
                <a:r>
                  <a:rPr lang="en-US" altLang="zh-TW" dirty="0" smtClean="0"/>
                  <a:t/>
                </a:r>
                <a:br>
                  <a:rPr lang="en-US" altLang="zh-TW" dirty="0" smtClean="0"/>
                </a:br>
                <a:r>
                  <a:rPr lang="en-US" altLang="zh-TW" dirty="0" smtClean="0"/>
                  <a:t>2.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altLang="zh-TW" i="1">
                            <a:latin typeface="Cambria Math"/>
                            <a:cs typeface="Times New Roman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zh-TW" i="1">
                            <a:latin typeface="Cambria Math"/>
                            <a:cs typeface="Times New Roman" pitchFamily="18" charset="0"/>
                          </a:rPr>
                          <m:t>𝑖</m:t>
                        </m:r>
                        <m:r>
                          <a:rPr lang="en-US" altLang="zh-TW" i="1">
                            <a:latin typeface="Cambria Math"/>
                            <a:cs typeface="Times New Roman" pitchFamily="18" charset="0"/>
                          </a:rPr>
                          <m:t>=1</m:t>
                        </m:r>
                      </m:sub>
                      <m:sup>
                        <m:r>
                          <a:rPr lang="en-US" altLang="zh-TW" i="1">
                            <a:latin typeface="Cambria Math"/>
                            <a:cs typeface="Times New Roman" pitchFamily="18" charset="0"/>
                          </a:rPr>
                          <m:t>3</m:t>
                        </m:r>
                      </m:sup>
                      <m:e>
                        <m:sSub>
                          <m:sSubPr>
                            <m:ctrlPr>
                              <a:rPr lang="en-US" altLang="zh-TW" i="1">
                                <a:latin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/>
                                <a:cs typeface="Times New Roman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/>
                                <a:cs typeface="Times New Roman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zh-TW" i="1">
                            <a:latin typeface="Cambria Math"/>
                            <a:cs typeface="Times New Roman" pitchFamily="18" charset="0"/>
                          </a:rPr>
                          <m:t>𝑃</m:t>
                        </m:r>
                        <m:r>
                          <a:rPr lang="en-US" altLang="zh-TW" i="1">
                            <a:latin typeface="Cambria Math"/>
                            <a:cs typeface="Times New Roman" pitchFamily="18" charset="0"/>
                          </a:rPr>
                          <m:t>(0,</m:t>
                        </m:r>
                        <m:sSub>
                          <m:sSubPr>
                            <m:ctrlPr>
                              <a:rPr lang="en-US" altLang="zh-TW" i="1">
                                <a:latin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/>
                                <a:cs typeface="Times New Roman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/>
                                <a:cs typeface="Times New Roman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zh-TW" i="1">
                            <a:latin typeface="Cambria Math"/>
                            <a:cs typeface="Times New Roman" pitchFamily="18" charset="0"/>
                          </a:rPr>
                          <m:t>)</m:t>
                        </m:r>
                      </m:e>
                    </m:nary>
                    <m:r>
                      <a:rPr lang="en-US" altLang="zh-TW">
                        <a:latin typeface="Cambria Math"/>
                        <a:cs typeface="Times New Roman" pitchFamily="18" charset="0"/>
                      </a:rPr>
                      <m:t>=0</m:t>
                    </m:r>
                  </m:oMath>
                </a14:m>
                <a:r>
                  <a:rPr lang="zh-TW" altLang="en-US" dirty="0"/>
                  <a:t> </a:t>
                </a:r>
                <a:r>
                  <a:rPr lang="en-US" altLang="zh-TW" dirty="0" smtClean="0"/>
                  <a:t/>
                </a:r>
                <a:br>
                  <a:rPr lang="en-US" altLang="zh-TW" dirty="0" smtClean="0"/>
                </a:br>
                <a:r>
                  <a:rPr lang="en-US" altLang="zh-TW" dirty="0" smtClean="0"/>
                  <a:t>3. F.O.C. </a:t>
                </a:r>
                <a:br>
                  <a:rPr lang="en-US" altLang="zh-TW" dirty="0" smtClean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altLang="zh-TW" i="1">
                              <a:latin typeface="Cambria Math"/>
                              <a:cs typeface="Times New Roman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TW" i="1">
                              <a:latin typeface="Cambria Math"/>
                              <a:cs typeface="Times New Roman" pitchFamily="18" charset="0"/>
                            </a:rPr>
                            <m:t>𝑖</m:t>
                          </m:r>
                          <m:r>
                            <a:rPr lang="en-US" altLang="zh-TW" i="1">
                              <a:latin typeface="Cambria Math"/>
                              <a:cs typeface="Times New Roman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zh-TW" i="1">
                              <a:latin typeface="Cambria Math"/>
                              <a:cs typeface="Times New Roman" pitchFamily="18" charset="0"/>
                            </a:rPr>
                            <m:t>3</m:t>
                          </m:r>
                        </m:sup>
                        <m:e>
                          <m:sSub>
                            <m:sSubPr>
                              <m:ctrlPr>
                                <a:rPr lang="en-US" altLang="zh-TW" i="1"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/>
                                  <a:cs typeface="Times New Roman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/>
                                  <a:cs typeface="Times New Roman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TW" i="1"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/>
                                  <a:cs typeface="Times New Roman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/>
                                  <a:cs typeface="Times New Roman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zh-TW" i="1">
                              <a:latin typeface="Cambria Math"/>
                              <a:cs typeface="Times New Roman" pitchFamily="18" charset="0"/>
                            </a:rPr>
                            <m:t>𝑃</m:t>
                          </m:r>
                          <m:r>
                            <a:rPr lang="en-US" altLang="zh-TW" i="1">
                              <a:latin typeface="Cambria Math"/>
                              <a:cs typeface="Times New Roman" pitchFamily="18" charset="0"/>
                            </a:rPr>
                            <m:t>(0,</m:t>
                          </m:r>
                          <m:sSub>
                            <m:sSubPr>
                              <m:ctrlPr>
                                <a:rPr lang="en-US" altLang="zh-TW" i="1"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/>
                                  <a:cs typeface="Times New Roman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/>
                                  <a:cs typeface="Times New Roman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zh-TW" i="1">
                              <a:latin typeface="Cambria Math"/>
                              <a:cs typeface="Times New Roman" pitchFamily="18" charset="0"/>
                            </a:rPr>
                            <m:t>)</m:t>
                          </m:r>
                        </m:e>
                      </m:nary>
                      <m:r>
                        <a:rPr lang="en-US" altLang="zh-TW">
                          <a:latin typeface="Cambria Math"/>
                          <a:cs typeface="Times New Roman" pitchFamily="18" charset="0"/>
                        </a:rPr>
                        <m:t>=0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>
          <p:sp>
            <p:nvSpPr>
              <p:cNvPr id="4" name="文字方塊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3848" y="4437112"/>
                <a:ext cx="2700355" cy="1995546"/>
              </a:xfrm>
              <a:prstGeom prst="rect">
                <a:avLst/>
              </a:prstGeom>
              <a:blipFill rotWithShape="1">
                <a:blip r:embed="rId3"/>
                <a:stretch>
                  <a:fillRect l="-3612" t="-122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725919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066800"/>
          </a:xfrm>
        </p:spPr>
        <p:txBody>
          <a:bodyPr/>
          <a:lstStyle/>
          <a:p>
            <a:r>
              <a:rPr lang="en-US" altLang="zh-TW" dirty="0"/>
              <a:t>Example 2.1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844824"/>
                <a:ext cx="8229600" cy="4729712"/>
              </a:xfrm>
            </p:spPr>
            <p:txBody>
              <a:bodyPr/>
              <a:lstStyle/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noBar"/>
                          <m:ctrlPr>
                            <a:rPr lang="en-US" altLang="zh-TW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TW" i="1"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/>
                                  <a:cs typeface="Times New Roman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/>
                                  <a:cs typeface="Times New Roman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TW" b="0" i="1" smtClean="0">
                              <a:latin typeface="Cambria Math"/>
                              <a:cs typeface="Times New Roman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altLang="zh-TW" b="0" i="1" smtClean="0"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b="0" i="1" smtClean="0">
                                  <a:latin typeface="Cambria Math"/>
                                  <a:cs typeface="Times New Roman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zh-TW" b="0" i="1" smtClean="0">
                                  <a:latin typeface="Cambria Math"/>
                                  <a:cs typeface="Times New Roman" pitchFamily="18" charset="0"/>
                                </a:rPr>
                                <m:t>2</m:t>
                              </m:r>
                              <m:r>
                                <a:rPr lang="en-US" altLang="zh-TW" b="0" i="1" smtClean="0">
                                  <a:latin typeface="Cambria Math"/>
                                  <a:cs typeface="Times New Roman" pitchFamily="18" charset="0"/>
                                </a:rPr>
                                <m:t>𝑃</m:t>
                              </m:r>
                              <m:r>
                                <a:rPr lang="en-US" altLang="zh-TW" b="0" i="1" smtClean="0">
                                  <a:latin typeface="Cambria Math"/>
                                  <a:cs typeface="Times New Roman" pitchFamily="18" charset="0"/>
                                </a:rPr>
                                <m:t>(0,1)</m:t>
                              </m:r>
                            </m:den>
                          </m:f>
                          <m:r>
                            <a:rPr lang="en-US" altLang="zh-TW" b="0" i="1" smtClean="0">
                              <a:latin typeface="Cambria Math"/>
                              <a:cs typeface="Times New Roman" pitchFamily="18" charset="0"/>
                            </a:rPr>
                            <m:t>=0.541644</m:t>
                          </m:r>
                        </m:num>
                        <m:den>
                          <m:eqArr>
                            <m:eqArrPr>
                              <m:ctrlPr>
                                <a:rPr lang="en-US" altLang="zh-TW" i="1" smtClean="0">
                                  <a:latin typeface="Cambria Math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US" altLang="zh-TW" i="1">
                                      <a:latin typeface="Cambria Math"/>
                                      <a:cs typeface="Times New Roman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/>
                                      <a:cs typeface="Times New Roman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TW" b="0" i="1" smtClean="0">
                                      <a:latin typeface="Cambria Math"/>
                                      <a:cs typeface="Times New Roman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altLang="zh-TW" b="0" i="1" smtClean="0">
                                  <a:latin typeface="Cambria Math"/>
                                  <a:cs typeface="Times New Roman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altLang="zh-TW" b="0" i="1" smtClean="0">
                                      <a:latin typeface="Cambria Math"/>
                                      <a:cs typeface="Times New Roman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b="0" i="1" smtClean="0">
                                      <a:latin typeface="Cambria Math"/>
                                      <a:cs typeface="Times New Roman" pitchFamily="18" charset="0"/>
                                    </a:rPr>
                                    <m:t>−1</m:t>
                                  </m:r>
                                </m:num>
                                <m:den>
                                  <m:r>
                                    <a:rPr lang="en-US" altLang="zh-TW" b="0" i="1" smtClean="0">
                                      <a:latin typeface="Cambria Math"/>
                                      <a:cs typeface="Times New Roman" pitchFamily="18" charset="0"/>
                                    </a:rPr>
                                    <m:t>𝑃</m:t>
                                  </m:r>
                                  <m:r>
                                    <a:rPr lang="en-US" altLang="zh-TW" b="0" i="1" smtClean="0">
                                      <a:latin typeface="Cambria Math"/>
                                      <a:cs typeface="Times New Roman" pitchFamily="18" charset="0"/>
                                    </a:rPr>
                                    <m:t>(0,2)</m:t>
                                  </m:r>
                                </m:den>
                              </m:f>
                              <m:r>
                                <a:rPr lang="en-US" altLang="zh-TW" b="0" i="1" smtClean="0">
                                  <a:latin typeface="Cambria Math"/>
                                  <a:cs typeface="Times New Roman" pitchFamily="18" charset="0"/>
                                </a:rPr>
                                <m:t>=−1.173511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altLang="zh-TW" i="1">
                                      <a:latin typeface="Cambria Math"/>
                                      <a:cs typeface="Times New Roman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/>
                                      <a:cs typeface="Times New Roman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TW" b="0" i="1" smtClean="0">
                                      <a:latin typeface="Cambria Math"/>
                                      <a:cs typeface="Times New Roman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en-US" altLang="zh-TW" b="0" i="1" smtClean="0">
                                  <a:latin typeface="Cambria Math"/>
                                  <a:cs typeface="Times New Roman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altLang="zh-TW" b="0" i="1" smtClean="0">
                                      <a:latin typeface="Cambria Math"/>
                                      <a:cs typeface="Times New Roman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b="0" i="1" smtClean="0">
                                      <a:latin typeface="Cambria Math"/>
                                      <a:cs typeface="Times New Roman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altLang="zh-TW" b="0" i="1" smtClean="0">
                                      <a:latin typeface="Cambria Math"/>
                                      <a:cs typeface="Times New Roman" pitchFamily="18" charset="0"/>
                                    </a:rPr>
                                    <m:t>2</m:t>
                                  </m:r>
                                  <m:r>
                                    <a:rPr lang="en-US" altLang="zh-TW" b="0" i="1" smtClean="0">
                                      <a:latin typeface="Cambria Math"/>
                                      <a:cs typeface="Times New Roman" pitchFamily="18" charset="0"/>
                                    </a:rPr>
                                    <m:t>𝑃</m:t>
                                  </m:r>
                                  <m:r>
                                    <a:rPr lang="en-US" altLang="zh-TW" b="0" i="1" smtClean="0">
                                      <a:latin typeface="Cambria Math"/>
                                      <a:cs typeface="Times New Roman" pitchFamily="18" charset="0"/>
                                    </a:rPr>
                                    <m:t>(0,3)</m:t>
                                  </m:r>
                                </m:den>
                              </m:f>
                              <m:r>
                                <a:rPr lang="en-US" altLang="zh-TW" b="0" i="1" smtClean="0">
                                  <a:latin typeface="Cambria Math"/>
                                  <a:cs typeface="Times New Roman" pitchFamily="18" charset="0"/>
                                </a:rPr>
                                <m:t>=0.635624</m:t>
                              </m:r>
                            </m:e>
                          </m:eqArr>
                        </m:den>
                      </m:f>
                    </m:oMath>
                  </m:oMathPara>
                </a14:m>
                <a:endParaRPr lang="en-US" altLang="zh-TW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109728" indent="0">
                  <a:buNone/>
                </a:pPr>
                <a:endParaRPr lang="en-US" altLang="zh-TW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altLang="zh-TW" dirty="0" smtClean="0">
                    <a:latin typeface="Times New Roman" pitchFamily="18" charset="0"/>
                    <a:cs typeface="Times New Roman" pitchFamily="18" charset="0"/>
                  </a:rPr>
                  <a:t>At time 1 the value of this portfolio is 0.00021 if </a:t>
                </a:r>
                <a:r>
                  <a:rPr lang="en-US" altLang="zh-TW" i="1" dirty="0" smtClean="0"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altLang="zh-TW" dirty="0" smtClean="0">
                    <a:latin typeface="Times New Roman" pitchFamily="18" charset="0"/>
                    <a:cs typeface="Times New Roman" pitchFamily="18" charset="0"/>
                  </a:rPr>
                  <a:t>=1 or 0.00022 if </a:t>
                </a:r>
                <a:r>
                  <a:rPr lang="en-US" altLang="zh-TW" i="1" dirty="0" smtClean="0">
                    <a:latin typeface="Times New Roman" pitchFamily="18" charset="0"/>
                    <a:cs typeface="Times New Roman" pitchFamily="18" charset="0"/>
                  </a:rPr>
                  <a:t>I=0.</a:t>
                </a:r>
                <a:endParaRPr lang="zh-TW" altLang="en-US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844824"/>
                <a:ext cx="8229600" cy="4729712"/>
              </a:xfrm>
              <a:blipFill rotWithShape="1">
                <a:blip r:embed="rId2"/>
                <a:stretch>
                  <a:fillRect r="-44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546751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066800"/>
          </a:xfrm>
        </p:spPr>
        <p:txBody>
          <a:bodyPr>
            <a:normAutofit/>
          </a:bodyPr>
          <a:lstStyle/>
          <a:p>
            <a:r>
              <a:rPr lang="en-US" altLang="zh-TW" sz="3200" dirty="0" smtClean="0"/>
              <a:t>2.2 Fundamental Theorem of Asset Pricing</a:t>
            </a:r>
            <a:endParaRPr lang="zh-TW" alt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28800"/>
                <a:ext cx="8229600" cy="4945736"/>
              </a:xfrm>
            </p:spPr>
            <p:txBody>
              <a:bodyPr/>
              <a:lstStyle/>
              <a:p>
                <a:r>
                  <a:rPr lang="en-US" altLang="zh-TW" dirty="0" smtClean="0"/>
                  <a:t>Suppose risk-free rate r(t) is stochastic. Randomness in r(t) is underpinned by the probability triple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TW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l-GR" altLang="zh-TW" b="0" i="1" smtClean="0">
                            <a:latin typeface="Cambria Math"/>
                            <a:ea typeface="Cambria Math"/>
                          </a:rPr>
                          <m:t>Ω</m:t>
                        </m:r>
                        <m:r>
                          <a:rPr lang="en-US" altLang="zh-TW" b="0" i="1" smtClean="0"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en-US" altLang="zh-TW" b="0" i="1" smtClean="0">
                            <a:latin typeface="Cambria Math"/>
                            <a:ea typeface="Cambria Math"/>
                          </a:rPr>
                          <m:t>ℱ</m:t>
                        </m:r>
                        <m:r>
                          <a:rPr lang="en-US" altLang="zh-TW" b="0" i="1" smtClean="0"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en-US" altLang="zh-TW" b="0" i="1" smtClean="0">
                            <a:latin typeface="Cambria Math"/>
                            <a:ea typeface="Cambria Math"/>
                          </a:rPr>
                          <m:t>𝑃</m:t>
                        </m:r>
                      </m:e>
                    </m:d>
                  </m:oMath>
                </a14:m>
                <a:r>
                  <a:rPr lang="en-US" altLang="zh-TW" dirty="0" smtClean="0"/>
                  <a:t>, P is the real world probability measure.</a:t>
                </a:r>
              </a:p>
              <a:p>
                <a:endParaRPr lang="en-US" altLang="zh-TW" dirty="0" smtClean="0"/>
              </a:p>
              <a:p>
                <a:r>
                  <a:rPr lang="en-US" altLang="zh-TW" dirty="0" smtClean="0"/>
                  <a:t>Let cash account be</a:t>
                </a:r>
                <a:br>
                  <a:rPr lang="en-US" altLang="zh-TW" dirty="0" smtClean="0"/>
                </a:b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/>
                      </a:rPr>
                      <m:t>𝐵</m:t>
                    </m:r>
                    <m:d>
                      <m:dPr>
                        <m:ctrlPr>
                          <a:rPr lang="en-US" altLang="zh-TW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US" altLang="zh-TW" b="0" i="1" smtClean="0">
                        <a:latin typeface="Cambria Math"/>
                      </a:rPr>
                      <m:t>=</m:t>
                    </m:r>
                    <m:r>
                      <a:rPr lang="en-US" altLang="zh-TW" b="0" i="1" smtClean="0">
                        <a:latin typeface="Cambria Math"/>
                      </a:rPr>
                      <m:t>𝐵</m:t>
                    </m:r>
                    <m:d>
                      <m:dPr>
                        <m:ctrlPr>
                          <a:rPr lang="en-US" altLang="zh-TW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/>
                          </a:rPr>
                          <m:t>0</m:t>
                        </m:r>
                      </m:e>
                    </m:d>
                    <m:r>
                      <m:rPr>
                        <m:sty m:val="p"/>
                      </m:rPr>
                      <a:rPr lang="en-US" altLang="zh-TW" b="0" i="0" smtClean="0">
                        <a:latin typeface="Cambria Math"/>
                      </a:rPr>
                      <m:t>exp</m:t>
                    </m:r>
                    <m:r>
                      <a:rPr lang="en-US" altLang="zh-TW" b="0" i="1" smtClean="0">
                        <a:latin typeface="Cambria Math"/>
                      </a:rPr>
                      <m:t>⁡(</m:t>
                    </m:r>
                    <m:nary>
                      <m:naryPr>
                        <m:ctrlPr>
                          <a:rPr lang="en-US" altLang="zh-TW" b="0" i="1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zh-TW" b="0" i="1" smtClean="0">
                            <a:latin typeface="Cambria Math"/>
                          </a:rPr>
                          <m:t>0</m:t>
                        </m:r>
                      </m:sub>
                      <m:sup>
                        <m:r>
                          <a:rPr lang="en-US" altLang="zh-TW" b="0" i="1" smtClean="0">
                            <a:latin typeface="Cambria Math"/>
                          </a:rPr>
                          <m:t>𝑡</m:t>
                        </m:r>
                      </m:sup>
                      <m:e>
                        <m:r>
                          <a:rPr lang="en-US" altLang="zh-TW" b="0" i="1" smtClean="0">
                            <a:latin typeface="Cambria Math"/>
                          </a:rPr>
                          <m:t>𝑟</m:t>
                        </m:r>
                        <m:d>
                          <m:dPr>
                            <m:ctrlPr>
                              <a:rPr lang="en-US" altLang="zh-TW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zh-TW" b="0" i="1" smtClean="0">
                                <a:latin typeface="Cambria Math"/>
                              </a:rPr>
                              <m:t>𝑠</m:t>
                            </m:r>
                          </m:e>
                        </m:d>
                        <m:r>
                          <a:rPr lang="en-US" altLang="zh-TW" b="0" i="1" smtClean="0">
                            <a:latin typeface="Cambria Math"/>
                          </a:rPr>
                          <m:t>𝑑𝑠</m:t>
                        </m:r>
                      </m:e>
                    </m:nary>
                    <m:r>
                      <a:rPr lang="en-US" altLang="zh-TW" b="0" i="1" smtClean="0">
                        <a:latin typeface="Cambria Math"/>
                      </a:rPr>
                      <m:t>)</m:t>
                    </m:r>
                  </m:oMath>
                </a14:m>
                <a:endParaRPr lang="en-US" altLang="zh-TW" dirty="0" smtClean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/>
                        </a:rPr>
                        <m:t>𝑑</m:t>
                      </m:r>
                      <m:r>
                        <a:rPr lang="en-US" altLang="zh-TW" i="1">
                          <a:latin typeface="Cambria Math"/>
                        </a:rPr>
                        <m:t>𝐵</m:t>
                      </m:r>
                      <m:d>
                        <m:dPr>
                          <m:ctrlPr>
                            <a:rPr lang="en-US" altLang="zh-TW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r>
                        <a:rPr lang="en-US" altLang="zh-TW" b="0" i="1" smtClean="0">
                          <a:latin typeface="Cambria Math"/>
                        </a:rPr>
                        <m:t>𝑟</m:t>
                      </m:r>
                      <m:d>
                        <m:dPr>
                          <m:ctrlPr>
                            <a:rPr lang="en-US" altLang="zh-TW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altLang="zh-TW" b="0" i="1" smtClean="0">
                          <a:latin typeface="Cambria Math"/>
                        </a:rPr>
                        <m:t>𝐵</m:t>
                      </m:r>
                      <m:d>
                        <m:dPr>
                          <m:ctrlPr>
                            <a:rPr lang="en-US" altLang="zh-TW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altLang="zh-TW" b="0" i="1" smtClean="0">
                          <a:latin typeface="Cambria Math"/>
                        </a:rPr>
                        <m:t>𝑑𝑡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28800"/>
                <a:ext cx="8229600" cy="4945736"/>
              </a:xfrm>
              <a:blipFill rotWithShape="1">
                <a:blip r:embed="rId3"/>
                <a:stretch>
                  <a:fillRect t="-123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091599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945736"/>
          </a:xfrm>
        </p:spPr>
        <p:txBody>
          <a:bodyPr/>
          <a:lstStyle/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Theorem 2.2</a:t>
            </a:r>
          </a:p>
          <a:p>
            <a:pPr marL="925830" lvl="1" indent="-514350">
              <a:buFont typeface="+mj-lt"/>
              <a:buAutoNum type="arabicPeriod"/>
            </a:pPr>
            <a:r>
              <a:rPr lang="en-US" altLang="zh-TW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Bond price evolve in a way that is arbitrage free if and only if there exists a measure Q, equivalent to P, under which, for each T, the discounted price process P(</a:t>
            </a:r>
            <a:r>
              <a:rPr lang="en-US" altLang="zh-TW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t,T</a:t>
            </a:r>
            <a:r>
              <a:rPr lang="en-US" altLang="zh-TW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)/B(t) is a martingale for all t: 0&lt;t&lt;T</a:t>
            </a:r>
            <a:endParaRPr lang="en-US" altLang="zh-TW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925830" lvl="1" indent="-514350">
              <a:buFont typeface="+mj-lt"/>
              <a:buAutoNum type="arabicPeriod"/>
            </a:pPr>
            <a:r>
              <a:rPr lang="en-US" altLang="zh-TW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If  1. holds, then the market is complete if and only if Q is the unique measure under which the P(t ,T)/B(t)  are martingales.</a:t>
            </a:r>
          </a:p>
          <a:p>
            <a:pPr marL="411480" lvl="1" indent="0">
              <a:buNone/>
            </a:pPr>
            <a:r>
              <a:rPr lang="en-US" altLang="zh-TW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 measure Q is often referred to, consequently, as the equivalent martingale measure.</a:t>
            </a:r>
          </a:p>
          <a:p>
            <a:pPr marL="411480" lvl="1" indent="0">
              <a:buNone/>
            </a:pPr>
            <a:endParaRPr lang="en-US" altLang="zh-TW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29600" cy="1066800"/>
          </a:xfrm>
        </p:spPr>
        <p:txBody>
          <a:bodyPr>
            <a:normAutofit/>
          </a:bodyPr>
          <a:lstStyle/>
          <a:p>
            <a:r>
              <a:rPr lang="en-US" altLang="zh-TW" sz="3200" dirty="0" smtClean="0"/>
              <a:t>2.2 Fundamental Theorem of Asset Pricing</a:t>
            </a:r>
            <a:endParaRPr lang="zh-TW" altLang="en-US" sz="3200" dirty="0"/>
          </a:p>
        </p:txBody>
      </p:sp>
    </p:spTree>
    <p:extLst>
      <p:ext uri="{BB962C8B-B14F-4D97-AF65-F5344CB8AC3E}">
        <p14:creationId xmlns:p14="http://schemas.microsoft.com/office/powerpoint/2010/main" val="16164861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28800"/>
                <a:ext cx="8229600" cy="4945736"/>
              </a:xfrm>
            </p:spPr>
            <p:txBody>
              <a:bodyPr>
                <a:normAutofit/>
              </a:bodyPr>
              <a:lstStyle/>
              <a:p>
                <a:r>
                  <a:rPr lang="en-US" altLang="zh-TW" b="0" dirty="0" smtClean="0">
                    <a:solidFill>
                      <a:schemeClr val="tx1"/>
                    </a:solidFill>
                    <a:latin typeface="Cambria Math"/>
                    <a:cs typeface="Times New Roman" pitchFamily="18" charset="0"/>
                  </a:rPr>
                  <a:t>Value of zero coupon bond at time t :</a:t>
                </a:r>
                <a:r>
                  <a:rPr lang="en-US" altLang="zh-TW" dirty="0" smtClean="0">
                    <a:latin typeface="Cambria Math"/>
                    <a:cs typeface="Times New Roman" pitchFamily="18" charset="0"/>
                  </a:rPr>
                  <a:t/>
                </a:r>
                <a:br>
                  <a:rPr lang="en-US" altLang="zh-TW" dirty="0" smtClean="0">
                    <a:latin typeface="Cambria Math"/>
                    <a:cs typeface="Times New Roman" pitchFamily="18" charset="0"/>
                  </a:rPr>
                </a:br>
                <a14:m>
                  <m:oMath xmlns:m="http://schemas.openxmlformats.org/officeDocument/2006/math">
                    <m:r>
                      <a:rPr lang="en-US" altLang="zh-TW" b="0" i="1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𝑃</m:t>
                    </m:r>
                    <m:d>
                      <m:dPr>
                        <m:ctrlPr>
                          <a:rPr lang="en-US" altLang="zh-TW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𝑡</m:t>
                        </m:r>
                        <m:r>
                          <a:rPr lang="en-US" altLang="zh-TW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,</m:t>
                        </m:r>
                        <m:r>
                          <a:rPr lang="en-US" altLang="zh-TW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𝑇</m:t>
                        </m:r>
                      </m:e>
                    </m:d>
                    <m:r>
                      <a:rPr lang="en-US" altLang="zh-TW" b="0" i="1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TW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𝐸</m:t>
                        </m:r>
                      </m:e>
                      <m:sub>
                        <m:r>
                          <a:rPr lang="en-US" altLang="zh-TW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𝑄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altLang="zh-TW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altLang="zh-TW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TW" b="0" i="0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exp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altLang="zh-TW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TW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−</m:t>
                                </m:r>
                                <m:nary>
                                  <m:naryPr>
                                    <m:ctrlPr>
                                      <a:rPr lang="en-US" altLang="zh-TW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cs typeface="Times New Roman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23"/>
                                      </m:rPr>
                                      <a:rPr lang="en-US" altLang="zh-TW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cs typeface="Times New Roman" pitchFamily="18" charset="0"/>
                                      </a:rPr>
                                      <m:t>𝑡</m:t>
                                    </m:r>
                                  </m:sub>
                                  <m:sup>
                                    <m:r>
                                      <a:rPr lang="en-US" altLang="zh-TW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cs typeface="Times New Roman" pitchFamily="18" charset="0"/>
                                      </a:rPr>
                                      <m:t>𝑇</m:t>
                                    </m:r>
                                  </m:sup>
                                  <m:e>
                                    <m:r>
                                      <a:rPr lang="en-US" altLang="zh-TW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cs typeface="Times New Roman" pitchFamily="18" charset="0"/>
                                      </a:rPr>
                                      <m:t>𝑟</m:t>
                                    </m:r>
                                    <m:d>
                                      <m:dPr>
                                        <m:ctrlPr>
                                          <a:rPr lang="en-US" altLang="zh-TW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  <a:cs typeface="Times New Roman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TW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  <a:cs typeface="Times New Roman" pitchFamily="18" charset="0"/>
                                          </a:rPr>
                                          <m:t>𝑠</m:t>
                                        </m:r>
                                      </m:e>
                                    </m:d>
                                    <m:r>
                                      <a:rPr lang="en-US" altLang="zh-TW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cs typeface="Times New Roman" pitchFamily="18" charset="0"/>
                                      </a:rPr>
                                      <m:t>𝑑𝑠</m:t>
                                    </m:r>
                                  </m:e>
                                </m:nary>
                              </m:e>
                            </m:d>
                          </m:e>
                        </m:func>
                      </m:e>
                      <m:e>
                        <m:sSub>
                          <m:sSubPr>
                            <m:ctrlPr>
                              <a:rPr lang="en-US" altLang="zh-TW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ℱ</m:t>
                            </m:r>
                          </m:e>
                          <m:sub>
                            <m:r>
                              <a:rPr lang="en-US" altLang="zh-TW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zh-TW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/>
                </a:r>
                <a:br>
                  <a:rPr lang="en-US" altLang="zh-TW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</a:br>
                <a:r>
                  <a:rPr lang="en-US" altLang="zh-TW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(since P(T,T)=1)</a:t>
                </a:r>
              </a:p>
              <a:p>
                <a:endParaRPr lang="en-US" altLang="zh-TW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altLang="zh-TW" dirty="0" smtClean="0">
                    <a:latin typeface="Cambria Math"/>
                    <a:cs typeface="Times New Roman" pitchFamily="18" charset="0"/>
                  </a:rPr>
                  <a:t>If X is some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altLang="zh-TW" i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ℱ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TW" i="0">
                            <a:latin typeface="Cambria Math"/>
                            <a:cs typeface="Times New Roman" pitchFamily="18" charset="0"/>
                          </a:rPr>
                          <m:t>t</m:t>
                        </m:r>
                      </m:sub>
                    </m:sSub>
                  </m:oMath>
                </a14:m>
                <a:r>
                  <a:rPr lang="en-US" altLang="zh-TW" b="0" dirty="0" smtClean="0">
                    <a:latin typeface="Cambria Math"/>
                    <a:cs typeface="Times New Roman" pitchFamily="18" charset="0"/>
                  </a:rPr>
                  <a:t>-measurable derivative payment payable at T, V(t) is the fair value of this derivative contract</a:t>
                </a:r>
                <a:r>
                  <a:rPr lang="en-US" altLang="zh-TW" b="0" i="1" dirty="0" smtClean="0">
                    <a:latin typeface="Cambria Math"/>
                    <a:cs typeface="Times New Roman" pitchFamily="18" charset="0"/>
                  </a:rPr>
                  <a:t/>
                </a:r>
                <a:br>
                  <a:rPr lang="en-US" altLang="zh-TW" b="0" i="1" dirty="0" smtClean="0">
                    <a:latin typeface="Cambria Math"/>
                    <a:cs typeface="Times New Roman" pitchFamily="18" charset="0"/>
                  </a:rPr>
                </a:b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/>
                        <a:cs typeface="Times New Roman" pitchFamily="18" charset="0"/>
                      </a:rPr>
                      <m:t>𝑉</m:t>
                    </m:r>
                    <m:d>
                      <m:dPr>
                        <m:ctrlPr>
                          <a:rPr lang="en-US" altLang="zh-TW" i="1">
                            <a:latin typeface="Cambria Math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/>
                            <a:cs typeface="Times New Roman" pitchFamily="18" charset="0"/>
                          </a:rPr>
                          <m:t>𝑡</m:t>
                        </m:r>
                      </m:e>
                    </m:d>
                    <m:r>
                      <a:rPr lang="en-US" altLang="zh-TW" i="1">
                        <a:latin typeface="Cambria Math"/>
                        <a:cs typeface="Times New Roman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TW" i="1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  <a:cs typeface="Times New Roman" pitchFamily="18" charset="0"/>
                          </a:rPr>
                          <m:t>𝐸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  <a:cs typeface="Times New Roman" pitchFamily="18" charset="0"/>
                          </a:rPr>
                          <m:t>𝑄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altLang="zh-TW" i="1">
                            <a:latin typeface="Cambria Math"/>
                            <a:cs typeface="Times New Roman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altLang="zh-TW" i="1">
                                <a:latin typeface="Cambria Math"/>
                                <a:cs typeface="Times New Roman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TW">
                                <a:latin typeface="Cambria Math"/>
                                <a:cs typeface="Times New Roman" pitchFamily="18" charset="0"/>
                              </a:rPr>
                              <m:t>exp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altLang="zh-TW" i="1">
                                    <a:latin typeface="Cambria Math"/>
                                    <a:cs typeface="Times New Roman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TW" i="1">
                                    <a:latin typeface="Cambria Math"/>
                                    <a:cs typeface="Times New Roman" pitchFamily="18" charset="0"/>
                                  </a:rPr>
                                  <m:t>−</m:t>
                                </m:r>
                                <m:nary>
                                  <m:naryPr>
                                    <m:ctrlPr>
                                      <a:rPr lang="en-US" altLang="zh-TW" i="1">
                                        <a:latin typeface="Cambria Math"/>
                                        <a:cs typeface="Times New Roman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23"/>
                                      </m:rPr>
                                      <a:rPr lang="en-US" altLang="zh-TW" i="1">
                                        <a:latin typeface="Cambria Math"/>
                                        <a:cs typeface="Times New Roman" pitchFamily="18" charset="0"/>
                                      </a:rPr>
                                      <m:t>𝑡</m:t>
                                    </m:r>
                                  </m:sub>
                                  <m:sup>
                                    <m:r>
                                      <a:rPr lang="en-US" altLang="zh-TW" i="1">
                                        <a:latin typeface="Cambria Math"/>
                                        <a:cs typeface="Times New Roman" pitchFamily="18" charset="0"/>
                                      </a:rPr>
                                      <m:t>𝑇</m:t>
                                    </m:r>
                                  </m:sup>
                                  <m:e>
                                    <m:r>
                                      <a:rPr lang="en-US" altLang="zh-TW" i="1">
                                        <a:latin typeface="Cambria Math"/>
                                        <a:cs typeface="Times New Roman" pitchFamily="18" charset="0"/>
                                      </a:rPr>
                                      <m:t>𝑟</m:t>
                                    </m:r>
                                    <m:d>
                                      <m:dPr>
                                        <m:ctrlPr>
                                          <a:rPr lang="en-US" altLang="zh-TW" i="1">
                                            <a:latin typeface="Cambria Math"/>
                                            <a:cs typeface="Times New Roman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TW" i="1">
                                            <a:latin typeface="Cambria Math"/>
                                            <a:cs typeface="Times New Roman" pitchFamily="18" charset="0"/>
                                          </a:rPr>
                                          <m:t>𝑠</m:t>
                                        </m:r>
                                      </m:e>
                                    </m:d>
                                    <m:r>
                                      <a:rPr lang="en-US" altLang="zh-TW" i="1">
                                        <a:latin typeface="Cambria Math"/>
                                        <a:cs typeface="Times New Roman" pitchFamily="18" charset="0"/>
                                      </a:rPr>
                                      <m:t>𝑑𝑠</m:t>
                                    </m:r>
                                  </m:e>
                                </m:nary>
                              </m:e>
                            </m:d>
                          </m:e>
                        </m:func>
                        <m:r>
                          <a:rPr lang="en-US" altLang="zh-TW" b="0" i="1" smtClean="0">
                            <a:latin typeface="Cambria Math"/>
                            <a:cs typeface="Times New Roman" pitchFamily="18" charset="0"/>
                          </a:rPr>
                          <m:t>𝑋</m:t>
                        </m:r>
                      </m:e>
                      <m:e>
                        <m:sSub>
                          <m:sSubPr>
                            <m:ctrlPr>
                              <a:rPr lang="en-US" altLang="zh-TW" i="1">
                                <a:latin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ℱ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/>
                                <a:cs typeface="Times New Roman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</m:oMath>
                </a14:m>
                <a:endParaRPr lang="en-US" altLang="zh-TW" dirty="0">
                  <a:latin typeface="Times New Roman" pitchFamily="18" charset="0"/>
                  <a:cs typeface="Times New Roman" pitchFamily="18" charset="0"/>
                </a:endParaRPr>
              </a:p>
              <a:p>
                <a:endParaRPr lang="en-US" altLang="zh-TW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28800"/>
                <a:ext cx="8229600" cy="4945736"/>
              </a:xfrm>
              <a:blipFill rotWithShape="1">
                <a:blip r:embed="rId3"/>
                <a:stretch>
                  <a:fillRect t="-1232" r="-111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29600" cy="1066800"/>
          </a:xfrm>
        </p:spPr>
        <p:txBody>
          <a:bodyPr>
            <a:normAutofit/>
          </a:bodyPr>
          <a:lstStyle/>
          <a:p>
            <a:r>
              <a:rPr lang="en-US" altLang="zh-TW" sz="3200" dirty="0" smtClean="0"/>
              <a:t>2.2 Fundamental Theorem of Asset Pricing</a:t>
            </a:r>
            <a:endParaRPr lang="zh-TW" altLang="en-US" sz="3200" dirty="0"/>
          </a:p>
        </p:txBody>
      </p:sp>
    </p:spTree>
    <p:extLst>
      <p:ext uri="{BB962C8B-B14F-4D97-AF65-F5344CB8AC3E}">
        <p14:creationId xmlns:p14="http://schemas.microsoft.com/office/powerpoint/2010/main" val="25964147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066800"/>
          </a:xfrm>
        </p:spPr>
        <p:txBody>
          <a:bodyPr/>
          <a:lstStyle/>
          <a:p>
            <a:r>
              <a:rPr lang="en-US" altLang="zh-TW" dirty="0" smtClean="0"/>
              <a:t>Example 2.5 forward pricing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1912264"/>
            <a:ext cx="8229600" cy="4945736"/>
          </a:xfrm>
        </p:spPr>
        <p:txBody>
          <a:bodyPr/>
          <a:lstStyle/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A forward contract has been arranged in which a price </a:t>
            </a:r>
            <a:r>
              <a:rPr lang="en-US" altLang="zh-TW" b="1" dirty="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 will be paid at time </a:t>
            </a:r>
            <a:r>
              <a:rPr lang="en-US" altLang="zh-TW" b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 in return for a repayment of 1 at time </a:t>
            </a:r>
            <a:r>
              <a:rPr lang="en-US" altLang="zh-TW" b="1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altLang="zh-TW" b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en-US" altLang="zh-TW" b="1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).</a:t>
            </a:r>
            <a:r>
              <a:rPr lang="zh-TW" alt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Equivalently, K is paid at </a:t>
            </a:r>
            <a:r>
              <a:rPr lang="en-US" altLang="zh-TW" b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 in return for delivery at the same time </a:t>
            </a:r>
            <a:r>
              <a:rPr lang="en-US" altLang="zh-TW" b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 of the S-bond which has a value at that time of P(T,S). How much is this contract worth at time t&lt;T ?</a:t>
            </a:r>
          </a:p>
        </p:txBody>
      </p:sp>
    </p:spTree>
    <p:extLst>
      <p:ext uri="{BB962C8B-B14F-4D97-AF65-F5344CB8AC3E}">
        <p14:creationId xmlns:p14="http://schemas.microsoft.com/office/powerpoint/2010/main" val="26755219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066800"/>
          </a:xfrm>
        </p:spPr>
        <p:txBody>
          <a:bodyPr/>
          <a:lstStyle/>
          <a:p>
            <a:r>
              <a:rPr lang="en-US" altLang="zh-TW" dirty="0" smtClean="0"/>
              <a:t>Example 2.5 forward pricing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467544" y="1628800"/>
                <a:ext cx="8229600" cy="4945736"/>
              </a:xfrm>
            </p:spPr>
            <p:txBody>
              <a:bodyPr>
                <a:normAutofit fontScale="92500"/>
              </a:bodyPr>
              <a:lstStyle/>
              <a:p>
                <a:r>
                  <a:rPr lang="en-US" altLang="zh-TW" dirty="0" smtClean="0">
                    <a:latin typeface="Times New Roman" pitchFamily="18" charset="0"/>
                    <a:cs typeface="Times New Roman" pitchFamily="18" charset="0"/>
                  </a:rPr>
                  <a:t>As an interest rate derivative contract, this has value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/>
                        <a:cs typeface="Times New Roman" pitchFamily="18" charset="0"/>
                      </a:rPr>
                      <m:t>𝑋</m:t>
                    </m:r>
                    <m:r>
                      <a:rPr lang="en-US" altLang="zh-TW" i="1">
                        <a:latin typeface="Cambria Math"/>
                        <a:cs typeface="Times New Roman" pitchFamily="18" charset="0"/>
                      </a:rPr>
                      <m:t>=</m:t>
                    </m:r>
                    <m:r>
                      <a:rPr lang="en-US" altLang="zh-TW" b="0" i="1" smtClean="0">
                        <a:latin typeface="Cambria Math"/>
                        <a:cs typeface="Times New Roman" pitchFamily="18" charset="0"/>
                      </a:rPr>
                      <m:t>𝑃</m:t>
                    </m:r>
                    <m:d>
                      <m:dPr>
                        <m:ctrlPr>
                          <a:rPr lang="en-US" altLang="zh-TW" b="0" i="1" smtClean="0">
                            <a:latin typeface="Cambria Math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/>
                            <a:cs typeface="Times New Roman" pitchFamily="18" charset="0"/>
                          </a:rPr>
                          <m:t>𝑇</m:t>
                        </m:r>
                        <m:r>
                          <a:rPr lang="en-US" altLang="zh-TW" b="0" i="1" smtClean="0">
                            <a:latin typeface="Cambria Math"/>
                            <a:cs typeface="Times New Roman" pitchFamily="18" charset="0"/>
                          </a:rPr>
                          <m:t>,</m:t>
                        </m:r>
                        <m:r>
                          <a:rPr lang="en-US" altLang="zh-TW" b="0" i="1" smtClean="0">
                            <a:latin typeface="Cambria Math"/>
                            <a:cs typeface="Times New Roman" pitchFamily="18" charset="0"/>
                          </a:rPr>
                          <m:t>𝑆</m:t>
                        </m:r>
                      </m:e>
                    </m:d>
                    <m:r>
                      <a:rPr lang="en-US" altLang="zh-TW" b="0" i="1" smtClean="0">
                        <a:latin typeface="Cambria Math"/>
                        <a:cs typeface="Times New Roman" pitchFamily="18" charset="0"/>
                      </a:rPr>
                      <m:t>−</m:t>
                    </m:r>
                    <m:r>
                      <a:rPr lang="en-US" altLang="zh-TW" b="0" i="1" smtClean="0">
                        <a:latin typeface="Cambria Math"/>
                        <a:cs typeface="Times New Roman" pitchFamily="18" charset="0"/>
                      </a:rPr>
                      <m:t>𝐾</m:t>
                    </m:r>
                  </m:oMath>
                </a14:m>
                <a:r>
                  <a:rPr lang="en-US" altLang="zh-TW" dirty="0" smtClean="0">
                    <a:latin typeface="Times New Roman" pitchFamily="18" charset="0"/>
                    <a:cs typeface="Times New Roman" pitchFamily="18" charset="0"/>
                  </a:rPr>
                  <a:t> at time t.</a:t>
                </a:r>
              </a:p>
              <a:p>
                <a14:m>
                  <m:oMath xmlns:m="http://schemas.openxmlformats.org/officeDocument/2006/math">
                    <m:r>
                      <a:rPr lang="en-US" altLang="zh-TW" i="1">
                        <a:latin typeface="Cambria Math"/>
                        <a:cs typeface="Times New Roman" pitchFamily="18" charset="0"/>
                      </a:rPr>
                      <m:t>𝑉</m:t>
                    </m:r>
                    <m:d>
                      <m:dPr>
                        <m:ctrlPr>
                          <a:rPr lang="en-US" altLang="zh-TW" i="1">
                            <a:latin typeface="Cambria Math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/>
                            <a:cs typeface="Times New Roman" pitchFamily="18" charset="0"/>
                          </a:rPr>
                          <m:t>𝑡</m:t>
                        </m:r>
                      </m:e>
                    </m:d>
                    <m:r>
                      <a:rPr lang="en-US" altLang="zh-TW" i="1">
                        <a:latin typeface="Cambria Math"/>
                        <a:cs typeface="Times New Roman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TW" i="1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  <a:cs typeface="Times New Roman" pitchFamily="18" charset="0"/>
                          </a:rPr>
                          <m:t>𝐸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  <a:cs typeface="Times New Roman" pitchFamily="18" charset="0"/>
                          </a:rPr>
                          <m:t>𝑄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altLang="zh-TW" i="1">
                            <a:latin typeface="Cambria Math"/>
                            <a:cs typeface="Times New Roman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altLang="zh-TW" i="1">
                                <a:latin typeface="Cambria Math"/>
                                <a:cs typeface="Times New Roman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TW">
                                <a:latin typeface="Cambria Math"/>
                                <a:cs typeface="Times New Roman" pitchFamily="18" charset="0"/>
                              </a:rPr>
                              <m:t>exp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altLang="zh-TW" i="1">
                                    <a:latin typeface="Cambria Math"/>
                                    <a:cs typeface="Times New Roman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TW" i="1">
                                    <a:latin typeface="Cambria Math"/>
                                    <a:cs typeface="Times New Roman" pitchFamily="18" charset="0"/>
                                  </a:rPr>
                                  <m:t>−</m:t>
                                </m:r>
                                <m:nary>
                                  <m:naryPr>
                                    <m:ctrlPr>
                                      <a:rPr lang="en-US" altLang="zh-TW" i="1">
                                        <a:latin typeface="Cambria Math"/>
                                        <a:cs typeface="Times New Roman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23"/>
                                      </m:rPr>
                                      <a:rPr lang="en-US" altLang="zh-TW" i="1">
                                        <a:latin typeface="Cambria Math"/>
                                        <a:cs typeface="Times New Roman" pitchFamily="18" charset="0"/>
                                      </a:rPr>
                                      <m:t>𝑡</m:t>
                                    </m:r>
                                  </m:sub>
                                  <m:sup>
                                    <m:r>
                                      <a:rPr lang="en-US" altLang="zh-TW" i="1">
                                        <a:latin typeface="Cambria Math"/>
                                        <a:cs typeface="Times New Roman" pitchFamily="18" charset="0"/>
                                      </a:rPr>
                                      <m:t>𝑇</m:t>
                                    </m:r>
                                  </m:sup>
                                  <m:e>
                                    <m:r>
                                      <a:rPr lang="en-US" altLang="zh-TW" i="1">
                                        <a:latin typeface="Cambria Math"/>
                                        <a:cs typeface="Times New Roman" pitchFamily="18" charset="0"/>
                                      </a:rPr>
                                      <m:t>𝑟</m:t>
                                    </m:r>
                                    <m:d>
                                      <m:dPr>
                                        <m:ctrlPr>
                                          <a:rPr lang="en-US" altLang="zh-TW" i="1">
                                            <a:latin typeface="Cambria Math"/>
                                            <a:cs typeface="Times New Roman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TW" b="0" i="1" smtClean="0">
                                            <a:latin typeface="Cambria Math"/>
                                            <a:cs typeface="Times New Roman" pitchFamily="18" charset="0"/>
                                          </a:rPr>
                                          <m:t>𝑢</m:t>
                                        </m:r>
                                      </m:e>
                                    </m:d>
                                    <m:r>
                                      <a:rPr lang="en-US" altLang="zh-TW" i="1">
                                        <a:latin typeface="Cambria Math"/>
                                        <a:cs typeface="Times New Roman" pitchFamily="18" charset="0"/>
                                      </a:rPr>
                                      <m:t>𝑑</m:t>
                                    </m:r>
                                    <m:r>
                                      <a:rPr lang="en-US" altLang="zh-TW" b="0" i="1" smtClean="0">
                                        <a:latin typeface="Cambria Math"/>
                                        <a:cs typeface="Times New Roman" pitchFamily="18" charset="0"/>
                                      </a:rPr>
                                      <m:t>𝑢</m:t>
                                    </m:r>
                                  </m:e>
                                </m:nary>
                              </m:e>
                            </m:d>
                          </m:e>
                        </m:func>
                        <m:r>
                          <a:rPr lang="en-US" altLang="zh-TW" i="1">
                            <a:latin typeface="Cambria Math"/>
                            <a:cs typeface="Times New Roman" pitchFamily="18" charset="0"/>
                          </a:rPr>
                          <m:t>𝑋</m:t>
                        </m:r>
                      </m:e>
                      <m:e>
                        <m:sSub>
                          <m:sSubPr>
                            <m:ctrlPr>
                              <a:rPr lang="en-US" altLang="zh-TW" i="1">
                                <a:latin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ℱ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/>
                                <a:cs typeface="Times New Roman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zh-TW" dirty="0" smtClean="0">
                    <a:latin typeface="Times New Roman" pitchFamily="18" charset="0"/>
                    <a:cs typeface="Times New Roman" pitchFamily="18" charset="0"/>
                  </a:rPr>
                  <a:t/>
                </a:r>
                <a:br>
                  <a:rPr lang="en-US" altLang="zh-TW" dirty="0" smtClean="0">
                    <a:latin typeface="Times New Roman" pitchFamily="18" charset="0"/>
                    <a:cs typeface="Times New Roman" pitchFamily="18" charset="0"/>
                  </a:rPr>
                </a:b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/>
                        <a:cs typeface="Times New Roman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TW" i="1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  <a:cs typeface="Times New Roman" pitchFamily="18" charset="0"/>
                          </a:rPr>
                          <m:t>𝐸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  <a:cs typeface="Times New Roman" pitchFamily="18" charset="0"/>
                          </a:rPr>
                          <m:t>𝑄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altLang="zh-TW" i="1">
                            <a:latin typeface="Cambria Math"/>
                            <a:cs typeface="Times New Roman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altLang="zh-TW" i="1">
                                <a:latin typeface="Cambria Math"/>
                                <a:cs typeface="Times New Roman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TW">
                                <a:latin typeface="Cambria Math"/>
                                <a:cs typeface="Times New Roman" pitchFamily="18" charset="0"/>
                              </a:rPr>
                              <m:t>exp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altLang="zh-TW" i="1">
                                    <a:latin typeface="Cambria Math"/>
                                    <a:cs typeface="Times New Roman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TW" i="1">
                                    <a:latin typeface="Cambria Math"/>
                                    <a:cs typeface="Times New Roman" pitchFamily="18" charset="0"/>
                                  </a:rPr>
                                  <m:t>−</m:t>
                                </m:r>
                                <m:nary>
                                  <m:naryPr>
                                    <m:ctrlPr>
                                      <a:rPr lang="en-US" altLang="zh-TW" i="1">
                                        <a:latin typeface="Cambria Math"/>
                                        <a:cs typeface="Times New Roman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23"/>
                                      </m:rPr>
                                      <a:rPr lang="en-US" altLang="zh-TW" i="1">
                                        <a:latin typeface="Cambria Math"/>
                                        <a:cs typeface="Times New Roman" pitchFamily="18" charset="0"/>
                                      </a:rPr>
                                      <m:t>𝑡</m:t>
                                    </m:r>
                                  </m:sub>
                                  <m:sup>
                                    <m:r>
                                      <a:rPr lang="en-US" altLang="zh-TW" i="1">
                                        <a:latin typeface="Cambria Math"/>
                                        <a:cs typeface="Times New Roman" pitchFamily="18" charset="0"/>
                                      </a:rPr>
                                      <m:t>𝑇</m:t>
                                    </m:r>
                                  </m:sup>
                                  <m:e>
                                    <m:r>
                                      <a:rPr lang="en-US" altLang="zh-TW" i="1">
                                        <a:latin typeface="Cambria Math"/>
                                        <a:cs typeface="Times New Roman" pitchFamily="18" charset="0"/>
                                      </a:rPr>
                                      <m:t>𝑟</m:t>
                                    </m:r>
                                    <m:d>
                                      <m:dPr>
                                        <m:ctrlPr>
                                          <a:rPr lang="en-US" altLang="zh-TW" i="1">
                                            <a:latin typeface="Cambria Math"/>
                                            <a:cs typeface="Times New Roman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TW" b="0" i="1" smtClean="0">
                                            <a:latin typeface="Cambria Math"/>
                                            <a:cs typeface="Times New Roman" pitchFamily="18" charset="0"/>
                                          </a:rPr>
                                          <m:t>𝑢</m:t>
                                        </m:r>
                                      </m:e>
                                    </m:d>
                                    <m:r>
                                      <a:rPr lang="en-US" altLang="zh-TW" i="1">
                                        <a:latin typeface="Cambria Math"/>
                                        <a:cs typeface="Times New Roman" pitchFamily="18" charset="0"/>
                                      </a:rPr>
                                      <m:t>𝑑</m:t>
                                    </m:r>
                                    <m:r>
                                      <a:rPr lang="en-US" altLang="zh-TW" b="0" i="1" smtClean="0">
                                        <a:latin typeface="Cambria Math"/>
                                        <a:cs typeface="Times New Roman" pitchFamily="18" charset="0"/>
                                      </a:rPr>
                                      <m:t>𝑢</m:t>
                                    </m:r>
                                  </m:e>
                                </m:nary>
                              </m:e>
                            </m:d>
                          </m:e>
                        </m:func>
                        <m:r>
                          <a:rPr lang="en-US" altLang="zh-TW" b="0" i="1" smtClean="0">
                            <a:latin typeface="Cambria Math"/>
                            <a:cs typeface="Times New Roman" pitchFamily="18" charset="0"/>
                          </a:rPr>
                          <m:t>(</m:t>
                        </m:r>
                        <m:r>
                          <a:rPr lang="en-US" altLang="zh-TW" i="1">
                            <a:latin typeface="Cambria Math"/>
                            <a:cs typeface="Times New Roman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altLang="zh-TW" i="1">
                                <a:latin typeface="Cambria Math"/>
                                <a:cs typeface="Times New Roman" pitchFamily="18" charset="0"/>
                              </a:rPr>
                            </m:ctrlPr>
                          </m:dPr>
                          <m:e>
                            <m:r>
                              <a:rPr lang="en-US" altLang="zh-TW" i="1">
                                <a:latin typeface="Cambria Math"/>
                                <a:cs typeface="Times New Roman" pitchFamily="18" charset="0"/>
                              </a:rPr>
                              <m:t>𝑇</m:t>
                            </m:r>
                            <m:r>
                              <a:rPr lang="en-US" altLang="zh-TW" i="1">
                                <a:latin typeface="Cambria Math"/>
                                <a:cs typeface="Times New Roman" pitchFamily="18" charset="0"/>
                              </a:rPr>
                              <m:t>,</m:t>
                            </m:r>
                            <m:r>
                              <a:rPr lang="en-US" altLang="zh-TW" i="1">
                                <a:latin typeface="Cambria Math"/>
                                <a:cs typeface="Times New Roman" pitchFamily="18" charset="0"/>
                              </a:rPr>
                              <m:t>𝑆</m:t>
                            </m:r>
                          </m:e>
                        </m:d>
                        <m:r>
                          <a:rPr lang="en-US" altLang="zh-TW" i="1">
                            <a:latin typeface="Cambria Math"/>
                            <a:cs typeface="Times New Roman" pitchFamily="18" charset="0"/>
                          </a:rPr>
                          <m:t>−</m:t>
                        </m:r>
                        <m:r>
                          <a:rPr lang="en-US" altLang="zh-TW" i="1">
                            <a:latin typeface="Cambria Math"/>
                            <a:cs typeface="Times New Roman" pitchFamily="18" charset="0"/>
                          </a:rPr>
                          <m:t>𝐾</m:t>
                        </m:r>
                        <m:r>
                          <a:rPr lang="en-US" altLang="zh-TW" b="0" i="1" smtClean="0">
                            <a:latin typeface="Cambria Math"/>
                            <a:cs typeface="Times New Roman" pitchFamily="18" charset="0"/>
                          </a:rPr>
                          <m:t>)</m:t>
                        </m:r>
                      </m:e>
                      <m:e>
                        <m:sSub>
                          <m:sSubPr>
                            <m:ctrlPr>
                              <a:rPr lang="en-US" altLang="zh-TW" i="1">
                                <a:latin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ℱ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/>
                                <a:cs typeface="Times New Roman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zh-TW" dirty="0" smtClean="0">
                    <a:latin typeface="Times New Roman" pitchFamily="18" charset="0"/>
                    <a:cs typeface="Times New Roman" pitchFamily="18" charset="0"/>
                  </a:rPr>
                  <a:t/>
                </a:r>
                <a:br>
                  <a:rPr lang="en-US" altLang="zh-TW" dirty="0" smtClean="0">
                    <a:latin typeface="Times New Roman" pitchFamily="18" charset="0"/>
                    <a:cs typeface="Times New Roman" pitchFamily="18" charset="0"/>
                  </a:rPr>
                </a:b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/>
                        <a:cs typeface="Times New Roman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TW" i="1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  <a:cs typeface="Times New Roman" pitchFamily="18" charset="0"/>
                          </a:rPr>
                          <m:t>𝐸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  <a:cs typeface="Times New Roman" pitchFamily="18" charset="0"/>
                          </a:rPr>
                          <m:t>𝑄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altLang="zh-TW" i="1">
                            <a:latin typeface="Cambria Math"/>
                            <a:cs typeface="Times New Roman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altLang="zh-TW" i="1">
                                <a:latin typeface="Cambria Math"/>
                                <a:cs typeface="Times New Roman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TW">
                                <a:latin typeface="Cambria Math"/>
                                <a:cs typeface="Times New Roman" pitchFamily="18" charset="0"/>
                              </a:rPr>
                              <m:t>exp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altLang="zh-TW" i="1">
                                    <a:latin typeface="Cambria Math"/>
                                    <a:cs typeface="Times New Roman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TW" i="1">
                                    <a:latin typeface="Cambria Math"/>
                                    <a:cs typeface="Times New Roman" pitchFamily="18" charset="0"/>
                                  </a:rPr>
                                  <m:t>−</m:t>
                                </m:r>
                                <m:nary>
                                  <m:naryPr>
                                    <m:ctrlPr>
                                      <a:rPr lang="en-US" altLang="zh-TW" i="1">
                                        <a:latin typeface="Cambria Math"/>
                                        <a:cs typeface="Times New Roman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23"/>
                                      </m:rPr>
                                      <a:rPr lang="en-US" altLang="zh-TW" i="1">
                                        <a:latin typeface="Cambria Math"/>
                                        <a:cs typeface="Times New Roman" pitchFamily="18" charset="0"/>
                                      </a:rPr>
                                      <m:t>𝑡</m:t>
                                    </m:r>
                                  </m:sub>
                                  <m:sup>
                                    <m:r>
                                      <a:rPr lang="en-US" altLang="zh-TW" i="1">
                                        <a:latin typeface="Cambria Math"/>
                                        <a:cs typeface="Times New Roman" pitchFamily="18" charset="0"/>
                                      </a:rPr>
                                      <m:t>𝑇</m:t>
                                    </m:r>
                                  </m:sup>
                                  <m:e>
                                    <m:r>
                                      <a:rPr lang="en-US" altLang="zh-TW" i="1">
                                        <a:latin typeface="Cambria Math"/>
                                        <a:cs typeface="Times New Roman" pitchFamily="18" charset="0"/>
                                      </a:rPr>
                                      <m:t>𝑟</m:t>
                                    </m:r>
                                    <m:d>
                                      <m:dPr>
                                        <m:ctrlPr>
                                          <a:rPr lang="en-US" altLang="zh-TW" i="1">
                                            <a:latin typeface="Cambria Math"/>
                                            <a:cs typeface="Times New Roman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TW" b="0" i="1" smtClean="0">
                                            <a:latin typeface="Cambria Math"/>
                                            <a:cs typeface="Times New Roman" pitchFamily="18" charset="0"/>
                                          </a:rPr>
                                          <m:t>𝑢</m:t>
                                        </m:r>
                                      </m:e>
                                    </m:d>
                                    <m:r>
                                      <a:rPr lang="en-US" altLang="zh-TW" i="1">
                                        <a:latin typeface="Cambria Math"/>
                                        <a:cs typeface="Times New Roman" pitchFamily="18" charset="0"/>
                                      </a:rPr>
                                      <m:t>𝑑</m:t>
                                    </m:r>
                                    <m:r>
                                      <a:rPr lang="en-US" altLang="zh-TW" b="0" i="1" smtClean="0">
                                        <a:latin typeface="Cambria Math"/>
                                        <a:cs typeface="Times New Roman" pitchFamily="18" charset="0"/>
                                      </a:rPr>
                                      <m:t>𝑢</m:t>
                                    </m:r>
                                  </m:e>
                                </m:nary>
                              </m:e>
                            </m:d>
                          </m:e>
                        </m:func>
                        <m:sSub>
                          <m:sSubPr>
                            <m:ctrlPr>
                              <a:rPr lang="en-US" altLang="zh-TW" i="1">
                                <a:latin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/>
                                <a:cs typeface="Times New Roman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/>
                                <a:cs typeface="Times New Roman" pitchFamily="18" charset="0"/>
                              </a:rPr>
                              <m:t>𝑄</m:t>
                            </m:r>
                          </m:sub>
                        </m:sSub>
                        <m:d>
                          <m:dPr>
                            <m:begChr m:val="["/>
                            <m:endChr m:val="]"/>
                            <m:ctrlPr>
                              <a:rPr lang="en-US" altLang="zh-TW" i="1" smtClean="0">
                                <a:latin typeface="Cambria Math"/>
                                <a:cs typeface="Times New Roman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en-US" altLang="zh-TW" i="1">
                                    <a:latin typeface="Cambria Math"/>
                                    <a:cs typeface="Times New Roman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altLang="zh-TW">
                                    <a:latin typeface="Cambria Math"/>
                                    <a:cs typeface="Times New Roman" pitchFamily="18" charset="0"/>
                                  </a:rPr>
                                  <m:t>exp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en-US" altLang="zh-TW" i="1">
                                        <a:latin typeface="Cambria Math"/>
                                        <a:cs typeface="Times New Roman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TW" i="1">
                                        <a:latin typeface="Cambria Math"/>
                                        <a:cs typeface="Times New Roman" pitchFamily="18" charset="0"/>
                                      </a:rPr>
                                      <m:t>−</m:t>
                                    </m:r>
                                    <m:nary>
                                      <m:naryPr>
                                        <m:ctrlPr>
                                          <a:rPr lang="en-US" altLang="zh-TW" i="1">
                                            <a:latin typeface="Cambria Math"/>
                                            <a:cs typeface="Times New Roman" pitchFamily="18" charset="0"/>
                                          </a:rPr>
                                        </m:ctrlPr>
                                      </m:naryPr>
                                      <m:sub>
                                        <m:r>
                                          <a:rPr lang="en-US" altLang="zh-TW" b="0" i="1" smtClean="0">
                                            <a:latin typeface="Cambria Math"/>
                                            <a:cs typeface="Times New Roman" pitchFamily="18" charset="0"/>
                                          </a:rPr>
                                          <m:t>𝑇</m:t>
                                        </m:r>
                                      </m:sub>
                                      <m:sup>
                                        <m:r>
                                          <a:rPr lang="en-US" altLang="zh-TW" b="0" i="1" smtClean="0">
                                            <a:latin typeface="Cambria Math"/>
                                            <a:cs typeface="Times New Roman" pitchFamily="18" charset="0"/>
                                          </a:rPr>
                                          <m:t>𝑆</m:t>
                                        </m:r>
                                      </m:sup>
                                      <m:e>
                                        <m:r>
                                          <a:rPr lang="en-US" altLang="zh-TW" i="1">
                                            <a:latin typeface="Cambria Math"/>
                                            <a:cs typeface="Times New Roman" pitchFamily="18" charset="0"/>
                                          </a:rPr>
                                          <m:t>𝑟</m:t>
                                        </m:r>
                                        <m:d>
                                          <m:dPr>
                                            <m:ctrlPr>
                                              <a:rPr lang="en-US" altLang="zh-TW" i="1">
                                                <a:latin typeface="Cambria Math"/>
                                                <a:cs typeface="Times New Roman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altLang="zh-TW" b="0" i="1" smtClean="0">
                                                <a:latin typeface="Cambria Math"/>
                                                <a:cs typeface="Times New Roman" pitchFamily="18" charset="0"/>
                                              </a:rPr>
                                              <m:t>𝑢</m:t>
                                            </m:r>
                                          </m:e>
                                        </m:d>
                                        <m:r>
                                          <a:rPr lang="en-US" altLang="zh-TW" i="1">
                                            <a:latin typeface="Cambria Math"/>
                                            <a:cs typeface="Times New Roman" pitchFamily="18" charset="0"/>
                                          </a:rPr>
                                          <m:t>𝑑</m:t>
                                        </m:r>
                                        <m:r>
                                          <a:rPr lang="en-US" altLang="zh-TW" b="0" i="1" smtClean="0">
                                            <a:latin typeface="Cambria Math"/>
                                            <a:cs typeface="Times New Roman" pitchFamily="18" charset="0"/>
                                          </a:rPr>
                                          <m:t>𝑢</m:t>
                                        </m:r>
                                      </m:e>
                                    </m:nary>
                                  </m:e>
                                </m:d>
                              </m:e>
                            </m:func>
                          </m:e>
                          <m:e>
                            <m:sSub>
                              <m:sSubPr>
                                <m:ctrlPr>
                                  <a:rPr lang="en-US" altLang="zh-TW" i="1">
                                    <a:latin typeface="Cambria Math"/>
                                    <a:cs typeface="Times New Roman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i="1">
                                    <a:latin typeface="Cambria Math"/>
                                    <a:ea typeface="Cambria Math"/>
                                    <a:cs typeface="Times New Roman" pitchFamily="18" charset="0"/>
                                  </a:rPr>
                                  <m:t>ℱ</m:t>
                                </m:r>
                              </m:e>
                              <m:sub>
                                <m:r>
                                  <a:rPr lang="en-US" altLang="zh-TW" b="0" i="1" smtClean="0">
                                    <a:latin typeface="Cambria Math"/>
                                    <a:cs typeface="Times New Roman" pitchFamily="18" charset="0"/>
                                  </a:rPr>
                                  <m:t>𝑇</m:t>
                                </m:r>
                              </m:sub>
                            </m:sSub>
                          </m:e>
                        </m:d>
                      </m:e>
                      <m:e>
                        <m:sSub>
                          <m:sSubPr>
                            <m:ctrlPr>
                              <a:rPr lang="en-US" altLang="zh-TW" i="1">
                                <a:latin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ℱ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/>
                                <a:cs typeface="Times New Roman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zh-TW" dirty="0" smtClean="0">
                    <a:latin typeface="Times New Roman" pitchFamily="18" charset="0"/>
                    <a:cs typeface="Times New Roman" pitchFamily="18" charset="0"/>
                  </a:rPr>
                  <a:t>-K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  <a:cs typeface="Times New Roman" pitchFamily="18" charset="0"/>
                          </a:rPr>
                          <m:t>𝐸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  <a:cs typeface="Times New Roman" pitchFamily="18" charset="0"/>
                          </a:rPr>
                          <m:t>𝑄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altLang="zh-TW" i="1">
                            <a:latin typeface="Cambria Math"/>
                            <a:cs typeface="Times New Roman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altLang="zh-TW" i="1">
                                <a:latin typeface="Cambria Math"/>
                                <a:cs typeface="Times New Roman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TW">
                                <a:latin typeface="Cambria Math"/>
                                <a:cs typeface="Times New Roman" pitchFamily="18" charset="0"/>
                              </a:rPr>
                              <m:t>exp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altLang="zh-TW" i="1">
                                    <a:latin typeface="Cambria Math"/>
                                    <a:cs typeface="Times New Roman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TW" i="1">
                                    <a:latin typeface="Cambria Math"/>
                                    <a:cs typeface="Times New Roman" pitchFamily="18" charset="0"/>
                                  </a:rPr>
                                  <m:t>−</m:t>
                                </m:r>
                                <m:nary>
                                  <m:naryPr>
                                    <m:ctrlPr>
                                      <a:rPr lang="en-US" altLang="zh-TW" i="1">
                                        <a:latin typeface="Cambria Math"/>
                                        <a:cs typeface="Times New Roman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23"/>
                                      </m:rPr>
                                      <a:rPr lang="en-US" altLang="zh-TW" i="1">
                                        <a:latin typeface="Cambria Math"/>
                                        <a:cs typeface="Times New Roman" pitchFamily="18" charset="0"/>
                                      </a:rPr>
                                      <m:t>𝑡</m:t>
                                    </m:r>
                                  </m:sub>
                                  <m:sup>
                                    <m:r>
                                      <a:rPr lang="en-US" altLang="zh-TW" i="1">
                                        <a:latin typeface="Cambria Math"/>
                                        <a:cs typeface="Times New Roman" pitchFamily="18" charset="0"/>
                                      </a:rPr>
                                      <m:t>𝑇</m:t>
                                    </m:r>
                                  </m:sup>
                                  <m:e>
                                    <m:r>
                                      <a:rPr lang="en-US" altLang="zh-TW" i="1">
                                        <a:latin typeface="Cambria Math"/>
                                        <a:cs typeface="Times New Roman" pitchFamily="18" charset="0"/>
                                      </a:rPr>
                                      <m:t>𝑟</m:t>
                                    </m:r>
                                    <m:d>
                                      <m:dPr>
                                        <m:ctrlPr>
                                          <a:rPr lang="en-US" altLang="zh-TW" i="1">
                                            <a:latin typeface="Cambria Math"/>
                                            <a:cs typeface="Times New Roman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TW" b="0" i="1" smtClean="0">
                                            <a:latin typeface="Cambria Math"/>
                                            <a:cs typeface="Times New Roman" pitchFamily="18" charset="0"/>
                                          </a:rPr>
                                          <m:t>𝑢</m:t>
                                        </m:r>
                                      </m:e>
                                    </m:d>
                                    <m:r>
                                      <a:rPr lang="en-US" altLang="zh-TW" i="1">
                                        <a:latin typeface="Cambria Math"/>
                                        <a:cs typeface="Times New Roman" pitchFamily="18" charset="0"/>
                                      </a:rPr>
                                      <m:t>𝑑</m:t>
                                    </m:r>
                                    <m:r>
                                      <a:rPr lang="en-US" altLang="zh-TW" b="0" i="1" smtClean="0">
                                        <a:latin typeface="Cambria Math"/>
                                        <a:cs typeface="Times New Roman" pitchFamily="18" charset="0"/>
                                      </a:rPr>
                                      <m:t>𝑢</m:t>
                                    </m:r>
                                  </m:e>
                                </m:nary>
                              </m:e>
                            </m:d>
                          </m:e>
                        </m:func>
                      </m:e>
                      <m:e>
                        <m:sSub>
                          <m:sSubPr>
                            <m:ctrlPr>
                              <a:rPr lang="en-US" altLang="zh-TW" i="1">
                                <a:latin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ℱ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/>
                                <a:cs typeface="Times New Roman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</m:oMath>
                </a14:m>
                <a:endParaRPr lang="en-US" altLang="zh-TW" dirty="0">
                  <a:latin typeface="Times New Roman" pitchFamily="18" charset="0"/>
                  <a:cs typeface="Times New Roman" pitchFamily="18" charset="0"/>
                </a:endParaRPr>
              </a:p>
              <a:p>
                <a:endParaRPr lang="en-US" altLang="zh-TW" dirty="0" smtClean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544" y="1628800"/>
                <a:ext cx="8229600" cy="4945736"/>
              </a:xfrm>
              <a:blipFill rotWithShape="1">
                <a:blip r:embed="rId2"/>
                <a:stretch>
                  <a:fillRect t="-110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563899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620688"/>
                <a:ext cx="8229600" cy="5953848"/>
              </a:xfrm>
            </p:spPr>
            <p:txBody>
              <a:bodyPr>
                <a:normAutofit/>
              </a:bodyPr>
              <a:lstStyle/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 smtClean="0">
                          <a:latin typeface="Cambria Math"/>
                          <a:cs typeface="Times New Roman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i="1">
                              <a:latin typeface="Cambria Math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/>
                              <a:cs typeface="Times New Roman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TW" i="1">
                              <a:latin typeface="Cambria Math"/>
                              <a:cs typeface="Times New Roman" pitchFamily="18" charset="0"/>
                            </a:rPr>
                            <m:t>𝑄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altLang="zh-TW" i="1">
                              <a:latin typeface="Cambria Math"/>
                              <a:cs typeface="Times New Roman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altLang="zh-TW" i="1"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zh-TW">
                                  <a:latin typeface="Cambria Math"/>
                                  <a:cs typeface="Times New Roman" pitchFamily="18" charset="0"/>
                                </a:rPr>
                                <m:t>exp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altLang="zh-TW" i="1">
                                      <a:latin typeface="Cambria Math"/>
                                      <a:cs typeface="Times New Roman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i="1">
                                      <a:latin typeface="Cambria Math"/>
                                      <a:cs typeface="Times New Roman" pitchFamily="18" charset="0"/>
                                    </a:rPr>
                                    <m:t>−</m:t>
                                  </m:r>
                                  <m:nary>
                                    <m:naryPr>
                                      <m:ctrlPr>
                                        <a:rPr lang="en-US" altLang="zh-TW" i="1">
                                          <a:latin typeface="Cambria Math"/>
                                          <a:cs typeface="Times New Roman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m:rPr>
                                          <m:brk m:alnAt="23"/>
                                        </m:rPr>
                                        <a:rPr lang="en-US" altLang="zh-TW" i="1">
                                          <a:latin typeface="Cambria Math"/>
                                          <a:cs typeface="Times New Roman" pitchFamily="18" charset="0"/>
                                        </a:rPr>
                                        <m:t>𝑡</m:t>
                                      </m:r>
                                    </m:sub>
                                    <m:sup>
                                      <m:r>
                                        <a:rPr lang="en-US" altLang="zh-TW" b="0" i="1" smtClean="0">
                                          <a:latin typeface="Cambria Math"/>
                                          <a:cs typeface="Times New Roman" pitchFamily="18" charset="0"/>
                                        </a:rPr>
                                        <m:t>𝑆</m:t>
                                      </m:r>
                                    </m:sup>
                                    <m:e>
                                      <m:r>
                                        <a:rPr lang="en-US" altLang="zh-TW" i="1">
                                          <a:latin typeface="Cambria Math"/>
                                          <a:cs typeface="Times New Roman" pitchFamily="18" charset="0"/>
                                        </a:rPr>
                                        <m:t>𝑟</m:t>
                                      </m:r>
                                      <m:d>
                                        <m:dPr>
                                          <m:ctrlPr>
                                            <a:rPr lang="en-US" altLang="zh-TW" i="1">
                                              <a:latin typeface="Cambria Math"/>
                                              <a:cs typeface="Times New Roman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altLang="zh-TW" i="1">
                                              <a:latin typeface="Cambria Math"/>
                                              <a:cs typeface="Times New Roman" pitchFamily="18" charset="0"/>
                                            </a:rPr>
                                            <m:t>𝑢</m:t>
                                          </m:r>
                                        </m:e>
                                      </m:d>
                                      <m:r>
                                        <a:rPr lang="en-US" altLang="zh-TW" i="1">
                                          <a:latin typeface="Cambria Math"/>
                                          <a:cs typeface="Times New Roman" pitchFamily="18" charset="0"/>
                                        </a:rPr>
                                        <m:t>𝑑𝑢</m:t>
                                      </m:r>
                                    </m:e>
                                  </m:nary>
                                </m:e>
                              </m:d>
                            </m:e>
                          </m:func>
                        </m:e>
                        <m:e>
                          <m:sSub>
                            <m:sSubPr>
                              <m:ctrlPr>
                                <a:rPr lang="en-US" altLang="zh-TW" i="1"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ℱ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/>
                                  <a:cs typeface="Times New Roman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r>
                        <a:rPr lang="en-US" altLang="zh-TW" b="0" i="1" smtClean="0">
                          <a:latin typeface="Cambria Math"/>
                          <a:cs typeface="Times New Roman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 altLang="zh-TW" b="0" i="0" smtClean="0">
                          <a:latin typeface="Cambria Math"/>
                          <a:cs typeface="Times New Roman" pitchFamily="18" charset="0"/>
                        </a:rPr>
                        <m:t>K</m:t>
                      </m:r>
                      <m:sSub>
                        <m:sSubPr>
                          <m:ctrlPr>
                            <a:rPr lang="en-US" altLang="zh-TW" i="1">
                              <a:latin typeface="Cambria Math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/>
                              <a:cs typeface="Times New Roman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TW" i="1">
                              <a:latin typeface="Cambria Math"/>
                              <a:cs typeface="Times New Roman" pitchFamily="18" charset="0"/>
                            </a:rPr>
                            <m:t>𝑄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altLang="zh-TW" i="1">
                              <a:latin typeface="Cambria Math"/>
                              <a:cs typeface="Times New Roman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altLang="zh-TW" i="1"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zh-TW">
                                  <a:latin typeface="Cambria Math"/>
                                  <a:cs typeface="Times New Roman" pitchFamily="18" charset="0"/>
                                </a:rPr>
                                <m:t>exp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altLang="zh-TW" i="1">
                                      <a:latin typeface="Cambria Math"/>
                                      <a:cs typeface="Times New Roman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i="1">
                                      <a:latin typeface="Cambria Math"/>
                                      <a:cs typeface="Times New Roman" pitchFamily="18" charset="0"/>
                                    </a:rPr>
                                    <m:t>−</m:t>
                                  </m:r>
                                  <m:nary>
                                    <m:naryPr>
                                      <m:ctrlPr>
                                        <a:rPr lang="en-US" altLang="zh-TW" i="1">
                                          <a:latin typeface="Cambria Math"/>
                                          <a:cs typeface="Times New Roman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m:rPr>
                                          <m:brk m:alnAt="23"/>
                                        </m:rPr>
                                        <a:rPr lang="en-US" altLang="zh-TW" i="1">
                                          <a:latin typeface="Cambria Math"/>
                                          <a:cs typeface="Times New Roman" pitchFamily="18" charset="0"/>
                                        </a:rPr>
                                        <m:t>𝑡</m:t>
                                      </m:r>
                                    </m:sub>
                                    <m:sup>
                                      <m:r>
                                        <a:rPr lang="en-US" altLang="zh-TW" i="1">
                                          <a:latin typeface="Cambria Math"/>
                                          <a:cs typeface="Times New Roman" pitchFamily="18" charset="0"/>
                                        </a:rPr>
                                        <m:t>𝑇</m:t>
                                      </m:r>
                                    </m:sup>
                                    <m:e>
                                      <m:r>
                                        <a:rPr lang="en-US" altLang="zh-TW" i="1">
                                          <a:latin typeface="Cambria Math"/>
                                          <a:cs typeface="Times New Roman" pitchFamily="18" charset="0"/>
                                        </a:rPr>
                                        <m:t>𝑟</m:t>
                                      </m:r>
                                      <m:d>
                                        <m:dPr>
                                          <m:ctrlPr>
                                            <a:rPr lang="en-US" altLang="zh-TW" i="1">
                                              <a:latin typeface="Cambria Math"/>
                                              <a:cs typeface="Times New Roman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altLang="zh-TW" i="1">
                                              <a:latin typeface="Cambria Math"/>
                                              <a:cs typeface="Times New Roman" pitchFamily="18" charset="0"/>
                                            </a:rPr>
                                            <m:t>𝑢</m:t>
                                          </m:r>
                                        </m:e>
                                      </m:d>
                                      <m:r>
                                        <a:rPr lang="en-US" altLang="zh-TW" i="1">
                                          <a:latin typeface="Cambria Math"/>
                                          <a:cs typeface="Times New Roman" pitchFamily="18" charset="0"/>
                                        </a:rPr>
                                        <m:t>𝑑𝑢</m:t>
                                      </m:r>
                                    </m:e>
                                  </m:nary>
                                </m:e>
                              </m:d>
                            </m:e>
                          </m:func>
                        </m:e>
                        <m:e>
                          <m:sSub>
                            <m:sSubPr>
                              <m:ctrlPr>
                                <a:rPr lang="en-US" altLang="zh-TW" i="1"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ℱ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/>
                                  <a:cs typeface="Times New Roman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</m:oMath>
                    <m:oMath xmlns:m="http://schemas.openxmlformats.org/officeDocument/2006/math">
                      <m:r>
                        <a:rPr lang="en-US" altLang="zh-TW" b="0" i="1" smtClean="0">
                          <a:latin typeface="Cambria Math"/>
                          <a:cs typeface="Times New Roman" pitchFamily="18" charset="0"/>
                        </a:rPr>
                        <m:t>=</m:t>
                      </m:r>
                      <m:r>
                        <a:rPr lang="en-US" altLang="zh-TW" b="0" i="1" smtClean="0">
                          <a:latin typeface="Cambria Math"/>
                          <a:cs typeface="Times New Roman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altLang="zh-TW" b="0" i="1" smtClean="0">
                              <a:latin typeface="Cambria Math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/>
                              <a:cs typeface="Times New Roman" pitchFamily="18" charset="0"/>
                            </a:rPr>
                            <m:t>𝑡</m:t>
                          </m:r>
                          <m:r>
                            <a:rPr lang="en-US" altLang="zh-TW" b="0" i="1" smtClean="0">
                              <a:latin typeface="Cambria Math"/>
                              <a:cs typeface="Times New Roman" pitchFamily="18" charset="0"/>
                            </a:rPr>
                            <m:t>,</m:t>
                          </m:r>
                          <m:r>
                            <a:rPr lang="en-US" altLang="zh-TW" b="0" i="1" smtClean="0">
                              <a:latin typeface="Cambria Math"/>
                              <a:cs typeface="Times New Roman" pitchFamily="18" charset="0"/>
                            </a:rPr>
                            <m:t>𝑆</m:t>
                          </m:r>
                        </m:e>
                      </m:d>
                      <m:r>
                        <a:rPr lang="en-US" altLang="zh-TW" b="0" i="1" smtClean="0">
                          <a:latin typeface="Cambria Math"/>
                          <a:cs typeface="Times New Roman" pitchFamily="18" charset="0"/>
                        </a:rPr>
                        <m:t>−</m:t>
                      </m:r>
                      <m:r>
                        <a:rPr lang="en-US" altLang="zh-TW" b="0" i="1" smtClean="0">
                          <a:latin typeface="Cambria Math"/>
                          <a:cs typeface="Times New Roman" pitchFamily="18" charset="0"/>
                        </a:rPr>
                        <m:t>𝐾𝑃</m:t>
                      </m:r>
                      <m:d>
                        <m:dPr>
                          <m:ctrlPr>
                            <a:rPr lang="en-US" altLang="zh-TW" b="0" i="1" smtClean="0">
                              <a:latin typeface="Cambria Math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/>
                              <a:cs typeface="Times New Roman" pitchFamily="18" charset="0"/>
                            </a:rPr>
                            <m:t>𝑡</m:t>
                          </m:r>
                          <m:r>
                            <a:rPr lang="en-US" altLang="zh-TW" b="0" i="1" smtClean="0">
                              <a:latin typeface="Cambria Math"/>
                              <a:cs typeface="Times New Roman" pitchFamily="18" charset="0"/>
                            </a:rPr>
                            <m:t>,</m:t>
                          </m:r>
                          <m:r>
                            <a:rPr lang="en-US" altLang="zh-TW" b="0" i="1" smtClean="0">
                              <a:latin typeface="Cambria Math"/>
                              <a:cs typeface="Times New Roman" pitchFamily="18" charset="0"/>
                            </a:rPr>
                            <m:t>𝑇</m:t>
                          </m:r>
                        </m:e>
                      </m:d>
                    </m:oMath>
                  </m:oMathPara>
                </a14:m>
                <a:endParaRPr lang="en-US" altLang="zh-TW" b="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109728" indent="0">
                  <a:buNone/>
                </a:pPr>
                <a:endParaRPr lang="en-US" altLang="zh-TW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altLang="zh-TW" dirty="0" smtClean="0">
                    <a:latin typeface="Times New Roman" pitchFamily="18" charset="0"/>
                    <a:cs typeface="Times New Roman" pitchFamily="18" charset="0"/>
                  </a:rPr>
                  <a:t>If we choose K to ensure that V(t)=0, then </a:t>
                </a:r>
                <a:br>
                  <a:rPr lang="en-US" altLang="zh-TW" dirty="0" smtClean="0">
                    <a:latin typeface="Times New Roman" pitchFamily="18" charset="0"/>
                    <a:cs typeface="Times New Roman" pitchFamily="18" charset="0"/>
                  </a:rPr>
                </a:b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/>
                        <a:cs typeface="Times New Roman" pitchFamily="18" charset="0"/>
                      </a:rPr>
                      <m:t>𝐾</m:t>
                    </m:r>
                    <m:r>
                      <a:rPr lang="en-US" altLang="zh-TW" b="0" i="1" smtClean="0">
                        <a:latin typeface="Cambria Math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en-US" altLang="zh-TW" b="0" i="1" smtClean="0"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altLang="zh-TW" b="0" i="1" smtClean="0">
                            <a:latin typeface="Cambria Math"/>
                            <a:cs typeface="Times New Roman" pitchFamily="18" charset="0"/>
                          </a:rPr>
                          <m:t>𝑃</m:t>
                        </m:r>
                        <m:r>
                          <a:rPr lang="en-US" altLang="zh-TW" b="0" i="1" smtClean="0">
                            <a:latin typeface="Cambria Math"/>
                            <a:cs typeface="Times New Roman" pitchFamily="18" charset="0"/>
                          </a:rPr>
                          <m:t>(</m:t>
                        </m:r>
                        <m:r>
                          <a:rPr lang="en-US" altLang="zh-TW" b="0" i="1" smtClean="0">
                            <a:latin typeface="Cambria Math"/>
                            <a:cs typeface="Times New Roman" pitchFamily="18" charset="0"/>
                          </a:rPr>
                          <m:t>𝑡</m:t>
                        </m:r>
                        <m:r>
                          <a:rPr lang="en-US" altLang="zh-TW" b="0" i="1" smtClean="0">
                            <a:latin typeface="Cambria Math"/>
                            <a:cs typeface="Times New Roman" pitchFamily="18" charset="0"/>
                          </a:rPr>
                          <m:t>,</m:t>
                        </m:r>
                        <m:r>
                          <a:rPr lang="en-US" altLang="zh-TW" b="0" i="1" smtClean="0">
                            <a:latin typeface="Cambria Math"/>
                            <a:cs typeface="Times New Roman" pitchFamily="18" charset="0"/>
                          </a:rPr>
                          <m:t>𝑆</m:t>
                        </m:r>
                        <m:r>
                          <a:rPr lang="en-US" altLang="zh-TW" b="0" i="1" smtClean="0">
                            <a:latin typeface="Cambria Math"/>
                            <a:cs typeface="Times New Roman" pitchFamily="18" charset="0"/>
                          </a:rPr>
                          <m:t>)</m:t>
                        </m:r>
                      </m:num>
                      <m:den>
                        <m:r>
                          <a:rPr lang="en-US" altLang="zh-TW" b="0" i="1" smtClean="0">
                            <a:latin typeface="Cambria Math"/>
                            <a:cs typeface="Times New Roman" pitchFamily="18" charset="0"/>
                          </a:rPr>
                          <m:t>𝑃</m:t>
                        </m:r>
                        <m:r>
                          <a:rPr lang="en-US" altLang="zh-TW" b="0" i="1" smtClean="0">
                            <a:latin typeface="Cambria Math"/>
                            <a:cs typeface="Times New Roman" pitchFamily="18" charset="0"/>
                          </a:rPr>
                          <m:t>(</m:t>
                        </m:r>
                        <m:r>
                          <a:rPr lang="en-US" altLang="zh-TW" b="0" i="1" smtClean="0">
                            <a:latin typeface="Cambria Math"/>
                            <a:cs typeface="Times New Roman" pitchFamily="18" charset="0"/>
                          </a:rPr>
                          <m:t>𝑡</m:t>
                        </m:r>
                        <m:r>
                          <a:rPr lang="en-US" altLang="zh-TW" b="0" i="1" smtClean="0">
                            <a:latin typeface="Cambria Math"/>
                            <a:cs typeface="Times New Roman" pitchFamily="18" charset="0"/>
                          </a:rPr>
                          <m:t>,</m:t>
                        </m:r>
                        <m:r>
                          <a:rPr lang="en-US" altLang="zh-TW" b="0" i="1" smtClean="0">
                            <a:latin typeface="Cambria Math"/>
                            <a:cs typeface="Times New Roman" pitchFamily="18" charset="0"/>
                          </a:rPr>
                          <m:t>𝑇</m:t>
                        </m:r>
                        <m:r>
                          <a:rPr lang="en-US" altLang="zh-TW" b="0" i="1" smtClean="0">
                            <a:latin typeface="Cambria Math"/>
                            <a:cs typeface="Times New Roman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altLang="zh-TW" b="0" dirty="0" smtClean="0">
                    <a:latin typeface="Times New Roman" pitchFamily="18" charset="0"/>
                    <a:cs typeface="Times New Roman" pitchFamily="18" charset="0"/>
                  </a:rPr>
                  <a:t/>
                </a:r>
                <a:br>
                  <a:rPr lang="en-US" altLang="zh-TW" b="0" dirty="0" smtClean="0">
                    <a:latin typeface="Times New Roman" pitchFamily="18" charset="0"/>
                    <a:cs typeface="Times New Roman" pitchFamily="18" charset="0"/>
                  </a:rPr>
                </a:br>
                <a:r>
                  <a:rPr lang="en-US" altLang="zh-TW" b="0" dirty="0" smtClean="0">
                    <a:latin typeface="Times New Roman" pitchFamily="18" charset="0"/>
                    <a:cs typeface="Times New Roman" pitchFamily="18" charset="0"/>
                  </a:rPr>
                  <a:t>where</a:t>
                </a:r>
                <a:br>
                  <a:rPr lang="en-US" altLang="zh-TW" b="0" dirty="0" smtClean="0">
                    <a:latin typeface="Times New Roman" pitchFamily="18" charset="0"/>
                    <a:cs typeface="Times New Roman" pitchFamily="18" charset="0"/>
                  </a:rPr>
                </a:b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/>
                        <a:cs typeface="Times New Roman" pitchFamily="18" charset="0"/>
                      </a:rPr>
                      <m:t>𝐹</m:t>
                    </m:r>
                    <m:d>
                      <m:dPr>
                        <m:ctrlPr>
                          <a:rPr lang="en-US" altLang="zh-TW" b="0" i="1" smtClean="0">
                            <a:latin typeface="Cambria Math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/>
                            <a:cs typeface="Times New Roman" pitchFamily="18" charset="0"/>
                          </a:rPr>
                          <m:t>𝑡</m:t>
                        </m:r>
                        <m:r>
                          <a:rPr lang="en-US" altLang="zh-TW" b="0" i="1" smtClean="0">
                            <a:latin typeface="Cambria Math"/>
                            <a:cs typeface="Times New Roman" pitchFamily="18" charset="0"/>
                          </a:rPr>
                          <m:t>,</m:t>
                        </m:r>
                        <m:r>
                          <a:rPr lang="en-US" altLang="zh-TW" b="0" i="1" smtClean="0">
                            <a:latin typeface="Cambria Math"/>
                            <a:cs typeface="Times New Roman" pitchFamily="18" charset="0"/>
                          </a:rPr>
                          <m:t>𝑇</m:t>
                        </m:r>
                        <m:r>
                          <a:rPr lang="en-US" altLang="zh-TW" b="0" i="1" smtClean="0">
                            <a:latin typeface="Cambria Math"/>
                            <a:cs typeface="Times New Roman" pitchFamily="18" charset="0"/>
                          </a:rPr>
                          <m:t>,</m:t>
                        </m:r>
                        <m:r>
                          <a:rPr lang="en-US" altLang="zh-TW" b="0" i="1" smtClean="0">
                            <a:latin typeface="Cambria Math"/>
                            <a:cs typeface="Times New Roman" pitchFamily="18" charset="0"/>
                          </a:rPr>
                          <m:t>𝑆</m:t>
                        </m:r>
                      </m:e>
                    </m:d>
                    <m:r>
                      <a:rPr lang="en-US" altLang="zh-TW" b="0" i="1" smtClean="0">
                        <a:latin typeface="Cambria Math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en-US" altLang="zh-TW" b="0" i="1" smtClean="0"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altLang="zh-TW" b="0" i="1" smtClean="0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TW" b="0" i="1" smtClean="0">
                            <a:latin typeface="Cambria Math"/>
                            <a:cs typeface="Times New Roman" pitchFamily="18" charset="0"/>
                          </a:rPr>
                          <m:t>𝑆</m:t>
                        </m:r>
                        <m:r>
                          <a:rPr lang="en-US" altLang="zh-TW" b="0" i="1" smtClean="0">
                            <a:latin typeface="Cambria Math"/>
                            <a:cs typeface="Times New Roman" pitchFamily="18" charset="0"/>
                          </a:rPr>
                          <m:t>−</m:t>
                        </m:r>
                        <m:r>
                          <a:rPr lang="en-US" altLang="zh-TW" b="0" i="1" smtClean="0">
                            <a:latin typeface="Cambria Math"/>
                            <a:cs typeface="Times New Roman" pitchFamily="18" charset="0"/>
                          </a:rPr>
                          <m:t>𝑇</m:t>
                        </m:r>
                      </m:den>
                    </m:f>
                    <m:r>
                      <a:rPr lang="en-US" altLang="zh-TW" b="0" i="1" smtClean="0">
                        <a:latin typeface="Cambria Math"/>
                        <a:cs typeface="Times New Roman" pitchFamily="18" charset="0"/>
                      </a:rPr>
                      <m:t>𝑙𝑜𝑔</m:t>
                    </m:r>
                    <m:f>
                      <m:fPr>
                        <m:ctrlPr>
                          <a:rPr lang="en-US" altLang="zh-TW" i="1"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altLang="zh-TW" i="1">
                            <a:latin typeface="Cambria Math"/>
                            <a:cs typeface="Times New Roman" pitchFamily="18" charset="0"/>
                          </a:rPr>
                          <m:t>𝑃</m:t>
                        </m:r>
                        <m:r>
                          <a:rPr lang="en-US" altLang="zh-TW" i="1">
                            <a:latin typeface="Cambria Math"/>
                            <a:cs typeface="Times New Roman" pitchFamily="18" charset="0"/>
                          </a:rPr>
                          <m:t>(</m:t>
                        </m:r>
                        <m:r>
                          <a:rPr lang="en-US" altLang="zh-TW" i="1">
                            <a:latin typeface="Cambria Math"/>
                            <a:cs typeface="Times New Roman" pitchFamily="18" charset="0"/>
                          </a:rPr>
                          <m:t>𝑡</m:t>
                        </m:r>
                        <m:r>
                          <a:rPr lang="en-US" altLang="zh-TW" i="1">
                            <a:latin typeface="Cambria Math"/>
                            <a:cs typeface="Times New Roman" pitchFamily="18" charset="0"/>
                          </a:rPr>
                          <m:t>,</m:t>
                        </m:r>
                        <m:r>
                          <a:rPr lang="en-US" altLang="zh-TW" i="1">
                            <a:latin typeface="Cambria Math"/>
                            <a:cs typeface="Times New Roman" pitchFamily="18" charset="0"/>
                          </a:rPr>
                          <m:t>𝑆</m:t>
                        </m:r>
                        <m:r>
                          <a:rPr lang="en-US" altLang="zh-TW" i="1">
                            <a:latin typeface="Cambria Math"/>
                            <a:cs typeface="Times New Roman" pitchFamily="18" charset="0"/>
                          </a:rPr>
                          <m:t>)</m:t>
                        </m:r>
                      </m:num>
                      <m:den>
                        <m:r>
                          <a:rPr lang="en-US" altLang="zh-TW" i="1">
                            <a:latin typeface="Cambria Math"/>
                            <a:cs typeface="Times New Roman" pitchFamily="18" charset="0"/>
                          </a:rPr>
                          <m:t>𝑃</m:t>
                        </m:r>
                        <m:r>
                          <a:rPr lang="en-US" altLang="zh-TW" i="1">
                            <a:latin typeface="Cambria Math"/>
                            <a:cs typeface="Times New Roman" pitchFamily="18" charset="0"/>
                          </a:rPr>
                          <m:t>(</m:t>
                        </m:r>
                        <m:r>
                          <a:rPr lang="en-US" altLang="zh-TW" i="1">
                            <a:latin typeface="Cambria Math"/>
                            <a:cs typeface="Times New Roman" pitchFamily="18" charset="0"/>
                          </a:rPr>
                          <m:t>𝑡</m:t>
                        </m:r>
                        <m:r>
                          <a:rPr lang="en-US" altLang="zh-TW" i="1">
                            <a:latin typeface="Cambria Math"/>
                            <a:cs typeface="Times New Roman" pitchFamily="18" charset="0"/>
                          </a:rPr>
                          <m:t>,</m:t>
                        </m:r>
                        <m:r>
                          <a:rPr lang="en-US" altLang="zh-TW" i="1">
                            <a:latin typeface="Cambria Math"/>
                            <a:cs typeface="Times New Roman" pitchFamily="18" charset="0"/>
                          </a:rPr>
                          <m:t>𝑇</m:t>
                        </m:r>
                        <m:r>
                          <a:rPr lang="en-US" altLang="zh-TW" i="1">
                            <a:latin typeface="Cambria Math"/>
                            <a:cs typeface="Times New Roman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en-US" altLang="zh-TW" dirty="0" smtClean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620688"/>
                <a:ext cx="8229600" cy="5953848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232157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066800"/>
          </a:xfrm>
        </p:spPr>
        <p:txBody>
          <a:bodyPr/>
          <a:lstStyle/>
          <a:p>
            <a:r>
              <a:rPr lang="en-US" altLang="zh-TW" dirty="0" smtClean="0"/>
              <a:t>2.6 Put-Call Parity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412776"/>
                <a:ext cx="8579296" cy="5161760"/>
              </a:xfrm>
            </p:spPr>
            <p:txBody>
              <a:bodyPr>
                <a:normAutofit fontScale="92500"/>
              </a:bodyPr>
              <a:lstStyle/>
              <a:p>
                <a:r>
                  <a:rPr lang="en-US" altLang="zh-TW" dirty="0" smtClean="0"/>
                  <a:t>Consider European call and put options with the same exercise date T, a strike price K, and the underlying S-bond, P(</a:t>
                </a:r>
                <a:r>
                  <a:rPr lang="en-US" altLang="zh-TW" dirty="0" err="1" smtClean="0"/>
                  <a:t>t,S</a:t>
                </a:r>
                <a:r>
                  <a:rPr lang="en-US" altLang="zh-TW" dirty="0" smtClean="0"/>
                  <a:t>), S&gt;T</a:t>
                </a:r>
                <a:br>
                  <a:rPr lang="en-US" altLang="zh-TW" dirty="0" smtClean="0"/>
                </a:br>
                <a:endParaRPr lang="en-US" altLang="zh-TW" dirty="0" smtClean="0"/>
              </a:p>
              <a:p>
                <a:r>
                  <a:rPr lang="en-US" altLang="zh-TW" dirty="0" smtClean="0">
                    <a:latin typeface="Cambria Math"/>
                  </a:rPr>
                  <a:t>Time=t</a:t>
                </a: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altLang="zh-TW" i="1" smtClean="0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i="1" smtClean="0"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en-US" altLang="zh-TW" b="0" i="1" smtClean="0">
                                  <a:latin typeface="Cambria Math"/>
                                </a:rPr>
                                <m:t>𝑜𝑛𝑒</m:t>
                              </m:r>
                              <m:r>
                                <a:rPr lang="en-US" altLang="zh-TW" b="0" i="1" smtClean="0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altLang="zh-TW" b="0" i="1" smtClean="0">
                                  <a:latin typeface="Cambria Math"/>
                                </a:rPr>
                                <m:t>𝑐𝑎𝑙𝑙</m:t>
                              </m:r>
                              <m:r>
                                <a:rPr lang="en-US" altLang="zh-TW" b="0" i="1" smtClean="0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altLang="zh-TW" b="0" i="1" smtClean="0">
                                  <a:latin typeface="Cambria Math"/>
                                </a:rPr>
                                <m:t>𝑜𝑝𝑡𝑖𝑜𝑛</m:t>
                              </m:r>
                              <m:r>
                                <a:rPr lang="en-US" altLang="zh-TW" b="0" i="1" smtClean="0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altLang="zh-TW" b="0" i="1" smtClean="0">
                                  <a:latin typeface="Cambria Math"/>
                                </a:rPr>
                                <m:t>𝑝𝑙𝑢𝑠</m:t>
                              </m:r>
                              <m:r>
                                <a:rPr lang="en-US" altLang="zh-TW" b="0" i="1" smtClean="0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altLang="zh-TW" b="0" i="1" smtClean="0">
                                  <a:latin typeface="Cambria Math"/>
                                </a:rPr>
                                <m:t>𝐾</m:t>
                              </m:r>
                              <m:r>
                                <a:rPr lang="en-US" altLang="zh-TW" b="0" i="1" smtClean="0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altLang="zh-TW" b="0" i="1" smtClean="0">
                                  <a:latin typeface="Cambria Math"/>
                                </a:rPr>
                                <m:t>𝑢𝑛𝑖𝑡𝑠</m:t>
                              </m:r>
                              <m:r>
                                <a:rPr lang="en-US" altLang="zh-TW" b="0" i="1" smtClean="0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altLang="zh-TW" b="0" i="1" smtClean="0">
                                  <a:latin typeface="Cambria Math"/>
                                </a:rPr>
                                <m:t>𝑜𝑓</m:t>
                              </m:r>
                              <m:r>
                                <a:rPr lang="en-US" altLang="zh-TW" b="0" i="1" smtClean="0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altLang="zh-TW" b="0" i="1" smtClean="0">
                                  <a:latin typeface="Cambria Math"/>
                                </a:rPr>
                                <m:t>𝑇𝑏𝑜𝑛𝑑</m:t>
                              </m:r>
                              <m:r>
                                <a:rPr lang="en-US" altLang="zh-TW" b="0" i="1" smtClean="0">
                                  <a:latin typeface="Cambria Math"/>
                                </a:rPr>
                                <m:t>, </m:t>
                              </m:r>
                              <m:r>
                                <a:rPr lang="en-US" altLang="zh-TW" b="0" i="1" smtClean="0">
                                  <a:latin typeface="Cambria Math"/>
                                </a:rPr>
                                <m:t>𝑃</m:t>
                              </m:r>
                              <m:r>
                                <a:rPr lang="en-US" altLang="zh-TW" b="0" i="1" smtClean="0"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altLang="zh-TW" b="0" i="1" smtClean="0">
                                  <a:latin typeface="Cambria Math"/>
                                </a:rPr>
                                <m:t>𝑡</m:t>
                              </m:r>
                              <m:r>
                                <a:rPr lang="en-US" altLang="zh-TW" b="0" i="1" smtClean="0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altLang="zh-TW" b="0" i="1" smtClean="0">
                                  <a:latin typeface="Cambria Math"/>
                                </a:rPr>
                                <m:t>𝑇</m:t>
                              </m:r>
                              <m:r>
                                <a:rPr lang="en-US" altLang="zh-TW" b="0" i="1" smtClean="0">
                                  <a:latin typeface="Cambria Math"/>
                                </a:rPr>
                                <m:t>)</m:t>
                              </m:r>
                            </m:e>
                            <m:e>
                              <m:r>
                                <a:rPr lang="en-US" altLang="zh-TW" b="0" i="1" smtClean="0">
                                  <a:latin typeface="Cambria Math"/>
                                </a:rPr>
                                <m:t>         </m:t>
                              </m:r>
                              <m:r>
                                <a:rPr lang="en-US" altLang="zh-TW" b="0" i="1" smtClean="0">
                                  <a:latin typeface="Cambria Math"/>
                                </a:rPr>
                                <m:t>𝑜𝑛𝑒</m:t>
                              </m:r>
                              <m:r>
                                <a:rPr lang="en-US" altLang="zh-TW" b="0" i="1" smtClean="0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altLang="zh-TW" b="0" i="1" smtClean="0">
                                  <a:latin typeface="Cambria Math"/>
                                </a:rPr>
                                <m:t>𝑝𝑢𝑡</m:t>
                              </m:r>
                              <m:r>
                                <a:rPr lang="en-US" altLang="zh-TW" b="0" i="1" smtClean="0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altLang="zh-TW" b="0" i="1" smtClean="0">
                                  <a:latin typeface="Cambria Math"/>
                                </a:rPr>
                                <m:t>𝑜𝑝𝑡𝑖𝑜𝑛</m:t>
                              </m:r>
                              <m:r>
                                <a:rPr lang="en-US" altLang="zh-TW" b="0" i="1" smtClean="0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altLang="zh-TW" b="0" i="1" smtClean="0">
                                  <a:latin typeface="Cambria Math"/>
                                </a:rPr>
                                <m:t>𝑝𝑙𝑢𝑠</m:t>
                              </m:r>
                              <m:r>
                                <a:rPr lang="en-US" altLang="zh-TW" b="0" i="1" smtClean="0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altLang="zh-TW" b="0" i="1" smtClean="0">
                                  <a:latin typeface="Cambria Math"/>
                                </a:rPr>
                                <m:t>𝑜𝑛𝑒</m:t>
                              </m:r>
                              <m:r>
                                <a:rPr lang="en-US" altLang="zh-TW" b="0" i="1" smtClean="0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altLang="zh-TW" b="0" i="1" smtClean="0">
                                  <a:latin typeface="Cambria Math"/>
                                </a:rPr>
                                <m:t>𝑢𝑛𝑖𝑡</m:t>
                              </m:r>
                              <m:r>
                                <a:rPr lang="en-US" altLang="zh-TW" b="0" i="1" smtClean="0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altLang="zh-TW" b="0" i="1" smtClean="0">
                                  <a:latin typeface="Cambria Math"/>
                                </a:rPr>
                                <m:t>𝑜𝑓</m:t>
                              </m:r>
                              <m:r>
                                <a:rPr lang="en-US" altLang="zh-TW" b="0" i="1" smtClean="0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altLang="zh-TW" b="0" i="1" smtClean="0">
                                  <a:latin typeface="Cambria Math"/>
                                </a:rPr>
                                <m:t>𝑡h𝑒</m:t>
                              </m:r>
                              <m:r>
                                <a:rPr lang="en-US" altLang="zh-TW" b="0" i="1" smtClean="0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altLang="zh-TW" b="0" i="1" smtClean="0">
                                  <a:latin typeface="Cambria Math"/>
                                </a:rPr>
                                <m:t>𝑆𝑏𝑜𝑛𝑑</m:t>
                              </m:r>
                              <m:r>
                                <a:rPr lang="en-US" altLang="zh-TW" b="0" i="1" smtClean="0">
                                  <a:latin typeface="Cambria Math"/>
                                </a:rPr>
                                <m:t>, </m:t>
                              </m:r>
                              <m:r>
                                <a:rPr lang="en-US" altLang="zh-TW" b="0" i="1" smtClean="0">
                                  <a:latin typeface="Cambria Math"/>
                                </a:rPr>
                                <m:t>𝑃</m:t>
                              </m:r>
                              <m:r>
                                <a:rPr lang="en-US" altLang="zh-TW" b="0" i="1" smtClean="0"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altLang="zh-TW" b="0" i="1" smtClean="0">
                                  <a:latin typeface="Cambria Math"/>
                                </a:rPr>
                                <m:t>𝑡</m:t>
                              </m:r>
                              <m:r>
                                <a:rPr lang="en-US" altLang="zh-TW" b="0" i="1" smtClean="0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altLang="zh-TW" b="0" i="1" smtClean="0">
                                  <a:latin typeface="Cambria Math"/>
                                </a:rPr>
                                <m:t>𝑇</m:t>
                              </m:r>
                              <m:r>
                                <a:rPr lang="en-US" altLang="zh-TW" b="0" i="1" smtClean="0">
                                  <a:latin typeface="Cambria Math"/>
                                </a:rPr>
                                <m:t>)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r>
                  <a:rPr lang="en-US" altLang="zh-TW" dirty="0" smtClean="0"/>
                  <a:t/>
                </a:r>
                <a:br>
                  <a:rPr lang="en-US" altLang="zh-TW" dirty="0" smtClean="0"/>
                </a:br>
                <a:endParaRPr lang="en-US" altLang="zh-TW" dirty="0" smtClean="0"/>
              </a:p>
              <a:p>
                <a:r>
                  <a:rPr lang="en-US" altLang="zh-TW" dirty="0" smtClean="0"/>
                  <a:t>Time=T</a:t>
                </a: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altLang="zh-TW" i="1" smtClean="0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i="1" smtClean="0">
                                  <a:latin typeface="Cambria Math"/>
                                </a:rPr>
                              </m:ctrlPr>
                            </m:eqArrPr>
                            <m:e>
                              <m:func>
                                <m:funcPr>
                                  <m:ctrlPr>
                                    <a:rPr lang="en-US" altLang="zh-TW" b="0" i="1" smtClean="0">
                                      <a:latin typeface="Cambria Math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altLang="zh-TW" b="0" i="0" smtClean="0">
                                      <a:latin typeface="Cambria Math"/>
                                    </a:rPr>
                                    <m:t>max</m:t>
                                  </m:r>
                                </m:fName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en-US" altLang="zh-TW" b="0" i="1" smtClean="0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TW" b="0" i="1" smtClean="0">
                                          <a:latin typeface="Cambria Math"/>
                                        </a:rPr>
                                        <m:t>𝑃</m:t>
                                      </m:r>
                                      <m:d>
                                        <m:dPr>
                                          <m:ctrlPr>
                                            <a:rPr lang="en-US" altLang="zh-TW" b="0" i="1" smtClean="0">
                                              <a:latin typeface="Cambria Math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altLang="zh-TW" b="0" i="1" smtClean="0">
                                              <a:latin typeface="Cambria Math"/>
                                            </a:rPr>
                                            <m:t>𝑇</m:t>
                                          </m:r>
                                          <m:r>
                                            <a:rPr lang="en-US" altLang="zh-TW" b="0" i="1" smtClean="0">
                                              <a:latin typeface="Cambria Math"/>
                                            </a:rPr>
                                            <m:t>,</m:t>
                                          </m:r>
                                          <m:r>
                                            <a:rPr lang="en-US" altLang="zh-TW" b="0" i="1" smtClean="0">
                                              <a:latin typeface="Cambria Math"/>
                                            </a:rPr>
                                            <m:t>𝑆</m:t>
                                          </m:r>
                                        </m:e>
                                      </m:d>
                                      <m:r>
                                        <a:rPr lang="en-US" altLang="zh-TW" b="0" i="1" smtClean="0">
                                          <a:latin typeface="Cambria Math"/>
                                        </a:rPr>
                                        <m:t>−</m:t>
                                      </m:r>
                                      <m:r>
                                        <a:rPr lang="en-US" altLang="zh-TW" b="0" i="1" smtClean="0">
                                          <a:latin typeface="Cambria Math"/>
                                        </a:rPr>
                                        <m:t>𝐾</m:t>
                                      </m:r>
                                      <m:r>
                                        <a:rPr lang="en-US" altLang="zh-TW" b="0" i="1" smtClean="0">
                                          <a:latin typeface="Cambria Math"/>
                                        </a:rPr>
                                        <m:t>,0</m:t>
                                      </m:r>
                                    </m:e>
                                  </m:d>
                                </m:e>
                              </m:func>
                              <m:r>
                                <a:rPr lang="en-US" altLang="zh-TW" b="0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altLang="zh-TW" b="0" i="1" smtClean="0">
                                  <a:latin typeface="Cambria Math"/>
                                </a:rPr>
                                <m:t>𝐾</m:t>
                              </m:r>
                              <m:r>
                                <a:rPr lang="en-US" altLang="zh-TW" b="0" i="1" smtClean="0">
                                  <a:latin typeface="Cambria Math"/>
                                </a:rPr>
                                <m:t>=</m:t>
                              </m:r>
                              <m:r>
                                <m:rPr>
                                  <m:sty m:val="p"/>
                                </m:rPr>
                                <a:rPr lang="en-US" altLang="zh-TW" b="0" i="0" smtClean="0">
                                  <a:latin typeface="Cambria Math"/>
                                </a:rPr>
                                <m:t>max</m:t>
                              </m:r>
                              <m:r>
                                <a:rPr lang="en-US" altLang="zh-TW" b="0" i="1" smtClean="0">
                                  <a:latin typeface="Cambria Math"/>
                                </a:rPr>
                                <m:t>⁡{</m:t>
                              </m:r>
                              <m:r>
                                <a:rPr lang="en-US" altLang="zh-TW" b="0" i="1" smtClean="0">
                                  <a:latin typeface="Cambria Math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altLang="zh-TW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b="0" i="1" smtClean="0">
                                      <a:latin typeface="Cambria Math"/>
                                    </a:rPr>
                                    <m:t>𝑇</m:t>
                                  </m:r>
                                  <m:r>
                                    <a:rPr lang="en-US" altLang="zh-TW" b="0" i="1" smtClean="0"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en-US" altLang="zh-TW" b="0" i="1" smtClean="0">
                                      <a:latin typeface="Cambria Math"/>
                                    </a:rPr>
                                    <m:t>𝑆</m:t>
                                  </m:r>
                                </m:e>
                              </m:d>
                              <m:r>
                                <a:rPr lang="en-US" altLang="zh-TW" b="0" i="1" smtClean="0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altLang="zh-TW" b="0" i="1" smtClean="0">
                                  <a:latin typeface="Cambria Math"/>
                                </a:rPr>
                                <m:t>𝐾</m:t>
                              </m:r>
                              <m:r>
                                <a:rPr lang="en-US" altLang="zh-TW" b="0" i="1" smtClean="0">
                                  <a:latin typeface="Cambria Math"/>
                                </a:rPr>
                                <m:t>}</m:t>
                              </m:r>
                            </m:e>
                            <m:e>
                              <m:func>
                                <m:funcPr>
                                  <m:ctrlPr>
                                    <a:rPr lang="en-US" altLang="zh-TW" b="0" i="1" smtClean="0">
                                      <a:latin typeface="Cambria Math"/>
                                    </a:rPr>
                                  </m:ctrlPr>
                                </m:funcPr>
                                <m:fName>
                                  <m:r>
                                    <a:rPr lang="en-US" altLang="zh-TW" b="0" i="0" smtClean="0">
                                      <a:latin typeface="Cambria Math"/>
                                    </a:rPr>
                                    <m:t>          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altLang="zh-TW" b="0" i="0" smtClean="0">
                                      <a:latin typeface="Cambria Math"/>
                                    </a:rPr>
                                    <m:t>max</m:t>
                                  </m:r>
                                </m:fName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en-US" altLang="zh-TW" b="0" i="1" smtClean="0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TW" b="0" i="1" smtClean="0">
                                          <a:latin typeface="Cambria Math"/>
                                        </a:rPr>
                                        <m:t>𝐾</m:t>
                                      </m:r>
                                      <m:r>
                                        <a:rPr lang="en-US" altLang="zh-TW" b="0" i="1" smtClean="0">
                                          <a:latin typeface="Cambria Math"/>
                                        </a:rPr>
                                        <m:t>−</m:t>
                                      </m:r>
                                      <m:r>
                                        <a:rPr lang="en-US" altLang="zh-TW" b="0" i="1" smtClean="0">
                                          <a:latin typeface="Cambria Math"/>
                                        </a:rPr>
                                        <m:t>𝑃</m:t>
                                      </m:r>
                                      <m:d>
                                        <m:dPr>
                                          <m:ctrlPr>
                                            <a:rPr lang="en-US" altLang="zh-TW" b="0" i="1" smtClean="0">
                                              <a:latin typeface="Cambria Math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altLang="zh-TW" b="0" i="1" smtClean="0">
                                              <a:latin typeface="Cambria Math"/>
                                            </a:rPr>
                                            <m:t>𝑇</m:t>
                                          </m:r>
                                          <m:r>
                                            <a:rPr lang="en-US" altLang="zh-TW" b="0" i="1" smtClean="0">
                                              <a:latin typeface="Cambria Math"/>
                                            </a:rPr>
                                            <m:t>,</m:t>
                                          </m:r>
                                          <m:r>
                                            <a:rPr lang="en-US" altLang="zh-TW" b="0" i="1" smtClean="0">
                                              <a:latin typeface="Cambria Math"/>
                                            </a:rPr>
                                            <m:t>𝑆</m:t>
                                          </m:r>
                                        </m:e>
                                      </m:d>
                                      <m:r>
                                        <a:rPr lang="en-US" altLang="zh-TW" b="0" i="1" smtClean="0">
                                          <a:latin typeface="Cambria Math"/>
                                        </a:rPr>
                                        <m:t>,0</m:t>
                                      </m:r>
                                    </m:e>
                                  </m:d>
                                </m:e>
                              </m:func>
                              <m:r>
                                <a:rPr lang="en-US" altLang="zh-TW" b="0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altLang="zh-TW" b="0" i="1" smtClean="0">
                                  <a:latin typeface="Cambria Math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altLang="zh-TW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b="0" i="1" smtClean="0">
                                      <a:latin typeface="Cambria Math"/>
                                    </a:rPr>
                                    <m:t>𝑇</m:t>
                                  </m:r>
                                  <m:r>
                                    <a:rPr lang="en-US" altLang="zh-TW" b="0" i="1" smtClean="0"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en-US" altLang="zh-TW" b="0" i="1" smtClean="0">
                                      <a:latin typeface="Cambria Math"/>
                                    </a:rPr>
                                    <m:t>𝑆</m:t>
                                  </m:r>
                                </m:e>
                              </m:d>
                              <m:r>
                                <a:rPr lang="en-US" altLang="zh-TW" b="0" i="1" smtClean="0">
                                  <a:latin typeface="Cambria Math"/>
                                </a:rPr>
                                <m:t>=</m:t>
                              </m:r>
                              <m:r>
                                <m:rPr>
                                  <m:sty m:val="p"/>
                                </m:rPr>
                                <a:rPr lang="en-US" altLang="zh-TW" b="0" i="0" smtClean="0">
                                  <a:latin typeface="Cambria Math"/>
                                </a:rPr>
                                <m:t>max</m:t>
                              </m:r>
                              <m:r>
                                <a:rPr lang="en-US" altLang="zh-TW" b="0" i="1" smtClean="0">
                                  <a:latin typeface="Cambria Math"/>
                                </a:rPr>
                                <m:t>⁡{</m:t>
                              </m:r>
                              <m:r>
                                <a:rPr lang="en-US" altLang="zh-TW" b="0" i="1" smtClean="0">
                                  <a:latin typeface="Cambria Math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altLang="zh-TW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b="0" i="1" smtClean="0">
                                      <a:latin typeface="Cambria Math"/>
                                    </a:rPr>
                                    <m:t>𝑇</m:t>
                                  </m:r>
                                  <m:r>
                                    <a:rPr lang="en-US" altLang="zh-TW" b="0" i="1" smtClean="0"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en-US" altLang="zh-TW" b="0" i="1" smtClean="0">
                                      <a:latin typeface="Cambria Math"/>
                                    </a:rPr>
                                    <m:t>𝑆</m:t>
                                  </m:r>
                                </m:e>
                              </m:d>
                              <m:r>
                                <a:rPr lang="en-US" altLang="zh-TW" b="0" i="1" smtClean="0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altLang="zh-TW" b="0" i="1" smtClean="0">
                                  <a:latin typeface="Cambria Math"/>
                                </a:rPr>
                                <m:t>𝐾</m:t>
                              </m:r>
                              <m:r>
                                <a:rPr lang="en-US" altLang="zh-TW" b="0" i="1" smtClean="0">
                                  <a:latin typeface="Cambria Math"/>
                                </a:rPr>
                                <m:t>}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412776"/>
                <a:ext cx="8579296" cy="5161760"/>
              </a:xfrm>
              <a:blipFill rotWithShape="1">
                <a:blip r:embed="rId2"/>
                <a:stretch>
                  <a:fillRect t="-1063" r="-64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518740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23528" y="548680"/>
            <a:ext cx="8229600" cy="1066800"/>
          </a:xfrm>
        </p:spPr>
        <p:txBody>
          <a:bodyPr/>
          <a:lstStyle/>
          <a:p>
            <a:pPr algn="l"/>
            <a:r>
              <a:rPr lang="en-US" altLang="zh-TW" dirty="0" smtClean="0"/>
              <a:t>Definition of Arbitrage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TW" dirty="0" smtClean="0">
                    <a:latin typeface="Times New Roman" pitchFamily="18" charset="0"/>
                    <a:cs typeface="Times New Roman" pitchFamily="18" charset="0"/>
                  </a:rPr>
                  <a:t>Suppose we can invest in </a:t>
                </a:r>
                <a:r>
                  <a:rPr lang="en-US" altLang="zh-TW" b="1" dirty="0" smtClean="0">
                    <a:latin typeface="Times New Roman" pitchFamily="18" charset="0"/>
                    <a:cs typeface="Times New Roman" pitchFamily="18" charset="0"/>
                  </a:rPr>
                  <a:t>n</a:t>
                </a:r>
                <a:r>
                  <a:rPr lang="en-US" altLang="zh-TW" dirty="0" smtClean="0">
                    <a:latin typeface="Times New Roman" pitchFamily="18" charset="0"/>
                    <a:cs typeface="Times New Roman" pitchFamily="18" charset="0"/>
                  </a:rPr>
                  <a:t> assets.</a:t>
                </a:r>
                <a:br>
                  <a:rPr lang="en-US" altLang="zh-TW" dirty="0" smtClean="0">
                    <a:latin typeface="Times New Roman" pitchFamily="18" charset="0"/>
                    <a:cs typeface="Times New Roman" pitchFamily="18" charset="0"/>
                  </a:rPr>
                </a:br>
                <a:r>
                  <a:rPr lang="en-US" altLang="zh-TW" dirty="0" smtClean="0">
                    <a:latin typeface="Times New Roman" pitchFamily="18" charset="0"/>
                    <a:cs typeface="Times New Roman" pitchFamily="18" charset="0"/>
                  </a:rPr>
                  <a:t/>
                </a:r>
                <a:br>
                  <a:rPr lang="en-US" altLang="zh-TW" dirty="0" smtClean="0">
                    <a:latin typeface="Times New Roman" pitchFamily="18" charset="0"/>
                    <a:cs typeface="Times New Roman" pitchFamily="18" charset="0"/>
                  </a:rPr>
                </a:br>
                <a:r>
                  <a:rPr lang="en-US" altLang="zh-TW" dirty="0" smtClean="0">
                    <a:latin typeface="Times New Roman" pitchFamily="18" charset="0"/>
                    <a:cs typeface="Times New Roman" pitchFamily="18" charset="0"/>
                  </a:rPr>
                  <a:t>Price of asset i at time t 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b="0" i="1" smtClean="0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/>
                            <a:cs typeface="Times New Roman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zh-TW" b="0" i="1" smtClean="0">
                            <a:latin typeface="Cambria Math"/>
                            <a:cs typeface="Times New Roman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altLang="zh-TW" b="0" i="1" smtClean="0">
                            <a:latin typeface="Cambria Math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/>
                            <a:cs typeface="Times New Roman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altLang="zh-TW" dirty="0" smtClean="0">
                    <a:latin typeface="Times New Roman" pitchFamily="18" charset="0"/>
                    <a:cs typeface="Times New Roman" pitchFamily="18" charset="0"/>
                  </a:rPr>
                  <a:t/>
                </a:r>
                <a:br>
                  <a:rPr lang="en-US" altLang="zh-TW" dirty="0" smtClean="0">
                    <a:latin typeface="Times New Roman" pitchFamily="18" charset="0"/>
                    <a:cs typeface="Times New Roman" pitchFamily="18" charset="0"/>
                  </a:rPr>
                </a:br>
                <a:r>
                  <a:rPr lang="en-US" altLang="zh-TW" dirty="0" smtClean="0">
                    <a:latin typeface="Times New Roman" pitchFamily="18" charset="0"/>
                    <a:cs typeface="Times New Roman" pitchFamily="18" charset="0"/>
                  </a:rPr>
                  <a:t/>
                </a:r>
                <a:br>
                  <a:rPr lang="en-US" altLang="zh-TW" dirty="0" smtClean="0">
                    <a:latin typeface="Times New Roman" pitchFamily="18" charset="0"/>
                    <a:cs typeface="Times New Roman" pitchFamily="18" charset="0"/>
                  </a:rPr>
                </a:br>
                <a:r>
                  <a:rPr lang="en-US" altLang="zh-TW" dirty="0" smtClean="0">
                    <a:latin typeface="Times New Roman" pitchFamily="18" charset="0"/>
                    <a:cs typeface="Times New Roman" pitchFamily="18" charset="0"/>
                  </a:rPr>
                  <a:t>Units of asset I 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  <a:cs typeface="Times New Roman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TW" dirty="0" smtClean="0">
                    <a:latin typeface="Times New Roman" pitchFamily="18" charset="0"/>
                    <a:cs typeface="Times New Roman" pitchFamily="18" charset="0"/>
                  </a:rPr>
                  <a:t/>
                </a:r>
                <a:br>
                  <a:rPr lang="en-US" altLang="zh-TW" dirty="0" smtClean="0">
                    <a:latin typeface="Times New Roman" pitchFamily="18" charset="0"/>
                    <a:cs typeface="Times New Roman" pitchFamily="18" charset="0"/>
                  </a:rPr>
                </a:br>
                <a:r>
                  <a:rPr lang="en-US" altLang="zh-TW" dirty="0" smtClean="0">
                    <a:latin typeface="Times New Roman" pitchFamily="18" charset="0"/>
                    <a:cs typeface="Times New Roman" pitchFamily="18" charset="0"/>
                  </a:rPr>
                  <a:t/>
                </a:r>
                <a:br>
                  <a:rPr lang="en-US" altLang="zh-TW" dirty="0" smtClean="0">
                    <a:latin typeface="Times New Roman" pitchFamily="18" charset="0"/>
                    <a:cs typeface="Times New Roman" pitchFamily="18" charset="0"/>
                  </a:rPr>
                </a:br>
                <a:r>
                  <a:rPr lang="en-US" altLang="zh-TW" dirty="0" smtClean="0">
                    <a:latin typeface="Times New Roman" pitchFamily="18" charset="0"/>
                    <a:cs typeface="Times New Roman" pitchFamily="18" charset="0"/>
                  </a:rPr>
                  <a:t>Portfolio value :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/>
                        <a:cs typeface="Times New Roman" pitchFamily="18" charset="0"/>
                      </a:rPr>
                      <m:t>𝑉</m:t>
                    </m:r>
                    <m:d>
                      <m:dPr>
                        <m:ctrlPr>
                          <a:rPr lang="en-US" altLang="zh-TW" b="0" i="1" smtClean="0">
                            <a:latin typeface="Cambria Math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/>
                            <a:cs typeface="Times New Roman" pitchFamily="18" charset="0"/>
                          </a:rPr>
                          <m:t>𝑡</m:t>
                        </m:r>
                      </m:e>
                    </m:d>
                    <m:r>
                      <a:rPr lang="en-US" altLang="zh-TW" b="0" i="0" smtClean="0">
                        <a:latin typeface="Cambria Math"/>
                        <a:cs typeface="Times New Roman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altLang="zh-TW" b="0" i="1" smtClean="0">
                            <a:latin typeface="Cambria Math"/>
                            <a:cs typeface="Times New Roman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zh-TW" b="0" i="1" smtClean="0">
                            <a:latin typeface="Cambria Math"/>
                            <a:cs typeface="Times New Roman" pitchFamily="18" charset="0"/>
                          </a:rPr>
                          <m:t>𝑖</m:t>
                        </m:r>
                        <m:r>
                          <a:rPr lang="en-US" altLang="zh-TW" b="0" i="1" smtClean="0">
                            <a:latin typeface="Cambria Math"/>
                            <a:cs typeface="Times New Roman" pitchFamily="18" charset="0"/>
                          </a:rPr>
                          <m:t>=1</m:t>
                        </m:r>
                      </m:sub>
                      <m:sup>
                        <m:r>
                          <a:rPr lang="en-US" altLang="zh-TW" b="0" i="1" smtClean="0">
                            <a:latin typeface="Cambria Math"/>
                            <a:cs typeface="Times New Roman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altLang="zh-TW" i="1">
                                <a:latin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b="0" i="1" smtClean="0">
                                <a:latin typeface="Cambria Math"/>
                                <a:cs typeface="Times New Roman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/>
                                <a:cs typeface="Times New Roman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TW" i="1">
                                <a:latin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/>
                                <a:cs typeface="Times New Roman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/>
                                <a:cs typeface="Times New Roman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zh-TW" b="0" i="1" smtClean="0">
                            <a:latin typeface="Cambria Math"/>
                            <a:cs typeface="Times New Roman" pitchFamily="18" charset="0"/>
                          </a:rPr>
                          <m:t>(</m:t>
                        </m:r>
                        <m:r>
                          <a:rPr lang="en-US" altLang="zh-TW" b="0" i="1" smtClean="0">
                            <a:latin typeface="Cambria Math"/>
                            <a:cs typeface="Times New Roman" pitchFamily="18" charset="0"/>
                          </a:rPr>
                          <m:t>𝑡</m:t>
                        </m:r>
                        <m:r>
                          <a:rPr lang="en-US" altLang="zh-TW" b="0" i="1" smtClean="0">
                            <a:latin typeface="Cambria Math"/>
                            <a:cs typeface="Times New Roman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en-US" altLang="zh-TW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endParaRPr lang="en-US" altLang="zh-TW" dirty="0" smtClean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140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641215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2060848"/>
                <a:ext cx="8229600" cy="4513688"/>
              </a:xfrm>
            </p:spPr>
            <p:txBody>
              <a:bodyPr/>
              <a:lstStyle/>
              <a:p>
                <a:r>
                  <a:rPr lang="en-US" altLang="zh-TW" dirty="0" smtClean="0"/>
                  <a:t>By the law of one price, the values of the two portfolio at any earlier time must also be equal</a:t>
                </a:r>
                <a:br>
                  <a:rPr lang="en-US" altLang="zh-TW" dirty="0" smtClean="0"/>
                </a:br>
                <a:r>
                  <a:rPr lang="en-US" altLang="zh-TW" dirty="0" smtClean="0">
                    <a:sym typeface="Wingdings" pitchFamily="2" charset="2"/>
                  </a:rPr>
                  <a:t></a:t>
                </a:r>
                <a:r>
                  <a:rPr lang="en-US" altLang="zh-TW" b="0" i="1" dirty="0" smtClean="0">
                    <a:latin typeface="Cambria Math"/>
                  </a:rPr>
                  <a:t/>
                </a:r>
                <a:br>
                  <a:rPr lang="en-US" altLang="zh-TW" b="0" i="1" dirty="0" smtClean="0">
                    <a:latin typeface="Cambria Math"/>
                  </a:rPr>
                </a:b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/>
                      </a:rPr>
                      <m:t>𝑐</m:t>
                    </m:r>
                    <m:d>
                      <m:dPr>
                        <m:ctrlPr>
                          <a:rPr lang="en-US" altLang="zh-TW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US" altLang="zh-TW" b="0" i="1" smtClean="0">
                        <a:latin typeface="Cambria Math"/>
                      </a:rPr>
                      <m:t>+</m:t>
                    </m:r>
                    <m:r>
                      <a:rPr lang="en-US" altLang="zh-TW" b="0" i="1" smtClean="0">
                        <a:latin typeface="Cambria Math"/>
                      </a:rPr>
                      <m:t>𝐾𝑃</m:t>
                    </m:r>
                    <m:d>
                      <m:dPr>
                        <m:ctrlPr>
                          <a:rPr lang="en-US" altLang="zh-TW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/>
                          </a:rPr>
                          <m:t>𝑡</m:t>
                        </m:r>
                        <m:r>
                          <a:rPr lang="en-US" altLang="zh-TW" b="0" i="1" smtClean="0">
                            <a:latin typeface="Cambria Math"/>
                          </a:rPr>
                          <m:t>,</m:t>
                        </m:r>
                        <m:r>
                          <a:rPr lang="en-US" altLang="zh-TW" b="0" i="1" smtClean="0">
                            <a:latin typeface="Cambria Math"/>
                          </a:rPr>
                          <m:t>𝑇</m:t>
                        </m:r>
                      </m:e>
                    </m:d>
                    <m:r>
                      <a:rPr lang="en-US" altLang="zh-TW" b="0" i="1" smtClean="0">
                        <a:latin typeface="Cambria Math"/>
                      </a:rPr>
                      <m:t>=</m:t>
                    </m:r>
                    <m:r>
                      <a:rPr lang="en-US" altLang="zh-TW" b="0" i="1" smtClean="0">
                        <a:latin typeface="Cambria Math"/>
                      </a:rPr>
                      <m:t>𝑝</m:t>
                    </m:r>
                    <m:d>
                      <m:dPr>
                        <m:ctrlPr>
                          <a:rPr lang="en-US" altLang="zh-TW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US" altLang="zh-TW" b="0" i="1" smtClean="0">
                        <a:latin typeface="Cambria Math"/>
                      </a:rPr>
                      <m:t>+</m:t>
                    </m:r>
                    <m:r>
                      <a:rPr lang="en-US" altLang="zh-TW" b="0" i="1" smtClean="0">
                        <a:latin typeface="Cambria Math"/>
                      </a:rPr>
                      <m:t>𝑃</m:t>
                    </m:r>
                    <m:r>
                      <a:rPr lang="en-US" altLang="zh-TW" b="0" i="1" smtClean="0">
                        <a:latin typeface="Cambria Math"/>
                      </a:rPr>
                      <m:t>(</m:t>
                    </m:r>
                    <m:r>
                      <a:rPr lang="en-US" altLang="zh-TW" b="0" i="1" smtClean="0">
                        <a:latin typeface="Cambria Math"/>
                      </a:rPr>
                      <m:t>𝑡</m:t>
                    </m:r>
                    <m:r>
                      <a:rPr lang="en-US" altLang="zh-TW" b="0" i="1" smtClean="0">
                        <a:latin typeface="Cambria Math"/>
                      </a:rPr>
                      <m:t>,</m:t>
                    </m:r>
                    <m:r>
                      <a:rPr lang="en-US" altLang="zh-TW" b="0" i="1" smtClean="0">
                        <a:latin typeface="Cambria Math"/>
                      </a:rPr>
                      <m:t>𝑆</m:t>
                    </m:r>
                    <m:r>
                      <a:rPr lang="en-US" altLang="zh-TW" b="0" i="1" smtClean="0">
                        <a:latin typeface="Cambria Math"/>
                      </a:rPr>
                      <m:t>)</m:t>
                    </m:r>
                  </m:oMath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2060848"/>
                <a:ext cx="8229600" cy="4513688"/>
              </a:xfrm>
              <a:blipFill rotWithShape="1">
                <a:blip r:embed="rId2"/>
                <a:stretch>
                  <a:fillRect t="-135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066800"/>
          </a:xfrm>
        </p:spPr>
        <p:txBody>
          <a:bodyPr/>
          <a:lstStyle/>
          <a:p>
            <a:r>
              <a:rPr lang="en-US" altLang="zh-TW" dirty="0" smtClean="0"/>
              <a:t>2.6 Put-Call Parity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4202317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23528" y="620688"/>
            <a:ext cx="8229600" cy="1066800"/>
          </a:xfrm>
        </p:spPr>
        <p:txBody>
          <a:bodyPr/>
          <a:lstStyle/>
          <a:p>
            <a:pPr algn="l"/>
            <a:r>
              <a:rPr lang="en-US" altLang="zh-TW" dirty="0"/>
              <a:t>Definition of Arbitrage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46236"/>
                <a:ext cx="8229600" cy="4807099"/>
              </a:xfrm>
            </p:spPr>
            <p:txBody>
              <a:bodyPr>
                <a:normAutofit fontScale="92500"/>
              </a:bodyPr>
              <a:lstStyle/>
              <a:p>
                <a14:m>
                  <m:oMath xmlns:m="http://schemas.openxmlformats.org/officeDocument/2006/math">
                    <m:r>
                      <a:rPr lang="en-US" altLang="zh-TW" sz="2800" i="1" smtClean="0">
                        <a:latin typeface="Cambria Math"/>
                        <a:cs typeface="Times New Roman" pitchFamily="18" charset="0"/>
                      </a:rPr>
                      <m:t>𝑉</m:t>
                    </m:r>
                    <m:d>
                      <m:dPr>
                        <m:ctrlPr>
                          <a:rPr lang="en-US" altLang="zh-TW" sz="2800" i="1">
                            <a:latin typeface="Cambria Math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altLang="zh-TW" sz="2800" b="0" i="1" smtClean="0">
                            <a:latin typeface="Cambria Math"/>
                            <a:cs typeface="Times New Roman" pitchFamily="18" charset="0"/>
                          </a:rPr>
                          <m:t>0</m:t>
                        </m:r>
                      </m:e>
                    </m:d>
                    <m:r>
                      <a:rPr lang="en-US" altLang="zh-TW" sz="2800">
                        <a:latin typeface="Cambria Math"/>
                        <a:cs typeface="Times New Roman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altLang="zh-TW" sz="2800" i="1">
                            <a:latin typeface="Cambria Math"/>
                            <a:cs typeface="Times New Roman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zh-TW" sz="2800" i="1">
                            <a:latin typeface="Cambria Math"/>
                            <a:cs typeface="Times New Roman" pitchFamily="18" charset="0"/>
                          </a:rPr>
                          <m:t>𝑖</m:t>
                        </m:r>
                        <m:r>
                          <a:rPr lang="en-US" altLang="zh-TW" sz="2800" i="1">
                            <a:latin typeface="Cambria Math"/>
                            <a:cs typeface="Times New Roman" pitchFamily="18" charset="0"/>
                          </a:rPr>
                          <m:t>=1</m:t>
                        </m:r>
                      </m:sub>
                      <m:sup>
                        <m:r>
                          <a:rPr lang="en-US" altLang="zh-TW" sz="2800" i="1">
                            <a:latin typeface="Cambria Math"/>
                            <a:cs typeface="Times New Roman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altLang="zh-TW" sz="2800" i="1">
                                <a:latin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800" i="1">
                                <a:latin typeface="Cambria Math"/>
                                <a:cs typeface="Times New Roman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sz="2800" i="1">
                                <a:latin typeface="Cambria Math"/>
                                <a:cs typeface="Times New Roman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TW" sz="2800" i="1">
                                <a:latin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800" i="1">
                                <a:latin typeface="Cambria Math"/>
                                <a:cs typeface="Times New Roman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altLang="zh-TW" sz="2800" i="1">
                                <a:latin typeface="Cambria Math"/>
                                <a:cs typeface="Times New Roman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zh-TW" sz="2800" i="1">
                            <a:latin typeface="Cambria Math"/>
                            <a:cs typeface="Times New Roman" pitchFamily="18" charset="0"/>
                          </a:rPr>
                          <m:t>(</m:t>
                        </m:r>
                        <m:r>
                          <a:rPr lang="en-US" altLang="zh-TW" sz="2800" b="0" i="1" smtClean="0">
                            <a:latin typeface="Cambria Math"/>
                            <a:cs typeface="Times New Roman" pitchFamily="18" charset="0"/>
                          </a:rPr>
                          <m:t>0</m:t>
                        </m:r>
                        <m:r>
                          <a:rPr lang="en-US" altLang="zh-TW" sz="2800" i="1">
                            <a:latin typeface="Cambria Math"/>
                            <a:cs typeface="Times New Roman" pitchFamily="18" charset="0"/>
                          </a:rPr>
                          <m:t>)</m:t>
                        </m:r>
                      </m:e>
                    </m:nary>
                    <m:r>
                      <a:rPr lang="en-US" altLang="zh-TW" sz="2800" b="0" i="0" smtClean="0">
                        <a:latin typeface="Cambria Math"/>
                        <a:cs typeface="Times New Roman" pitchFamily="18" charset="0"/>
                      </a:rPr>
                      <m:t>=0</m:t>
                    </m:r>
                  </m:oMath>
                </a14:m>
                <a:endParaRPr lang="en-US" altLang="zh-TW" sz="2800" b="0" i="1" dirty="0" smtClean="0">
                  <a:latin typeface="Cambria Math"/>
                  <a:cs typeface="Times New Roman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altLang="zh-TW" sz="2800" b="0" i="1" smtClean="0">
                        <a:latin typeface="Cambria Math"/>
                        <a:cs typeface="Times New Roman" pitchFamily="18" charset="0"/>
                      </a:rPr>
                      <m:t>𝑃</m:t>
                    </m:r>
                    <m:d>
                      <m:dPr>
                        <m:ctrlPr>
                          <a:rPr lang="en-US" altLang="zh-TW" sz="2800" b="0" i="1" smtClean="0">
                            <a:latin typeface="Cambria Math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altLang="zh-TW" sz="2800" i="1">
                            <a:latin typeface="Cambria Math"/>
                            <a:cs typeface="Times New Roman" pitchFamily="18" charset="0"/>
                          </a:rPr>
                          <m:t>𝑉</m:t>
                        </m:r>
                        <m:d>
                          <m:dPr>
                            <m:ctrlPr>
                              <a:rPr lang="en-US" altLang="zh-TW" sz="2800" i="1">
                                <a:latin typeface="Cambria Math"/>
                                <a:cs typeface="Times New Roman" pitchFamily="18" charset="0"/>
                              </a:rPr>
                            </m:ctrlPr>
                          </m:dPr>
                          <m:e>
                            <m:r>
                              <a:rPr lang="en-US" altLang="zh-TW" sz="2800" b="0" i="1" smtClean="0">
                                <a:latin typeface="Cambria Math"/>
                                <a:cs typeface="Times New Roman" pitchFamily="18" charset="0"/>
                              </a:rPr>
                              <m:t>𝑇</m:t>
                            </m:r>
                          </m:e>
                        </m:d>
                        <m:r>
                          <a:rPr lang="en-US" altLang="zh-TW" sz="280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≥</m:t>
                        </m:r>
                        <m:r>
                          <a:rPr lang="en-US" altLang="zh-TW" sz="2800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0</m:t>
                        </m:r>
                      </m:e>
                    </m:d>
                    <m:r>
                      <a:rPr lang="en-US" altLang="zh-TW" sz="2800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=1</m:t>
                    </m:r>
                  </m:oMath>
                </a14:m>
                <a:endParaRPr lang="en-US" altLang="zh-TW" sz="2800" dirty="0" smtClean="0"/>
              </a:p>
              <a:p>
                <a14:m>
                  <m:oMath xmlns:m="http://schemas.openxmlformats.org/officeDocument/2006/math">
                    <m:r>
                      <a:rPr lang="en-US" altLang="zh-TW" sz="2800" i="1">
                        <a:latin typeface="Cambria Math"/>
                        <a:cs typeface="Times New Roman" pitchFamily="18" charset="0"/>
                      </a:rPr>
                      <m:t>𝑃</m:t>
                    </m:r>
                    <m:d>
                      <m:dPr>
                        <m:ctrlPr>
                          <a:rPr lang="en-US" altLang="zh-TW" sz="2800" i="1">
                            <a:latin typeface="Cambria Math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altLang="zh-TW" sz="2800" i="1">
                            <a:latin typeface="Cambria Math"/>
                            <a:cs typeface="Times New Roman" pitchFamily="18" charset="0"/>
                          </a:rPr>
                          <m:t>𝑉</m:t>
                        </m:r>
                        <m:d>
                          <m:dPr>
                            <m:ctrlPr>
                              <a:rPr lang="en-US" altLang="zh-TW" sz="2800" i="1">
                                <a:latin typeface="Cambria Math"/>
                                <a:cs typeface="Times New Roman" pitchFamily="18" charset="0"/>
                              </a:rPr>
                            </m:ctrlPr>
                          </m:dPr>
                          <m:e>
                            <m:r>
                              <a:rPr lang="en-US" altLang="zh-TW" sz="2800" i="1">
                                <a:latin typeface="Cambria Math"/>
                                <a:cs typeface="Times New Roman" pitchFamily="18" charset="0"/>
                              </a:rPr>
                              <m:t>𝑇</m:t>
                            </m:r>
                          </m:e>
                        </m:d>
                        <m:r>
                          <a:rPr lang="en-US" altLang="zh-TW" sz="280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&gt;</m:t>
                        </m:r>
                        <m:r>
                          <a:rPr lang="en-US" altLang="zh-TW" sz="2800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0</m:t>
                        </m:r>
                      </m:e>
                    </m:d>
                    <m:r>
                      <a:rPr lang="en-US" altLang="zh-TW" sz="2800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&gt;0</m:t>
                    </m:r>
                  </m:oMath>
                </a14:m>
                <a:endParaRPr lang="zh-TW" altLang="en-US" sz="2800" dirty="0"/>
              </a:p>
              <a:p>
                <a:endParaRPr lang="en-US" altLang="zh-TW" dirty="0" smtClean="0"/>
              </a:p>
              <a:p>
                <a:r>
                  <a:rPr lang="en-US" altLang="zh-TW" dirty="0" smtClean="0"/>
                  <a:t>Besides the definition given above, the principle of no arbitrage has the following equivalent forms :</a:t>
                </a:r>
              </a:p>
              <a:p>
                <a:pPr lvl="1"/>
                <a:r>
                  <a:rPr lang="en-US" altLang="zh-TW" sz="26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We can not construct a riskless portfolio which returns more than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600" i="1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altLang="zh-TW" sz="26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𝑟</m:t>
                        </m:r>
                      </m:e>
                      <m:sub>
                        <m:r>
                          <a:rPr lang="en-US" altLang="zh-TW" sz="26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𝑓</m:t>
                        </m:r>
                      </m:sub>
                    </m:sSub>
                  </m:oMath>
                </a14:m>
                <a:endParaRPr lang="en-US" altLang="zh-TW" sz="28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lvl="1"/>
                <a:r>
                  <a:rPr lang="en-US" altLang="zh-TW" sz="26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If two portfolio have identical future </a:t>
                </a:r>
                <a:r>
                  <a:rPr lang="en-US" altLang="zh-TW" sz="2600" dirty="0" err="1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cashflows</a:t>
                </a:r>
                <a:r>
                  <a:rPr lang="en-US" altLang="zh-TW" sz="26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with certainty, then the two portfolio must have the same value at the present time.</a:t>
                </a:r>
                <a:endParaRPr lang="zh-TW" altLang="en-US" sz="26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46236"/>
                <a:ext cx="8229600" cy="4807099"/>
              </a:xfrm>
              <a:blipFill rotWithShape="1">
                <a:blip r:embed="rId2"/>
                <a:stretch>
                  <a:fillRect r="-148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圓角矩形 3"/>
          <p:cNvSpPr/>
          <p:nvPr/>
        </p:nvSpPr>
        <p:spPr>
          <a:xfrm>
            <a:off x="395536" y="1556792"/>
            <a:ext cx="4320480" cy="1440160"/>
          </a:xfrm>
          <a:prstGeom prst="round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文字方塊 4"/>
          <p:cNvSpPr txBox="1"/>
          <p:nvPr/>
        </p:nvSpPr>
        <p:spPr>
          <a:xfrm>
            <a:off x="5004048" y="1797967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套利的定義，條件缺一不可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645441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5536" y="764704"/>
            <a:ext cx="8229600" cy="864096"/>
          </a:xfrm>
        </p:spPr>
        <p:txBody>
          <a:bodyPr>
            <a:normAutofit fontScale="90000"/>
          </a:bodyPr>
          <a:lstStyle/>
          <a:p>
            <a:r>
              <a:rPr lang="en-US" altLang="zh-TW" dirty="0" smtClean="0"/>
              <a:t>2.1 Example of Arbitrage</a:t>
            </a:r>
            <a:br>
              <a:rPr lang="en-US" altLang="zh-TW" dirty="0" smtClean="0"/>
            </a:br>
            <a:r>
              <a:rPr lang="en-US" altLang="zh-TW" dirty="0" smtClean="0"/>
              <a:t>			parallel yield curve shifts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988840"/>
                <a:ext cx="8229600" cy="4585696"/>
              </a:xfrm>
            </p:spPr>
            <p:txBody>
              <a:bodyPr/>
              <a:lstStyle/>
              <a:p>
                <a:r>
                  <a:rPr lang="en-US" altLang="zh-TW" dirty="0" smtClean="0">
                    <a:latin typeface="Times New Roman" pitchFamily="18" charset="0"/>
                    <a:cs typeface="Times New Roman" pitchFamily="18" charset="0"/>
                  </a:rPr>
                  <a:t>Suppose that 	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US" altLang="zh-TW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/>
                          </a:rPr>
                          <m:t>0,</m:t>
                        </m:r>
                        <m:r>
                          <a:rPr lang="en-US" altLang="zh-TW" b="0" i="1" smtClean="0">
                            <a:latin typeface="Cambria Math"/>
                          </a:rPr>
                          <m:t>𝑇</m:t>
                        </m:r>
                      </m:e>
                    </m:d>
                    <m:r>
                      <a:rPr lang="en-US" altLang="zh-TW" b="0" i="1" smtClean="0"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 altLang="zh-TW" b="0" i="0" smtClean="0">
                        <a:latin typeface="Cambria Math"/>
                      </a:rPr>
                      <m:t>exp</m:t>
                    </m:r>
                    <m:r>
                      <a:rPr lang="en-US" altLang="zh-TW" b="0" i="1" smtClean="0">
                        <a:latin typeface="Cambria Math"/>
                      </a:rPr>
                      <m:t>⁡[−</m:t>
                    </m:r>
                    <m:nary>
                      <m:naryPr>
                        <m:ctrlPr>
                          <a:rPr lang="en-US" altLang="zh-TW" b="0" i="1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zh-TW" b="0" i="1" smtClean="0">
                            <a:latin typeface="Cambria Math"/>
                          </a:rPr>
                          <m:t>0</m:t>
                        </m:r>
                      </m:sub>
                      <m:sup>
                        <m:r>
                          <a:rPr lang="en-US" altLang="zh-TW" b="0" i="1" smtClean="0">
                            <a:latin typeface="Cambria Math"/>
                          </a:rPr>
                          <m:t>𝑇</m:t>
                        </m:r>
                      </m:sup>
                      <m:e>
                        <m:r>
                          <a:rPr lang="en-US" altLang="zh-TW" b="0" i="1" smtClean="0">
                            <a:latin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en-US" altLang="zh-TW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zh-TW" b="0" i="1" smtClean="0">
                                <a:latin typeface="Cambria Math"/>
                              </a:rPr>
                              <m:t>0,</m:t>
                            </m:r>
                            <m:r>
                              <a:rPr lang="en-US" altLang="zh-TW" b="0" i="1" smtClean="0">
                                <a:latin typeface="Cambria Math"/>
                              </a:rPr>
                              <m:t>𝑢</m:t>
                            </m:r>
                          </m:e>
                        </m:d>
                        <m:r>
                          <a:rPr lang="en-US" altLang="zh-TW" b="0" i="1" smtClean="0">
                            <a:latin typeface="Cambria Math"/>
                          </a:rPr>
                          <m:t>𝑑𝑢</m:t>
                        </m:r>
                      </m:e>
                    </m:nary>
                    <m:r>
                      <a:rPr lang="en-US" altLang="zh-TW" b="0" i="1" smtClean="0">
                        <a:latin typeface="Cambria Math"/>
                      </a:rPr>
                      <m:t>]</m:t>
                    </m:r>
                  </m:oMath>
                </a14:m>
                <a:endParaRPr lang="en-US" altLang="zh-TW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endParaRPr lang="en-US" altLang="zh-TW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altLang="zh-TW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altLang="zh-TW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/>
                          </a:rPr>
                          <m:t>0,</m:t>
                        </m:r>
                        <m:r>
                          <a:rPr lang="en-US" altLang="zh-TW" i="1">
                            <a:latin typeface="Cambria Math"/>
                          </a:rPr>
                          <m:t>𝑢</m:t>
                        </m:r>
                      </m:e>
                    </m:d>
                  </m:oMath>
                </a14:m>
                <a:r>
                  <a:rPr lang="zh-TW" altLang="en-US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zh-TW" dirty="0" smtClean="0">
                    <a:latin typeface="Times New Roman" pitchFamily="18" charset="0"/>
                    <a:cs typeface="Times New Roman" pitchFamily="18" charset="0"/>
                  </a:rPr>
                  <a:t>is the initial forward-rate curve at t=0</a:t>
                </a:r>
              </a:p>
              <a:p>
                <a:endParaRPr lang="en-US" altLang="zh-TW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altLang="zh-TW" dirty="0" smtClean="0">
                    <a:latin typeface="Times New Roman" pitchFamily="18" charset="0"/>
                    <a:cs typeface="Times New Roman" pitchFamily="18" charset="0"/>
                  </a:rPr>
                  <a:t>Parallel shifts model dictates that at t=1 the forward-rate curve will be :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altLang="zh-TW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/>
                          </a:rPr>
                          <m:t>1</m:t>
                        </m:r>
                        <m:r>
                          <a:rPr lang="en-US" altLang="zh-TW" i="1">
                            <a:latin typeface="Cambria Math"/>
                          </a:rPr>
                          <m:t>,</m:t>
                        </m:r>
                        <m:r>
                          <a:rPr lang="en-US" altLang="zh-TW" b="0" i="1" smtClean="0">
                            <a:latin typeface="Cambria Math"/>
                          </a:rPr>
                          <m:t>𝑇</m:t>
                        </m:r>
                      </m:e>
                    </m:d>
                    <m:r>
                      <a:rPr lang="en-US" altLang="zh-TW" b="0" i="1" smtClean="0">
                        <a:latin typeface="Cambria Math"/>
                      </a:rPr>
                      <m:t>=</m:t>
                    </m:r>
                    <m:r>
                      <a:rPr lang="en-US" altLang="zh-TW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altLang="zh-TW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/>
                          </a:rPr>
                          <m:t>0,</m:t>
                        </m:r>
                        <m:r>
                          <a:rPr lang="en-US" altLang="zh-TW" b="0" i="1" smtClean="0">
                            <a:latin typeface="Cambria Math"/>
                          </a:rPr>
                          <m:t>𝑇</m:t>
                        </m:r>
                      </m:e>
                    </m:d>
                    <m:r>
                      <a:rPr lang="en-US" altLang="zh-TW" b="0" i="1" smtClean="0">
                        <a:latin typeface="Cambria Math"/>
                      </a:rPr>
                      <m:t>+</m:t>
                    </m:r>
                    <m:r>
                      <a:rPr lang="zh-TW" altLang="en-US" b="0" i="1" smtClean="0">
                        <a:latin typeface="Cambria Math"/>
                      </a:rPr>
                      <m:t>𝜖</m:t>
                    </m:r>
                  </m:oMath>
                </a14:m>
                <a:endParaRPr lang="zh-TW" alt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988840"/>
                <a:ext cx="8229600" cy="4585696"/>
              </a:xfr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55933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5536" y="764704"/>
            <a:ext cx="8229600" cy="864096"/>
          </a:xfrm>
        </p:spPr>
        <p:txBody>
          <a:bodyPr>
            <a:normAutofit fontScale="90000"/>
          </a:bodyPr>
          <a:lstStyle/>
          <a:p>
            <a:r>
              <a:rPr lang="en-US" altLang="zh-TW" dirty="0" smtClean="0"/>
              <a:t>2.1 Example of Arbitrage</a:t>
            </a:r>
            <a:br>
              <a:rPr lang="en-US" altLang="zh-TW" dirty="0" smtClean="0"/>
            </a:br>
            <a:r>
              <a:rPr lang="en-US" altLang="zh-TW" dirty="0" smtClean="0"/>
              <a:t>			parallel yield curve shifts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988840"/>
                <a:ext cx="8229600" cy="4585696"/>
              </a:xfrm>
            </p:spPr>
            <p:txBody>
              <a:bodyPr/>
              <a:lstStyle/>
              <a:p>
                <a:r>
                  <a:rPr lang="en-US" altLang="zh-TW" dirty="0" smtClean="0">
                    <a:latin typeface="Times New Roman" pitchFamily="18" charset="0"/>
                    <a:cs typeface="Times New Roman" pitchFamily="18" charset="0"/>
                  </a:rPr>
                  <a:t>At t=1</a:t>
                </a:r>
                <a:br>
                  <a:rPr lang="en-US" altLang="zh-TW" dirty="0" smtClean="0">
                    <a:latin typeface="Times New Roman" pitchFamily="18" charset="0"/>
                    <a:cs typeface="Times New Roman" pitchFamily="18" charset="0"/>
                  </a:rPr>
                </a:br>
                <a14:m>
                  <m:oMath xmlns:m="http://schemas.openxmlformats.org/officeDocument/2006/math">
                    <m:r>
                      <a:rPr lang="en-US" altLang="zh-TW" sz="2400" i="1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US" altLang="zh-TW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TW" sz="2400" b="0" i="1" smtClean="0">
                            <a:latin typeface="Cambria Math"/>
                          </a:rPr>
                          <m:t>1</m:t>
                        </m:r>
                        <m:r>
                          <a:rPr lang="en-US" altLang="zh-TW" sz="2400" i="1">
                            <a:latin typeface="Cambria Math"/>
                          </a:rPr>
                          <m:t>,</m:t>
                        </m:r>
                        <m:r>
                          <a:rPr lang="en-US" altLang="zh-TW" sz="2400" i="1">
                            <a:latin typeface="Cambria Math"/>
                          </a:rPr>
                          <m:t>𝑇</m:t>
                        </m:r>
                      </m:e>
                    </m:d>
                    <m:r>
                      <a:rPr lang="en-US" altLang="zh-TW" sz="2400" i="1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altLang="zh-TW" sz="2400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TW" sz="2400">
                            <a:latin typeface="Cambria Math"/>
                          </a:rPr>
                          <m:t>exp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altLang="zh-TW" sz="24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zh-TW" sz="2400" i="1">
                                <a:latin typeface="Cambria Math"/>
                              </a:rPr>
                              <m:t>−</m:t>
                            </m:r>
                            <m:nary>
                              <m:naryPr>
                                <m:ctrlPr>
                                  <a:rPr lang="en-US" altLang="zh-TW" sz="2400" i="1">
                                    <a:latin typeface="Cambria Math"/>
                                  </a:rPr>
                                </m:ctrlPr>
                              </m:naryPr>
                              <m:sub>
                                <m:r>
                                  <a:rPr lang="en-US" altLang="zh-TW" sz="2400" b="0" i="1" smtClean="0">
                                    <a:latin typeface="Cambria Math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en-US" altLang="zh-TW" sz="2400" i="1">
                                    <a:latin typeface="Cambria Math"/>
                                  </a:rPr>
                                  <m:t>𝑇</m:t>
                                </m:r>
                              </m:sup>
                              <m:e>
                                <m:r>
                                  <a:rPr lang="en-US" altLang="zh-TW" sz="2400" i="1">
                                    <a:latin typeface="Cambria Math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en-US" altLang="zh-TW" sz="2400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TW" sz="2400" b="0" i="1" smtClean="0">
                                        <a:latin typeface="Cambria Math"/>
                                      </a:rPr>
                                      <m:t>1</m:t>
                                    </m:r>
                                    <m:r>
                                      <a:rPr lang="en-US" altLang="zh-TW" sz="2400" i="1"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en-US" altLang="zh-TW" sz="2400" i="1">
                                        <a:latin typeface="Cambria Math"/>
                                      </a:rPr>
                                      <m:t>𝑢</m:t>
                                    </m:r>
                                  </m:e>
                                </m:d>
                                <m:r>
                                  <a:rPr lang="en-US" altLang="zh-TW" sz="2400" i="1">
                                    <a:latin typeface="Cambria Math"/>
                                  </a:rPr>
                                  <m:t>𝑑𝑢</m:t>
                                </m:r>
                              </m:e>
                            </m:nary>
                          </m:e>
                        </m:d>
                      </m:e>
                    </m:func>
                    <m:r>
                      <a:rPr lang="en-US" altLang="zh-TW" sz="2400" b="0" i="1" smtClean="0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altLang="zh-TW" sz="2400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TW" sz="2400">
                            <a:latin typeface="Cambria Math"/>
                          </a:rPr>
                          <m:t>exp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altLang="zh-TW" sz="24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zh-TW" sz="2400" i="1">
                                <a:latin typeface="Cambria Math"/>
                              </a:rPr>
                              <m:t>−</m:t>
                            </m:r>
                            <m:nary>
                              <m:naryPr>
                                <m:ctrlPr>
                                  <a:rPr lang="en-US" altLang="zh-TW" sz="2400" i="1">
                                    <a:latin typeface="Cambria Math"/>
                                  </a:rPr>
                                </m:ctrlPr>
                              </m:naryPr>
                              <m:sub>
                                <m:r>
                                  <a:rPr lang="en-US" altLang="zh-TW" sz="2400" i="1">
                                    <a:latin typeface="Cambria Math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en-US" altLang="zh-TW" sz="2400" i="1">
                                    <a:latin typeface="Cambria Math"/>
                                  </a:rPr>
                                  <m:t>𝑇</m:t>
                                </m:r>
                              </m:sup>
                              <m:e>
                                <m:r>
                                  <a:rPr lang="en-US" altLang="zh-TW" sz="2400" b="0" i="1" smtClean="0"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en-US" altLang="zh-TW" sz="2400" i="1">
                                    <a:latin typeface="Cambria Math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en-US" altLang="zh-TW" sz="2400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TW" sz="2400" b="0" i="1" smtClean="0">
                                        <a:latin typeface="Cambria Math"/>
                                      </a:rPr>
                                      <m:t>0</m:t>
                                    </m:r>
                                    <m:r>
                                      <a:rPr lang="en-US" altLang="zh-TW" sz="2400" i="1"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en-US" altLang="zh-TW" sz="2400" i="1">
                                        <a:latin typeface="Cambria Math"/>
                                      </a:rPr>
                                      <m:t>𝑢</m:t>
                                    </m:r>
                                  </m:e>
                                </m:d>
                                <m:r>
                                  <a:rPr lang="en-US" altLang="zh-TW" sz="2400" b="0" i="1" smtClean="0"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zh-TW" altLang="en-US" sz="2400" b="0" i="1" smtClean="0">
                                    <a:latin typeface="Cambria Math"/>
                                  </a:rPr>
                                  <m:t>𝜖</m:t>
                                </m:r>
                                <m:r>
                                  <a:rPr lang="en-US" altLang="zh-TW" sz="2400" b="0" i="1" smtClean="0">
                                    <a:latin typeface="Cambria Math"/>
                                  </a:rPr>
                                  <m:t>)</m:t>
                                </m:r>
                                <m:r>
                                  <a:rPr lang="en-US" altLang="zh-TW" sz="2400" i="1">
                                    <a:latin typeface="Cambria Math"/>
                                  </a:rPr>
                                  <m:t>𝑑𝑢</m:t>
                                </m:r>
                              </m:e>
                            </m:nary>
                          </m:e>
                        </m:d>
                      </m:e>
                    </m:func>
                    <m:r>
                      <a:rPr lang="en-US" altLang="zh-TW" sz="2400" b="0" i="1" smtClean="0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altLang="zh-TW" sz="2400" b="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TW" sz="2400" b="0" i="0" smtClean="0">
                            <a:latin typeface="Cambria Math"/>
                          </a:rPr>
                          <m:t>exp</m:t>
                        </m:r>
                      </m:fName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zh-TW" sz="24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zh-TW" sz="2400" b="0" i="1" smtClean="0">
                                <a:latin typeface="Cambria Math"/>
                              </a:rPr>
                              <m:t>−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altLang="zh-TW" sz="2400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nary>
                                  <m:naryPr>
                                    <m:ctrlPr>
                                      <a:rPr lang="en-US" altLang="zh-TW" sz="2400" i="1">
                                        <a:latin typeface="Cambria Math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en-US" altLang="zh-TW" sz="2400" b="0" i="1" smtClean="0"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  <m:sup>
                                    <m:r>
                                      <a:rPr lang="en-US" altLang="zh-TW" sz="2400" i="1">
                                        <a:latin typeface="Cambria Math"/>
                                      </a:rPr>
                                      <m:t>𝑇</m:t>
                                    </m:r>
                                  </m:sup>
                                  <m:e>
                                    <m:r>
                                      <a:rPr lang="en-US" altLang="zh-TW" sz="2400" b="0" i="1" smtClean="0">
                                        <a:latin typeface="Cambria Math"/>
                                      </a:rPr>
                                      <m:t>𝑓</m:t>
                                    </m:r>
                                    <m:d>
                                      <m:dPr>
                                        <m:ctrlPr>
                                          <a:rPr lang="en-US" altLang="zh-TW" sz="2400" b="0" i="1" smtClean="0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TW" sz="2400" b="0" i="1" smtClean="0">
                                            <a:latin typeface="Cambria Math"/>
                                          </a:rPr>
                                          <m:t>0,</m:t>
                                        </m:r>
                                        <m:r>
                                          <a:rPr lang="en-US" altLang="zh-TW" sz="2400" b="0" i="1" smtClean="0">
                                            <a:latin typeface="Cambria Math"/>
                                          </a:rPr>
                                          <m:t>𝑢</m:t>
                                        </m:r>
                                      </m:e>
                                    </m:d>
                                    <m:r>
                                      <a:rPr lang="en-US" altLang="zh-TW" sz="2400" i="1">
                                        <a:latin typeface="Cambria Math"/>
                                      </a:rPr>
                                      <m:t>𝑑𝑢</m:t>
                                    </m:r>
                                  </m:e>
                                </m:nary>
                                <m:r>
                                  <a:rPr lang="en-US" altLang="zh-TW" sz="2400" b="0" i="1" smtClean="0">
                                    <a:latin typeface="Cambria Math"/>
                                  </a:rPr>
                                  <m:t>−</m:t>
                                </m:r>
                                <m:nary>
                                  <m:naryPr>
                                    <m:ctrlPr>
                                      <a:rPr lang="en-US" altLang="zh-TW" sz="2400" i="1">
                                        <a:latin typeface="Cambria Math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en-US" altLang="zh-TW" sz="2400" b="0" i="1" smtClean="0"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  <m:sup>
                                    <m:r>
                                      <a:rPr lang="en-US" altLang="zh-TW" sz="2400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sup>
                                  <m:e>
                                    <m:r>
                                      <a:rPr lang="en-US" altLang="zh-TW" sz="2400" i="1">
                                        <a:latin typeface="Cambria Math"/>
                                      </a:rPr>
                                      <m:t>𝑓</m:t>
                                    </m:r>
                                    <m:d>
                                      <m:dPr>
                                        <m:ctrlPr>
                                          <a:rPr lang="en-US" altLang="zh-TW" sz="2400" i="1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TW" sz="2400" i="1">
                                            <a:latin typeface="Cambria Math"/>
                                          </a:rPr>
                                          <m:t>0,</m:t>
                                        </m:r>
                                        <m:r>
                                          <a:rPr lang="en-US" altLang="zh-TW" sz="2400" i="1">
                                            <a:latin typeface="Cambria Math"/>
                                          </a:rPr>
                                          <m:t>𝑢</m:t>
                                        </m:r>
                                      </m:e>
                                    </m:d>
                                    <m:r>
                                      <a:rPr lang="en-US" altLang="zh-TW" sz="2400" i="1">
                                        <a:latin typeface="Cambria Math"/>
                                      </a:rPr>
                                      <m:t>𝑑𝑢</m:t>
                                    </m:r>
                                  </m:e>
                                </m:nary>
                              </m:e>
                            </m:d>
                            <m:r>
                              <a:rPr lang="en-US" altLang="zh-TW" sz="2400" b="0" i="1" smtClean="0">
                                <a:latin typeface="Cambria Math"/>
                              </a:rPr>
                              <m:t>−</m:t>
                            </m:r>
                            <m:d>
                              <m:dPr>
                                <m:ctrlPr>
                                  <a:rPr lang="en-US" altLang="zh-TW" sz="2400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altLang="zh-TW" sz="2400" b="0" i="1" smtClean="0">
                                    <a:latin typeface="Cambria Math"/>
                                  </a:rPr>
                                  <m:t>𝑇</m:t>
                                </m:r>
                                <m:r>
                                  <a:rPr lang="en-US" altLang="zh-TW" sz="2400" b="0" i="1" smtClean="0">
                                    <a:latin typeface="Cambria Math"/>
                                  </a:rPr>
                                  <m:t>−1</m:t>
                                </m:r>
                              </m:e>
                            </m:d>
                            <m:r>
                              <a:rPr lang="zh-TW" altLang="en-US" sz="2400" b="0" i="1" smtClean="0">
                                <a:latin typeface="Cambria Math"/>
                              </a:rPr>
                              <m:t>𝜖</m:t>
                            </m:r>
                          </m:e>
                        </m:d>
                      </m:e>
                    </m:func>
                    <m:r>
                      <a:rPr lang="en-US" altLang="zh-TW" sz="24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altLang="zh-TW" sz="24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TW" sz="2400" b="0" i="1" smtClean="0">
                            <a:latin typeface="Cambria Math"/>
                          </a:rPr>
                          <m:t>𝑃</m:t>
                        </m:r>
                        <m:r>
                          <a:rPr lang="en-US" altLang="zh-TW" sz="2400" b="0" i="1" smtClean="0">
                            <a:latin typeface="Cambria Math"/>
                          </a:rPr>
                          <m:t>(0,</m:t>
                        </m:r>
                        <m:r>
                          <a:rPr lang="en-US" altLang="zh-TW" sz="2400" b="0" i="1" smtClean="0">
                            <a:latin typeface="Cambria Math"/>
                          </a:rPr>
                          <m:t>𝑇</m:t>
                        </m:r>
                        <m:r>
                          <a:rPr lang="en-US" altLang="zh-TW" sz="2400" b="0" i="1" smtClean="0">
                            <a:latin typeface="Cambria Math"/>
                          </a:rPr>
                          <m:t>)</m:t>
                        </m:r>
                      </m:num>
                      <m:den>
                        <m:r>
                          <a:rPr lang="en-US" altLang="zh-TW" sz="2400" b="0" i="1" smtClean="0">
                            <a:latin typeface="Cambria Math"/>
                          </a:rPr>
                          <m:t>𝑃</m:t>
                        </m:r>
                        <m:r>
                          <a:rPr lang="en-US" altLang="zh-TW" sz="2400" b="0" i="1" smtClean="0">
                            <a:latin typeface="Cambria Math"/>
                          </a:rPr>
                          <m:t>(0,1)</m:t>
                        </m:r>
                      </m:den>
                    </m:f>
                    <m:sSup>
                      <m:sSupPr>
                        <m:ctrlPr>
                          <a:rPr lang="en-US" altLang="zh-TW" sz="24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TW" sz="2400" b="0" i="1" smtClean="0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altLang="zh-TW" sz="2400" b="0" i="1" smtClean="0">
                            <a:latin typeface="Cambria Math"/>
                          </a:rPr>
                          <m:t>−(</m:t>
                        </m:r>
                        <m:r>
                          <a:rPr lang="en-US" altLang="zh-TW" sz="2400" b="0" i="1" smtClean="0">
                            <a:latin typeface="Cambria Math"/>
                          </a:rPr>
                          <m:t>𝑇</m:t>
                        </m:r>
                        <m:r>
                          <a:rPr lang="en-US" altLang="zh-TW" sz="2400" b="0" i="1" smtClean="0">
                            <a:latin typeface="Cambria Math"/>
                          </a:rPr>
                          <m:t>−1)</m:t>
                        </m:r>
                        <m:r>
                          <a:rPr lang="zh-TW" altLang="en-US" sz="2400" b="0" i="1" smtClean="0">
                            <a:latin typeface="Cambria Math"/>
                          </a:rPr>
                          <m:t>𝜖</m:t>
                        </m:r>
                      </m:sup>
                    </m:sSup>
                  </m:oMath>
                </a14:m>
                <a:endParaRPr lang="en-US" altLang="zh-TW" sz="2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988840"/>
                <a:ext cx="8229600" cy="4585696"/>
              </a:xfrm>
              <a:blipFill rotWithShape="1">
                <a:blip r:embed="rId2"/>
                <a:stretch>
                  <a:fillRect t="-1328" r="-22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文字方塊 3"/>
          <p:cNvSpPr txBox="1"/>
          <p:nvPr/>
        </p:nvSpPr>
        <p:spPr>
          <a:xfrm>
            <a:off x="2051720" y="5301208"/>
            <a:ext cx="38779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此處的結果會在之後的投影片中用到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7480063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5536" y="764704"/>
            <a:ext cx="8229600" cy="864096"/>
          </a:xfrm>
        </p:spPr>
        <p:txBody>
          <a:bodyPr>
            <a:normAutofit fontScale="90000"/>
          </a:bodyPr>
          <a:lstStyle/>
          <a:p>
            <a:r>
              <a:rPr lang="en-US" altLang="zh-TW" dirty="0" smtClean="0"/>
              <a:t>2.1 Example of Arbitrage</a:t>
            </a:r>
            <a:br>
              <a:rPr lang="en-US" altLang="zh-TW" dirty="0" smtClean="0"/>
            </a:br>
            <a:r>
              <a:rPr lang="en-US" altLang="zh-TW" dirty="0" smtClean="0"/>
              <a:t>			parallel yield curve shifts</a:t>
            </a:r>
            <a:endParaRPr lang="zh-TW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988840"/>
                <a:ext cx="8229600" cy="4585696"/>
              </a:xfrm>
            </p:spPr>
            <p:txBody>
              <a:bodyPr/>
              <a:lstStyle/>
              <a:p>
                <a:r>
                  <a:rPr lang="en-US" altLang="zh-TW" dirty="0" smtClean="0">
                    <a:latin typeface="Times New Roman" pitchFamily="18" charset="0"/>
                    <a:cs typeface="Times New Roman" pitchFamily="18" charset="0"/>
                  </a:rPr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TW" b="0" i="1" smtClean="0">
                            <a:latin typeface="Cambria Math"/>
                            <a:cs typeface="Times New Roman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TW" dirty="0" smtClean="0">
                    <a:latin typeface="Times New Roman" pitchFamily="18" charset="0"/>
                    <a:cs typeface="Times New Roman" pitchFamily="18" charset="0"/>
                  </a:rPr>
                  <a:t>be the number of units held at t=0 of the bond maturing 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/>
                            <a:cs typeface="Times New Roman" pitchFamily="18" charset="0"/>
                          </a:rPr>
                          <m:t>𝑇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  <a:cs typeface="Times New Roman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TW" dirty="0" smtClean="0">
                    <a:latin typeface="Times New Roman" pitchFamily="18" charset="0"/>
                    <a:cs typeface="Times New Roman" pitchFamily="18" charset="0"/>
                  </a:rPr>
                  <a:t> , i=1~3</a:t>
                </a:r>
                <a:endParaRPr lang="en-US" altLang="zh-TW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altLang="zh-TW" dirty="0" smtClean="0">
                    <a:latin typeface="Times New Roman" pitchFamily="18" charset="0"/>
                    <a:cs typeface="Times New Roman" pitchFamily="18" charset="0"/>
                  </a:rPr>
                  <a:t>For an arbitrage we require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zh-TW" i="1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𝑉</m:t>
                    </m:r>
                    <m:d>
                      <m:dPr>
                        <m:ctrlPr>
                          <a:rPr lang="en-US" altLang="zh-TW" i="1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altLang="zh-TW" i="1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0</m:t>
                        </m:r>
                      </m:e>
                    </m:d>
                    <m:r>
                      <a:rPr lang="en-US" altLang="zh-TW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altLang="zh-TW" i="1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zh-TW" i="1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𝑖</m:t>
                        </m:r>
                        <m:r>
                          <a:rPr lang="en-US" altLang="zh-TW" i="1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=1</m:t>
                        </m:r>
                      </m:sub>
                      <m:sup>
                        <m:r>
                          <a:rPr lang="en-US" altLang="zh-TW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3</m:t>
                        </m:r>
                      </m:sup>
                      <m:e>
                        <m:sSub>
                          <m:sSubPr>
                            <m:ctrlPr>
                              <a:rPr lang="en-US" altLang="zh-TW" i="1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i="1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zh-TW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𝑃</m:t>
                        </m:r>
                        <m:r>
                          <a:rPr lang="en-US" altLang="zh-TW" i="1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(</m:t>
                        </m:r>
                        <m:r>
                          <a:rPr lang="en-US" altLang="zh-TW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0,</m:t>
                        </m:r>
                        <m:sSub>
                          <m:sSubPr>
                            <m:ctrlPr>
                              <a:rPr lang="en-US" altLang="zh-TW" i="1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altLang="zh-TW" i="1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zh-TW" i="1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)</m:t>
                        </m:r>
                      </m:e>
                    </m:nary>
                    <m:r>
                      <a:rPr lang="en-US" altLang="zh-TW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=0</m:t>
                    </m:r>
                  </m:oMath>
                </a14:m>
                <a:endParaRPr lang="en-US" altLang="zh-TW" i="1" dirty="0">
                  <a:solidFill>
                    <a:schemeClr val="tx1"/>
                  </a:solidFill>
                  <a:latin typeface="Cambria Math"/>
                  <a:cs typeface="Times New Roman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altLang="zh-TW" b="0" i="1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𝑉</m:t>
                    </m:r>
                    <m:d>
                      <m:dPr>
                        <m:ctrlPr>
                          <a:rPr lang="en-US" altLang="zh-TW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e>
                    </m:d>
                    <m:r>
                      <a:rPr lang="en-US" altLang="zh-TW" b="0" i="1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altLang="zh-TW" i="1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zh-TW" i="1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𝑖</m:t>
                        </m:r>
                        <m:r>
                          <a:rPr lang="en-US" altLang="zh-TW" i="1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=1</m:t>
                        </m:r>
                      </m:sub>
                      <m:sup>
                        <m:r>
                          <a:rPr lang="en-US" altLang="zh-TW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3</m:t>
                        </m:r>
                      </m:sup>
                      <m:e>
                        <m:sSub>
                          <m:sSubPr>
                            <m:ctrlPr>
                              <a:rPr lang="en-US" altLang="zh-TW" i="1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i="1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zh-TW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𝑃</m:t>
                        </m:r>
                        <m:r>
                          <a:rPr lang="en-US" altLang="zh-TW" i="1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(</m:t>
                        </m:r>
                        <m:r>
                          <a:rPr lang="en-US" altLang="zh-TW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  <m:r>
                          <a:rPr lang="en-US" altLang="zh-TW" i="1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i="1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altLang="zh-TW" i="1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zh-TW" i="1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)</m:t>
                        </m:r>
                      </m:e>
                    </m:nary>
                  </m:oMath>
                </a14:m>
                <a:r>
                  <a:rPr lang="en-US" altLang="zh-TW" i="1" dirty="0" smtClean="0">
                    <a:solidFill>
                      <a:schemeClr val="tx1"/>
                    </a:solidFill>
                    <a:latin typeface="Cambria Math"/>
                    <a:cs typeface="Times New Roman" pitchFamily="18" charset="0"/>
                  </a:rPr>
                  <a:t/>
                </a:r>
                <a:br>
                  <a:rPr lang="en-US" altLang="zh-TW" i="1" dirty="0" smtClean="0">
                    <a:solidFill>
                      <a:schemeClr val="tx1"/>
                    </a:solidFill>
                    <a:latin typeface="Cambria Math"/>
                    <a:cs typeface="Times New Roman" pitchFamily="18" charset="0"/>
                  </a:rPr>
                </a:b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altLang="zh-TW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altLang="zh-TW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</m:ctrlPr>
                          </m:eqArrPr>
                          <m:e>
                            <m:r>
                              <a:rPr lang="en-US" altLang="zh-TW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≥</m:t>
                            </m:r>
                            <m:r>
                              <a:rPr lang="en-US" altLang="zh-TW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0,                             </m:t>
                            </m:r>
                            <m:r>
                              <a:rPr lang="en-US" altLang="zh-TW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𝑤𝑖𝑡h</m:t>
                            </m:r>
                            <m:r>
                              <a:rPr lang="en-US" altLang="zh-TW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 </m:t>
                            </m:r>
                            <m:r>
                              <a:rPr lang="en-US" altLang="zh-TW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𝑝𝑟𝑜𝑏𝑎𝑏𝑖𝑙𝑖𝑡𝑦</m:t>
                            </m:r>
                            <m:r>
                              <a:rPr lang="en-US" altLang="zh-TW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 1</m:t>
                            </m:r>
                          </m:e>
                          <m:e>
                            <m:r>
                              <a:rPr lang="en-US" altLang="zh-TW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&gt;0,  </m:t>
                            </m:r>
                            <m:r>
                              <a:rPr lang="en-US" altLang="zh-TW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𝑤𝑖𝑡h</m:t>
                            </m:r>
                            <m:r>
                              <a:rPr lang="en-US" altLang="zh-TW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 </m:t>
                            </m:r>
                            <m:r>
                              <a:rPr lang="en-US" altLang="zh-TW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𝑝𝑟𝑜𝑏𝑎𝑏𝑖𝑙𝑖𝑡𝑦</m:t>
                            </m:r>
                            <m:r>
                              <a:rPr lang="en-US" altLang="zh-TW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 </m:t>
                            </m:r>
                            <m:r>
                              <a:rPr lang="en-US" altLang="zh-TW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𝑔𝑟𝑒𝑎𝑡𝑒𝑟</m:t>
                            </m:r>
                            <m:r>
                              <a:rPr lang="en-US" altLang="zh-TW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 </m:t>
                            </m:r>
                            <m:r>
                              <a:rPr lang="en-US" altLang="zh-TW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𝑡h𝑎𝑛</m:t>
                            </m:r>
                            <m:r>
                              <a:rPr lang="en-US" altLang="zh-TW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 0</m:t>
                            </m:r>
                          </m:e>
                        </m:eqArr>
                      </m:e>
                    </m:d>
                  </m:oMath>
                </a14:m>
                <a:endParaRPr lang="en-US" altLang="zh-TW" i="1" dirty="0" smtClean="0">
                  <a:solidFill>
                    <a:schemeClr val="tx1"/>
                  </a:solidFill>
                  <a:latin typeface="Cambria Math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988840"/>
                <a:ext cx="8229600" cy="4585696"/>
              </a:xfrm>
              <a:blipFill rotWithShape="1">
                <a:blip r:embed="rId3"/>
                <a:stretch>
                  <a:fillRect t="-132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480063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altLang="zh-TW" dirty="0" smtClean="0">
                  <a:latin typeface="Cambria Math"/>
                  <a:cs typeface="Times New Roman" pitchFamily="18" charset="0"/>
                </a:endParaRPr>
              </a:p>
              <a:p>
                <a:r>
                  <a:rPr lang="en-US" altLang="zh-TW" dirty="0" smtClean="0">
                    <a:latin typeface="Cambria Math"/>
                    <a:cs typeface="Times New Roman" pitchFamily="18" charset="0"/>
                  </a:rPr>
                  <a:t>The value of portfolio at t=1 is</a:t>
                </a:r>
              </a:p>
              <a:p>
                <a:endParaRPr lang="en-US" altLang="zh-TW" i="1" dirty="0" smtClean="0">
                  <a:latin typeface="Cambria Math"/>
                  <a:cs typeface="Times New Roman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/>
                            <a:cs typeface="Times New Roman" pitchFamily="18" charset="0"/>
                          </a:rPr>
                          <m:t>𝑉</m:t>
                        </m:r>
                      </m:e>
                      <m:sub>
                        <m:r>
                          <a:rPr lang="en-US" altLang="zh-TW" b="0" i="1" smtClean="0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altLang="zh-TW" b="0" i="1" smtClean="0">
                            <a:latin typeface="Cambria Math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zh-TW" altLang="en-US" b="0" i="1" smtClean="0">
                            <a:latin typeface="Cambria Math"/>
                            <a:cs typeface="Times New Roman" pitchFamily="18" charset="0"/>
                          </a:rPr>
                          <m:t>𝜖</m:t>
                        </m:r>
                      </m:e>
                    </m:d>
                    <m:r>
                      <a:rPr lang="en-US" altLang="zh-TW" b="0" i="1" smtClean="0">
                        <a:latin typeface="Cambria Math"/>
                        <a:cs typeface="Times New Roman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altLang="zh-TW" i="1" smtClean="0">
                            <a:latin typeface="Cambria Math"/>
                            <a:cs typeface="Times New Roman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zh-TW" i="1">
                            <a:latin typeface="Cambria Math"/>
                            <a:cs typeface="Times New Roman" pitchFamily="18" charset="0"/>
                          </a:rPr>
                          <m:t>𝑖</m:t>
                        </m:r>
                        <m:r>
                          <a:rPr lang="en-US" altLang="zh-TW" i="1">
                            <a:latin typeface="Cambria Math"/>
                            <a:cs typeface="Times New Roman" pitchFamily="18" charset="0"/>
                          </a:rPr>
                          <m:t>=1</m:t>
                        </m:r>
                      </m:sub>
                      <m:sup>
                        <m:r>
                          <a:rPr lang="en-US" altLang="zh-TW" b="0" i="1" smtClean="0">
                            <a:latin typeface="Cambria Math"/>
                            <a:cs typeface="Times New Roman" pitchFamily="18" charset="0"/>
                          </a:rPr>
                          <m:t>3</m:t>
                        </m:r>
                      </m:sup>
                      <m:e>
                        <m:sSub>
                          <m:sSubPr>
                            <m:ctrlPr>
                              <a:rPr lang="en-US" altLang="zh-TW" i="1">
                                <a:latin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/>
                                <a:cs typeface="Times New Roman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/>
                                <a:cs typeface="Times New Roman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zh-TW" b="0" i="1" smtClean="0">
                            <a:latin typeface="Cambria Math"/>
                            <a:cs typeface="Times New Roman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altLang="zh-TW" b="0" i="1">
                                <a:latin typeface="Cambria Math"/>
                                <a:cs typeface="Times New Roman" pitchFamily="18" charset="0"/>
                              </a:rPr>
                            </m:ctrlPr>
                          </m:dPr>
                          <m:e>
                            <m:r>
                              <a:rPr lang="en-US" altLang="zh-TW" b="0" i="1" smtClean="0"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  <m:r>
                              <a:rPr lang="en-US" altLang="zh-TW" i="1">
                                <a:latin typeface="Cambria Math"/>
                                <a:cs typeface="Times New Roman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altLang="zh-TW" i="1">
                                    <a:latin typeface="Cambria Math"/>
                                    <a:cs typeface="Times New Roman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i="1">
                                    <a:latin typeface="Cambria Math"/>
                                    <a:cs typeface="Times New Roman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altLang="zh-TW" i="1">
                                    <a:latin typeface="Cambria Math"/>
                                    <a:cs typeface="Times New Roman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nary>
                    <m:r>
                      <a:rPr lang="en-US" altLang="zh-TW" i="1">
                        <a:latin typeface="Cambria Math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en-US" altLang="zh-TW" i="1"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zh-TW" i="1">
                                <a:latin typeface="Cambria Math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i="1">
                                <a:latin typeface="Cambria Math"/>
                                <a:cs typeface="Times New Roman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altLang="zh-TW" i="1">
                                <a:latin typeface="Cambria Math"/>
                                <a:cs typeface="Times New Roman" pitchFamily="18" charset="0"/>
                              </a:rPr>
                              <m:t>−</m:t>
                            </m:r>
                            <m:r>
                              <a:rPr lang="zh-TW" altLang="en-US" i="1">
                                <a:latin typeface="Cambria Math"/>
                                <a:cs typeface="Times New Roman" pitchFamily="18" charset="0"/>
                              </a:rPr>
                              <m:t>𝜖</m:t>
                            </m:r>
                            <m:d>
                              <m:dPr>
                                <m:ctrlPr>
                                  <a:rPr lang="en-US" altLang="zh-TW" i="1">
                                    <a:latin typeface="Cambria Math"/>
                                    <a:cs typeface="Times New Roman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zh-TW" i="1">
                                        <a:latin typeface="Cambria Math"/>
                                        <a:cs typeface="Times New Roman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i="1">
                                        <a:latin typeface="Cambria Math"/>
                                        <a:cs typeface="Times New Roman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en-US" altLang="zh-TW" i="1">
                                        <a:latin typeface="Cambria Math"/>
                                        <a:cs typeface="Times New Roman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altLang="zh-TW" b="0" i="1" smtClean="0">
                                    <a:latin typeface="Cambria Math"/>
                                    <a:cs typeface="Times New Roman" pitchFamily="18" charset="0"/>
                                  </a:rPr>
                                  <m:t>−1</m:t>
                                </m:r>
                              </m:e>
                            </m:d>
                          </m:sup>
                        </m:sSup>
                      </m:num>
                      <m:den>
                        <m:r>
                          <a:rPr lang="en-US" altLang="zh-TW" i="1">
                            <a:latin typeface="Cambria Math"/>
                            <a:cs typeface="Times New Roman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altLang="zh-TW" i="1">
                                <a:latin typeface="Cambria Math"/>
                                <a:cs typeface="Times New Roman" pitchFamily="18" charset="0"/>
                              </a:rPr>
                            </m:ctrlPr>
                          </m:dPr>
                          <m:e>
                            <m:r>
                              <a:rPr lang="en-US" altLang="zh-TW" i="1">
                                <a:latin typeface="Cambria Math"/>
                                <a:cs typeface="Times New Roman" pitchFamily="18" charset="0"/>
                              </a:rPr>
                              <m:t>0,1</m:t>
                            </m:r>
                          </m:e>
                        </m:d>
                      </m:den>
                    </m:f>
                    <m:r>
                      <a:rPr lang="en-US" altLang="zh-TW" b="0" i="1" smtClean="0">
                        <a:latin typeface="Cambria Math"/>
                        <a:cs typeface="Times New Roman" pitchFamily="18" charset="0"/>
                      </a:rPr>
                      <m:t>𝑔</m:t>
                    </m:r>
                    <m:r>
                      <a:rPr lang="en-US" altLang="zh-TW" b="0" i="1" smtClean="0">
                        <a:latin typeface="Cambria Math"/>
                        <a:cs typeface="Times New Roman" pitchFamily="18" charset="0"/>
                      </a:rPr>
                      <m:t>(</m:t>
                    </m:r>
                    <m:r>
                      <a:rPr lang="zh-TW" altLang="en-US" b="0" i="1" smtClean="0">
                        <a:latin typeface="Cambria Math"/>
                        <a:cs typeface="Times New Roman" pitchFamily="18" charset="0"/>
                      </a:rPr>
                      <m:t>𝜖</m:t>
                    </m:r>
                    <m:r>
                      <a:rPr lang="en-US" altLang="zh-TW" b="0" i="1" smtClean="0">
                        <a:latin typeface="Cambria Math"/>
                        <a:cs typeface="Times New Roman" pitchFamily="18" charset="0"/>
                      </a:rPr>
                      <m:t>)</m:t>
                    </m:r>
                  </m:oMath>
                </a14:m>
                <a:endParaRPr lang="en-US" altLang="zh-TW" dirty="0" smtClean="0"/>
              </a:p>
              <a:p>
                <a:endParaRPr lang="en-US" altLang="zh-TW" i="1" dirty="0" smtClean="0">
                  <a:latin typeface="Cambria Math"/>
                  <a:cs typeface="Times New Roman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altLang="zh-TW" i="1">
                        <a:latin typeface="Cambria Math"/>
                        <a:cs typeface="Times New Roman" pitchFamily="18" charset="0"/>
                      </a:rPr>
                      <m:t>𝑔</m:t>
                    </m:r>
                    <m:d>
                      <m:dPr>
                        <m:ctrlPr>
                          <a:rPr lang="en-US" altLang="zh-TW" i="1">
                            <a:latin typeface="Cambria Math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zh-TW" altLang="en-US" i="1">
                            <a:latin typeface="Cambria Math"/>
                            <a:cs typeface="Times New Roman" pitchFamily="18" charset="0"/>
                          </a:rPr>
                          <m:t>𝜖</m:t>
                        </m:r>
                      </m:e>
                    </m:d>
                    <m:r>
                      <a:rPr lang="en-US" altLang="zh-TW" b="0" i="1" smtClean="0">
                        <a:latin typeface="Cambria Math"/>
                        <a:cs typeface="Times New Roman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altLang="zh-TW" i="1">
                            <a:latin typeface="Cambria Math"/>
                            <a:cs typeface="Times New Roman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zh-TW" i="1">
                            <a:latin typeface="Cambria Math"/>
                            <a:cs typeface="Times New Roman" pitchFamily="18" charset="0"/>
                          </a:rPr>
                          <m:t>𝑖</m:t>
                        </m:r>
                        <m:r>
                          <a:rPr lang="en-US" altLang="zh-TW" i="1">
                            <a:latin typeface="Cambria Math"/>
                            <a:cs typeface="Times New Roman" pitchFamily="18" charset="0"/>
                          </a:rPr>
                          <m:t>=1</m:t>
                        </m:r>
                      </m:sub>
                      <m:sup>
                        <m:r>
                          <a:rPr lang="en-US" altLang="zh-TW" b="0" i="1" smtClean="0">
                            <a:latin typeface="Cambria Math"/>
                            <a:cs typeface="Times New Roman" pitchFamily="18" charset="0"/>
                          </a:rPr>
                          <m:t>3</m:t>
                        </m:r>
                      </m:sup>
                      <m:e>
                        <m:sSub>
                          <m:sSubPr>
                            <m:ctrlPr>
                              <a:rPr lang="en-US" altLang="zh-TW" i="1">
                                <a:latin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/>
                                <a:cs typeface="Times New Roman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/>
                                <a:cs typeface="Times New Roman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zh-TW" i="1">
                            <a:latin typeface="Cambria Math"/>
                            <a:cs typeface="Times New Roman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altLang="zh-TW" i="1">
                                <a:latin typeface="Cambria Math"/>
                                <a:cs typeface="Times New Roman" pitchFamily="18" charset="0"/>
                              </a:rPr>
                            </m:ctrlPr>
                          </m:dPr>
                          <m:e>
                            <m:r>
                              <a:rPr lang="en-US" altLang="zh-TW" b="0" i="1" smtClean="0">
                                <a:latin typeface="Cambria Math"/>
                                <a:cs typeface="Times New Roman" pitchFamily="18" charset="0"/>
                              </a:rPr>
                              <m:t>0</m:t>
                            </m:r>
                            <m:r>
                              <a:rPr lang="en-US" altLang="zh-TW" i="1">
                                <a:latin typeface="Cambria Math"/>
                                <a:cs typeface="Times New Roman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altLang="zh-TW" i="1">
                                    <a:latin typeface="Cambria Math"/>
                                    <a:cs typeface="Times New Roman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i="1">
                                    <a:latin typeface="Cambria Math"/>
                                    <a:cs typeface="Times New Roman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altLang="zh-TW" i="1">
                                    <a:latin typeface="Cambria Math"/>
                                    <a:cs typeface="Times New Roman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  <m:sSup>
                          <m:sSupPr>
                            <m:ctrlPr>
                              <a:rPr lang="en-US" altLang="zh-TW" i="1" smtClean="0">
                                <a:latin typeface="Cambria Math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b="0" i="1" smtClean="0">
                                <a:latin typeface="Cambria Math"/>
                                <a:cs typeface="Times New Roman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altLang="zh-TW" b="0" i="1" smtClean="0">
                                <a:latin typeface="Cambria Math"/>
                                <a:cs typeface="Times New Roman" pitchFamily="18" charset="0"/>
                              </a:rPr>
                              <m:t>−</m:t>
                            </m:r>
                            <m:r>
                              <a:rPr lang="zh-TW" altLang="en-US" b="0" i="1" smtClean="0">
                                <a:latin typeface="Cambria Math"/>
                                <a:cs typeface="Times New Roman" pitchFamily="18" charset="0"/>
                              </a:rPr>
                              <m:t>𝜖</m:t>
                            </m:r>
                            <m:r>
                              <a:rPr lang="en-US" altLang="zh-TW" b="0" i="1" smtClean="0">
                                <a:latin typeface="Cambria Math"/>
                                <a:cs typeface="Times New Roman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altLang="zh-TW" b="0" i="1" smtClean="0">
                                    <a:latin typeface="Cambria Math"/>
                                    <a:cs typeface="Times New Roman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b="0" i="1" smtClean="0">
                                    <a:latin typeface="Cambria Math"/>
                                    <a:cs typeface="Times New Roman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altLang="zh-TW" b="0" i="1" smtClean="0">
                                    <a:latin typeface="Cambria Math"/>
                                    <a:cs typeface="Times New Roman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altLang="zh-TW" b="0" i="1" smtClean="0">
                                <a:latin typeface="Cambria Math"/>
                                <a:cs typeface="Times New Roman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altLang="zh-TW" b="0" i="1" smtClean="0">
                                    <a:latin typeface="Cambria Math"/>
                                    <a:cs typeface="Times New Roman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b="0" i="1" smtClean="0">
                                    <a:latin typeface="Cambria Math"/>
                                    <a:cs typeface="Times New Roman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altLang="zh-TW" b="0" i="1" smtClean="0">
                                    <a:latin typeface="Cambria Math"/>
                                    <a:cs typeface="Times New Roman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altLang="zh-TW" b="0" i="1" smtClean="0">
                                <a:latin typeface="Cambria Math"/>
                                <a:cs typeface="Times New Roman" pitchFamily="18" charset="0"/>
                              </a:rPr>
                              <m:t>)</m:t>
                            </m:r>
                          </m:sup>
                        </m:sSup>
                      </m:e>
                    </m:nary>
                  </m:oMath>
                </a14:m>
                <a:endParaRPr lang="en-US" altLang="zh-TW" dirty="0" smtClean="0"/>
              </a:p>
              <a:p>
                <a:endParaRPr lang="en-US" altLang="zh-TW" dirty="0"/>
              </a:p>
            </p:txBody>
          </p:sp>
        </mc:Choice>
        <mc:Fallback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539552" y="980728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n-US" altLang="zh-TW" dirty="0" smtClean="0"/>
              <a:t>2.1 Example of Arbitrage</a:t>
            </a:r>
            <a:br>
              <a:rPr lang="en-US" altLang="zh-TW" dirty="0" smtClean="0"/>
            </a:br>
            <a:r>
              <a:rPr lang="en-US" altLang="zh-TW" dirty="0" smtClean="0"/>
              <a:t>			parallel yield curve shifts</a:t>
            </a:r>
            <a:endParaRPr lang="zh-TW" altLang="en-US" dirty="0"/>
          </a:p>
        </p:txBody>
      </p:sp>
      <p:sp>
        <p:nvSpPr>
          <p:cNvPr id="6" name="文字方塊 5"/>
          <p:cNvSpPr txBox="1"/>
          <p:nvPr/>
        </p:nvSpPr>
        <p:spPr>
          <a:xfrm>
            <a:off x="1619672" y="4509120"/>
            <a:ext cx="53848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此處乃應用稍早第</a:t>
            </a:r>
            <a:r>
              <a:rPr lang="en-US" altLang="zh-TW" dirty="0" smtClean="0"/>
              <a:t>5</a:t>
            </a:r>
            <a:r>
              <a:rPr lang="zh-TW" altLang="en-US" dirty="0" smtClean="0"/>
              <a:t>張投影片的結果而求得之結果</a:t>
            </a:r>
            <a:r>
              <a:rPr lang="zh-TW" altLang="en-US" dirty="0"/>
              <a:t>，</a:t>
            </a:r>
          </a:p>
        </p:txBody>
      </p:sp>
      <p:sp>
        <p:nvSpPr>
          <p:cNvPr id="7" name="文字方塊 6"/>
          <p:cNvSpPr txBox="1"/>
          <p:nvPr/>
        </p:nvSpPr>
        <p:spPr>
          <a:xfrm>
            <a:off x="1619672" y="5620598"/>
            <a:ext cx="701987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至於把</a:t>
            </a:r>
            <a:r>
              <a:rPr lang="en-US" altLang="zh-TW" dirty="0" smtClean="0"/>
              <a:t>T2</a:t>
            </a:r>
            <a:r>
              <a:rPr lang="zh-TW" altLang="en-US" dirty="0" smtClean="0"/>
              <a:t>獨立出來的目的，則是為了方便之後的運算。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且由於</a:t>
            </a:r>
            <a:r>
              <a:rPr lang="en-US" altLang="zh-TW" dirty="0" smtClean="0"/>
              <a:t>V1(</a:t>
            </a:r>
            <a:r>
              <a:rPr lang="el-GR" altLang="zh-TW" dirty="0" smtClean="0">
                <a:latin typeface="Calibri"/>
                <a:cs typeface="Calibri"/>
              </a:rPr>
              <a:t>ε</a:t>
            </a:r>
            <a:r>
              <a:rPr lang="en-US" altLang="zh-TW" dirty="0" smtClean="0"/>
              <a:t>)</a:t>
            </a:r>
            <a:r>
              <a:rPr lang="zh-TW" altLang="en-US" dirty="0" smtClean="0"/>
              <a:t>中，左邊分數之分子分母皆大於零，表示</a:t>
            </a:r>
            <a:r>
              <a:rPr lang="en-US" altLang="zh-TW" dirty="0"/>
              <a:t>V1(</a:t>
            </a:r>
            <a:r>
              <a:rPr lang="el-GR" altLang="zh-TW" dirty="0">
                <a:latin typeface="Calibri"/>
                <a:cs typeface="Calibri"/>
              </a:rPr>
              <a:t>ε</a:t>
            </a:r>
            <a:r>
              <a:rPr lang="en-US" altLang="zh-TW" dirty="0" smtClean="0"/>
              <a:t>)</a:t>
            </a:r>
            <a:r>
              <a:rPr lang="zh-TW" altLang="en-US" dirty="0" smtClean="0"/>
              <a:t>的正負、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大小僅與</a:t>
            </a:r>
            <a:r>
              <a:rPr lang="en-US" altLang="zh-TW" dirty="0" smtClean="0"/>
              <a:t>g(</a:t>
            </a:r>
            <a:r>
              <a:rPr lang="el-GR" altLang="zh-TW" dirty="0">
                <a:latin typeface="Calibri"/>
                <a:cs typeface="Calibri"/>
              </a:rPr>
              <a:t>ε</a:t>
            </a:r>
            <a:r>
              <a:rPr lang="en-US" altLang="zh-TW" dirty="0" smtClean="0"/>
              <a:t>)</a:t>
            </a:r>
            <a:r>
              <a:rPr lang="zh-TW" altLang="en-US" dirty="0" smtClean="0"/>
              <a:t>有關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590655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988840"/>
                <a:ext cx="8229600" cy="4585696"/>
              </a:xfrm>
            </p:spPr>
            <p:txBody>
              <a:bodyPr>
                <a:normAutofit fontScale="77500" lnSpcReduction="20000"/>
              </a:bodyPr>
              <a:lstStyle/>
              <a:p>
                <a14:m>
                  <m:oMath xmlns:m="http://schemas.openxmlformats.org/officeDocument/2006/math">
                    <m:r>
                      <a:rPr lang="en-US" altLang="zh-TW" i="1" smtClean="0">
                        <a:latin typeface="Cambria Math"/>
                        <a:cs typeface="Times New Roman" pitchFamily="18" charset="0"/>
                      </a:rPr>
                      <m:t>𝑔</m:t>
                    </m:r>
                    <m:d>
                      <m:dPr>
                        <m:ctrlPr>
                          <a:rPr lang="en-US" altLang="zh-TW" i="1">
                            <a:latin typeface="Cambria Math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zh-TW" altLang="en-US" i="1">
                            <a:latin typeface="Cambria Math"/>
                            <a:cs typeface="Times New Roman" pitchFamily="18" charset="0"/>
                          </a:rPr>
                          <m:t>𝜖</m:t>
                        </m:r>
                      </m:e>
                    </m:d>
                    <m:r>
                      <a:rPr lang="en-US" altLang="zh-TW" i="1">
                        <a:latin typeface="Cambria Math"/>
                        <a:cs typeface="Times New Roman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altLang="zh-TW" i="1">
                            <a:latin typeface="Cambria Math"/>
                            <a:cs typeface="Times New Roman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zh-TW" i="1">
                            <a:latin typeface="Cambria Math"/>
                            <a:cs typeface="Times New Roman" pitchFamily="18" charset="0"/>
                          </a:rPr>
                          <m:t>𝑖</m:t>
                        </m:r>
                        <m:r>
                          <a:rPr lang="en-US" altLang="zh-TW" i="1">
                            <a:latin typeface="Cambria Math"/>
                            <a:cs typeface="Times New Roman" pitchFamily="18" charset="0"/>
                          </a:rPr>
                          <m:t>=1</m:t>
                        </m:r>
                      </m:sub>
                      <m:sup>
                        <m:r>
                          <a:rPr lang="en-US" altLang="zh-TW" b="0" i="1" smtClean="0">
                            <a:latin typeface="Cambria Math"/>
                            <a:cs typeface="Times New Roman" pitchFamily="18" charset="0"/>
                          </a:rPr>
                          <m:t>3</m:t>
                        </m:r>
                      </m:sup>
                      <m:e>
                        <m:sSub>
                          <m:sSubPr>
                            <m:ctrlPr>
                              <a:rPr lang="en-US" altLang="zh-TW" i="1">
                                <a:latin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/>
                                <a:cs typeface="Times New Roman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/>
                                <a:cs typeface="Times New Roman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zh-TW" i="1">
                            <a:latin typeface="Cambria Math"/>
                            <a:cs typeface="Times New Roman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altLang="zh-TW" i="1">
                                <a:latin typeface="Cambria Math"/>
                                <a:cs typeface="Times New Roman" pitchFamily="18" charset="0"/>
                              </a:rPr>
                            </m:ctrlPr>
                          </m:dPr>
                          <m:e>
                            <m:r>
                              <a:rPr lang="en-US" altLang="zh-TW" i="1">
                                <a:latin typeface="Cambria Math"/>
                                <a:cs typeface="Times New Roman" pitchFamily="18" charset="0"/>
                              </a:rPr>
                              <m:t>0,</m:t>
                            </m:r>
                            <m:sSub>
                              <m:sSubPr>
                                <m:ctrlPr>
                                  <a:rPr lang="en-US" altLang="zh-TW" i="1">
                                    <a:latin typeface="Cambria Math"/>
                                    <a:cs typeface="Times New Roman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i="1">
                                    <a:latin typeface="Cambria Math"/>
                                    <a:cs typeface="Times New Roman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altLang="zh-TW" i="1">
                                    <a:latin typeface="Cambria Math"/>
                                    <a:cs typeface="Times New Roman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  <m:sSup>
                          <m:sSupPr>
                            <m:ctrlPr>
                              <a:rPr lang="en-US" altLang="zh-TW" i="1">
                                <a:latin typeface="Cambria Math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i="1">
                                <a:latin typeface="Cambria Math"/>
                                <a:cs typeface="Times New Roman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altLang="zh-TW" i="1">
                                <a:latin typeface="Cambria Math"/>
                                <a:cs typeface="Times New Roman" pitchFamily="18" charset="0"/>
                              </a:rPr>
                              <m:t>−</m:t>
                            </m:r>
                            <m:r>
                              <a:rPr lang="zh-TW" altLang="en-US" i="1">
                                <a:latin typeface="Cambria Math"/>
                                <a:cs typeface="Times New Roman" pitchFamily="18" charset="0"/>
                              </a:rPr>
                              <m:t>𝜖</m:t>
                            </m:r>
                            <m:r>
                              <a:rPr lang="en-US" altLang="zh-TW" i="1">
                                <a:latin typeface="Cambria Math"/>
                                <a:cs typeface="Times New Roman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altLang="zh-TW" i="1">
                                    <a:latin typeface="Cambria Math"/>
                                    <a:cs typeface="Times New Roman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i="1">
                                    <a:latin typeface="Cambria Math"/>
                                    <a:cs typeface="Times New Roman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altLang="zh-TW" i="1">
                                    <a:latin typeface="Cambria Math"/>
                                    <a:cs typeface="Times New Roman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altLang="zh-TW" i="1">
                                <a:latin typeface="Cambria Math"/>
                                <a:cs typeface="Times New Roman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altLang="zh-TW" i="1">
                                    <a:latin typeface="Cambria Math"/>
                                    <a:cs typeface="Times New Roman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i="1">
                                    <a:latin typeface="Cambria Math"/>
                                    <a:cs typeface="Times New Roman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altLang="zh-TW" i="1">
                                    <a:latin typeface="Cambria Math"/>
                                    <a:cs typeface="Times New Roman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altLang="zh-TW" i="1">
                                <a:latin typeface="Cambria Math"/>
                                <a:cs typeface="Times New Roman" pitchFamily="18" charset="0"/>
                              </a:rPr>
                              <m:t>)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US" altLang="zh-TW" dirty="0" smtClean="0">
                    <a:cs typeface="Times New Roman" pitchFamily="18" charset="0"/>
                  </a:rPr>
                  <a:t/>
                </a:r>
                <a:br>
                  <a:rPr lang="en-US" altLang="zh-TW" dirty="0" smtClean="0">
                    <a:cs typeface="Times New Roman" pitchFamily="18" charset="0"/>
                  </a:rPr>
                </a:br>
                <a:endParaRPr lang="en-US" altLang="zh-TW" dirty="0" smtClean="0"/>
              </a:p>
              <a:p>
                <a:r>
                  <a:rPr lang="en-US" altLang="zh-TW" dirty="0" smtClean="0"/>
                  <a:t>For an arbitrage</a:t>
                </a:r>
                <a:r>
                  <a:rPr lang="zh-TW" altLang="en-US" dirty="0" smtClean="0"/>
                  <a:t> </a:t>
                </a:r>
                <a:r>
                  <a:rPr lang="en-US" altLang="zh-TW" dirty="0" smtClean="0"/>
                  <a:t>, we require that</a:t>
                </a:r>
                <a:r>
                  <a:rPr lang="zh-TW" altLang="en-US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  <a:cs typeface="Times New Roman" pitchFamily="18" charset="0"/>
                          </a:rPr>
                          <m:t>𝑉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altLang="zh-TW" i="1">
                            <a:latin typeface="Cambria Math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zh-TW" altLang="en-US" i="1">
                            <a:latin typeface="Cambria Math"/>
                            <a:cs typeface="Times New Roman" pitchFamily="18" charset="0"/>
                          </a:rPr>
                          <m:t>𝜖</m:t>
                        </m:r>
                      </m:e>
                    </m:d>
                    <m:r>
                      <a:rPr lang="en-US" altLang="zh-TW" b="0" i="1" smtClean="0">
                        <a:latin typeface="Cambria Math"/>
                        <a:cs typeface="Times New Roman" pitchFamily="18" charset="0"/>
                      </a:rPr>
                      <m:t>&gt;0</m:t>
                    </m:r>
                  </m:oMath>
                </a14:m>
                <a:r>
                  <a:rPr lang="zh-TW" altLang="en-US" dirty="0" smtClean="0"/>
                  <a:t> </a:t>
                </a:r>
                <a:r>
                  <a:rPr lang="en-US" altLang="zh-TW" dirty="0" smtClean="0"/>
                  <a:t>for all</a:t>
                </a:r>
                <a14:m>
                  <m:oMath xmlns:m="http://schemas.openxmlformats.org/officeDocument/2006/math">
                    <m:r>
                      <a:rPr lang="en-US" altLang="zh-TW" b="0" i="0" smtClean="0">
                        <a:latin typeface="Cambria Math"/>
                      </a:rPr>
                      <m:t> </m:t>
                    </m:r>
                    <m:r>
                      <a:rPr lang="zh-TW" altLang="en-US" i="1" smtClean="0">
                        <a:latin typeface="Cambria Math"/>
                      </a:rPr>
                      <m:t>𝜖</m:t>
                    </m:r>
                    <m:r>
                      <a:rPr lang="zh-TW" altLang="en-US" i="1" smtClean="0">
                        <a:latin typeface="Cambria Math"/>
                      </a:rPr>
                      <m:t>≠0</m:t>
                    </m:r>
                  </m:oMath>
                </a14:m>
                <a:r>
                  <a:rPr lang="en-US" altLang="zh-TW" dirty="0" smtClean="0"/>
                  <a:t>, and since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altLang="zh-TW" i="1">
                            <a:latin typeface="Cambria Math"/>
                            <a:cs typeface="Times New Roman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zh-TW" i="1">
                            <a:latin typeface="Cambria Math"/>
                            <a:cs typeface="Times New Roman" pitchFamily="18" charset="0"/>
                          </a:rPr>
                          <m:t>𝑖</m:t>
                        </m:r>
                        <m:r>
                          <a:rPr lang="en-US" altLang="zh-TW" i="1">
                            <a:latin typeface="Cambria Math"/>
                            <a:cs typeface="Times New Roman" pitchFamily="18" charset="0"/>
                          </a:rPr>
                          <m:t>=1</m:t>
                        </m:r>
                      </m:sub>
                      <m:sup>
                        <m:r>
                          <a:rPr lang="en-US" altLang="zh-TW" b="0" i="1" smtClean="0">
                            <a:latin typeface="Cambria Math"/>
                            <a:cs typeface="Times New Roman" pitchFamily="18" charset="0"/>
                          </a:rPr>
                          <m:t>3</m:t>
                        </m:r>
                      </m:sup>
                      <m:e>
                        <m:sSub>
                          <m:sSubPr>
                            <m:ctrlPr>
                              <a:rPr lang="en-US" altLang="zh-TW" i="1">
                                <a:latin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/>
                                <a:cs typeface="Times New Roman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/>
                                <a:cs typeface="Times New Roman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zh-TW" i="1">
                            <a:latin typeface="Cambria Math"/>
                            <a:cs typeface="Times New Roman" pitchFamily="18" charset="0"/>
                          </a:rPr>
                          <m:t>𝑃</m:t>
                        </m:r>
                        <m:r>
                          <a:rPr lang="en-US" altLang="zh-TW" i="1">
                            <a:latin typeface="Cambria Math"/>
                            <a:cs typeface="Times New Roman" pitchFamily="18" charset="0"/>
                          </a:rPr>
                          <m:t>(0,</m:t>
                        </m:r>
                        <m:sSub>
                          <m:sSubPr>
                            <m:ctrlPr>
                              <a:rPr lang="en-US" altLang="zh-TW" i="1">
                                <a:latin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/>
                                <a:cs typeface="Times New Roman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/>
                                <a:cs typeface="Times New Roman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zh-TW" i="1">
                            <a:latin typeface="Cambria Math"/>
                            <a:cs typeface="Times New Roman" pitchFamily="18" charset="0"/>
                          </a:rPr>
                          <m:t>)</m:t>
                        </m:r>
                      </m:e>
                    </m:nary>
                    <m:r>
                      <a:rPr lang="en-US" altLang="zh-TW">
                        <a:latin typeface="Cambria Math"/>
                        <a:cs typeface="Times New Roman" pitchFamily="18" charset="0"/>
                      </a:rPr>
                      <m:t>=0</m:t>
                    </m:r>
                  </m:oMath>
                </a14:m>
                <a:r>
                  <a:rPr lang="zh-TW" altLang="en-US" dirty="0"/>
                  <a:t> </a:t>
                </a:r>
                <a:r>
                  <a:rPr lang="en-US" altLang="zh-TW" dirty="0" smtClean="0"/>
                  <a:t/>
                </a:r>
                <a:br>
                  <a:rPr lang="en-US" altLang="zh-TW" dirty="0" smtClean="0"/>
                </a:br>
                <a:r>
                  <a:rPr lang="en-US" altLang="zh-TW" dirty="0" smtClean="0">
                    <a:sym typeface="Wingdings" pitchFamily="2" charset="2"/>
                  </a:rPr>
                  <a:t></a:t>
                </a:r>
                <a:r>
                  <a:rPr lang="zh-TW" altLang="en-US" dirty="0" smtClean="0">
                    <a:sym typeface="Wingdings" pitchFamily="2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/>
                        <a:cs typeface="Times New Roman" pitchFamily="18" charset="0"/>
                      </a:rPr>
                      <m:t>𝑔</m:t>
                    </m:r>
                    <m:d>
                      <m:dPr>
                        <m:ctrlPr>
                          <a:rPr lang="en-US" altLang="zh-TW" i="1">
                            <a:latin typeface="Cambria Math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/>
                            <a:cs typeface="Times New Roman" pitchFamily="18" charset="0"/>
                          </a:rPr>
                          <m:t>0</m:t>
                        </m:r>
                      </m:e>
                    </m:d>
                    <m:r>
                      <a:rPr lang="en-US" altLang="zh-TW" i="1">
                        <a:latin typeface="Cambria Math"/>
                        <a:cs typeface="Times New Roman" pitchFamily="18" charset="0"/>
                      </a:rPr>
                      <m:t>=0</m:t>
                    </m:r>
                  </m:oMath>
                </a14:m>
                <a:r>
                  <a:rPr lang="en-US" altLang="zh-TW" dirty="0" smtClean="0"/>
                  <a:t/>
                </a:r>
                <a:br>
                  <a:rPr lang="en-US" altLang="zh-TW" dirty="0" smtClean="0"/>
                </a:br>
                <a:r>
                  <a:rPr lang="en-US" altLang="zh-TW" dirty="0" smtClean="0"/>
                  <a:t>we must have </a:t>
                </a:r>
                <a:r>
                  <a:rPr lang="en-US" altLang="zh-TW" dirty="0" smtClean="0"/>
                  <a:t>first order condition</a:t>
                </a:r>
                <a:r>
                  <a:rPr lang="en-US" altLang="zh-TW" dirty="0" smtClean="0"/>
                  <a:t/>
                </a:r>
                <a:br>
                  <a:rPr lang="en-US" altLang="zh-TW" dirty="0" smtClean="0"/>
                </a:br>
                <a:r>
                  <a:rPr lang="en-US" altLang="zh-TW" dirty="0" smtClean="0"/>
                  <a:t/>
                </a:r>
                <a:br>
                  <a:rPr lang="en-US" altLang="zh-TW" dirty="0" smtClean="0"/>
                </a:br>
                <a:r>
                  <a:rPr lang="en-US" altLang="zh-TW" dirty="0" smtClean="0"/>
                  <a:t/>
                </a:r>
                <a:br>
                  <a:rPr lang="en-US" altLang="zh-TW" dirty="0" smtClean="0"/>
                </a:b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altLang="zh-TW" i="1" smtClean="0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altLang="zh-TW" i="1" smtClean="0">
                                <a:latin typeface="Cambria Math"/>
                              </a:rPr>
                            </m:ctrlPr>
                          </m:eqArrPr>
                          <m:e>
                            <m:sSup>
                              <m:sSupPr>
                                <m:ctrlPr>
                                  <a:rPr lang="en-US" altLang="zh-TW" b="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altLang="zh-TW" b="0" i="1" smtClean="0">
                                    <a:latin typeface="Cambria Math"/>
                                  </a:rPr>
                                  <m:t>𝑔</m:t>
                                </m:r>
                              </m:e>
                              <m:sup>
                                <m:r>
                                  <a:rPr lang="en-US" altLang="zh-TW" b="0" i="1" smtClean="0">
                                    <a:latin typeface="Cambria Math"/>
                                  </a:rPr>
                                  <m:t>′</m:t>
                                </m:r>
                              </m:sup>
                            </m:sSup>
                            <m:d>
                              <m:dPr>
                                <m:ctrlPr>
                                  <a:rPr lang="en-US" altLang="zh-TW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altLang="zh-TW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</m:d>
                            <m:r>
                              <a:rPr lang="en-US" altLang="zh-TW" b="0" i="1" smtClean="0">
                                <a:latin typeface="Cambria Math"/>
                              </a:rPr>
                              <m:t>=0</m:t>
                            </m:r>
                          </m:e>
                          <m:e>
                            <m:r>
                              <a:rPr lang="en-US" altLang="zh-TW" b="0" i="1" smtClean="0">
                                <a:latin typeface="Cambria Math"/>
                              </a:rPr>
                              <m:t>            </m:t>
                            </m:r>
                            <m:nary>
                              <m:naryPr>
                                <m:chr m:val="∑"/>
                                <m:ctrlPr>
                                  <a:rPr lang="en-US" altLang="zh-TW" i="1">
                                    <a:latin typeface="Cambria Math"/>
                                    <a:cs typeface="Times New Roman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23"/>
                                  </m:rPr>
                                  <a:rPr lang="en-US" altLang="zh-TW" i="1">
                                    <a:latin typeface="Cambria Math"/>
                                    <a:cs typeface="Times New Roman" pitchFamily="18" charset="0"/>
                                  </a:rPr>
                                  <m:t>𝑖</m:t>
                                </m:r>
                                <m:r>
                                  <a:rPr lang="en-US" altLang="zh-TW" i="1">
                                    <a:latin typeface="Cambria Math"/>
                                    <a:cs typeface="Times New Roman" pitchFamily="18" charset="0"/>
                                  </a:rPr>
                                  <m:t>=1</m:t>
                                </m:r>
                              </m:sub>
                              <m:sup>
                                <m:r>
                                  <a:rPr lang="en-US" altLang="zh-TW" b="0" i="1" smtClean="0">
                                    <a:latin typeface="Cambria Math"/>
                                    <a:cs typeface="Times New Roman" pitchFamily="18" charset="0"/>
                                  </a:rPr>
                                  <m:t>3</m:t>
                                </m:r>
                              </m:sup>
                              <m:e>
                                <m:sSub>
                                  <m:sSubPr>
                                    <m:ctrlPr>
                                      <a:rPr lang="en-US" altLang="zh-TW" i="1">
                                        <a:latin typeface="Cambria Math"/>
                                        <a:cs typeface="Times New Roman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i="1">
                                        <a:latin typeface="Cambria Math"/>
                                        <a:cs typeface="Times New Roman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altLang="zh-TW" i="1">
                                        <a:latin typeface="Cambria Math"/>
                                        <a:cs typeface="Times New Roman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altLang="zh-TW" b="0" i="1" smtClean="0">
                                    <a:latin typeface="Cambria Math"/>
                                    <a:cs typeface="Times New Roman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altLang="zh-TW" b="0" i="1" smtClean="0">
                                        <a:latin typeface="Cambria Math"/>
                                        <a:cs typeface="Times New Roman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b="0" i="1" smtClean="0">
                                        <a:latin typeface="Cambria Math"/>
                                        <a:cs typeface="Times New Roman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en-US" altLang="zh-TW" b="0" i="1" smtClean="0">
                                        <a:latin typeface="Cambria Math"/>
                                        <a:cs typeface="Times New Roman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altLang="zh-TW" b="0" i="1" smtClean="0">
                                    <a:latin typeface="Cambria Math"/>
                                    <a:cs typeface="Times New Roman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altLang="zh-TW" b="0" i="1" smtClean="0">
                                        <a:latin typeface="Cambria Math"/>
                                        <a:cs typeface="Times New Roman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b="0" i="1" smtClean="0">
                                        <a:latin typeface="Cambria Math"/>
                                        <a:cs typeface="Times New Roman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en-US" altLang="zh-TW" b="0" i="1" smtClean="0">
                                        <a:latin typeface="Cambria Math"/>
                                        <a:cs typeface="Times New Roman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altLang="zh-TW" b="0" i="1" smtClean="0">
                                    <a:latin typeface="Cambria Math"/>
                                    <a:cs typeface="Times New Roman" pitchFamily="18" charset="0"/>
                                  </a:rPr>
                                  <m:t>)</m:t>
                                </m:r>
                                <m:r>
                                  <a:rPr lang="en-US" altLang="zh-TW" i="1">
                                    <a:latin typeface="Cambria Math"/>
                                    <a:cs typeface="Times New Roman" pitchFamily="18" charset="0"/>
                                  </a:rPr>
                                  <m:t>𝑃</m:t>
                                </m:r>
                                <m:r>
                                  <a:rPr lang="en-US" altLang="zh-TW" i="1">
                                    <a:latin typeface="Cambria Math"/>
                                    <a:cs typeface="Times New Roman" pitchFamily="18" charset="0"/>
                                  </a:rPr>
                                  <m:t>(0,</m:t>
                                </m:r>
                                <m:sSub>
                                  <m:sSubPr>
                                    <m:ctrlPr>
                                      <a:rPr lang="en-US" altLang="zh-TW" i="1">
                                        <a:latin typeface="Cambria Math"/>
                                        <a:cs typeface="Times New Roman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i="1">
                                        <a:latin typeface="Cambria Math"/>
                                        <a:cs typeface="Times New Roman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en-US" altLang="zh-TW" i="1">
                                        <a:latin typeface="Cambria Math"/>
                                        <a:cs typeface="Times New Roman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altLang="zh-TW" i="1">
                                    <a:latin typeface="Cambria Math"/>
                                    <a:cs typeface="Times New Roman" pitchFamily="18" charset="0"/>
                                  </a:rPr>
                                  <m:t>)</m:t>
                                </m:r>
                              </m:e>
                            </m:nary>
                            <m:r>
                              <a:rPr lang="en-US" altLang="zh-TW">
                                <a:latin typeface="Cambria Math"/>
                                <a:cs typeface="Times New Roman" pitchFamily="18" charset="0"/>
                              </a:rPr>
                              <m:t>=0</m:t>
                            </m:r>
                          </m:e>
                          <m:e>
                            <m:nary>
                              <m:naryPr>
                                <m:chr m:val="∑"/>
                                <m:ctrlPr>
                                  <a:rPr lang="en-US" altLang="zh-TW" i="1">
                                    <a:latin typeface="Cambria Math"/>
                                    <a:cs typeface="Times New Roman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23"/>
                                  </m:rPr>
                                  <a:rPr lang="en-US" altLang="zh-TW" i="1">
                                    <a:latin typeface="Cambria Math"/>
                                    <a:cs typeface="Times New Roman" pitchFamily="18" charset="0"/>
                                  </a:rPr>
                                  <m:t>𝑖</m:t>
                                </m:r>
                                <m:r>
                                  <a:rPr lang="en-US" altLang="zh-TW" i="1">
                                    <a:latin typeface="Cambria Math"/>
                                    <a:cs typeface="Times New Roman" pitchFamily="18" charset="0"/>
                                  </a:rPr>
                                  <m:t>=1</m:t>
                                </m:r>
                              </m:sub>
                              <m:sup>
                                <m:r>
                                  <a:rPr lang="en-US" altLang="zh-TW" b="0" i="1" smtClean="0">
                                    <a:latin typeface="Cambria Math"/>
                                    <a:cs typeface="Times New Roman" pitchFamily="18" charset="0"/>
                                  </a:rPr>
                                  <m:t>3</m:t>
                                </m:r>
                              </m:sup>
                              <m:e>
                                <m:sSub>
                                  <m:sSubPr>
                                    <m:ctrlPr>
                                      <a:rPr lang="en-US" altLang="zh-TW" i="1">
                                        <a:latin typeface="Cambria Math"/>
                                        <a:cs typeface="Times New Roman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i="1">
                                        <a:latin typeface="Cambria Math"/>
                                        <a:cs typeface="Times New Roman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altLang="zh-TW" i="1">
                                        <a:latin typeface="Cambria Math"/>
                                        <a:cs typeface="Times New Roman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altLang="zh-TW" i="1">
                                        <a:latin typeface="Cambria Math"/>
                                        <a:cs typeface="Times New Roman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i="1">
                                        <a:latin typeface="Cambria Math"/>
                                        <a:cs typeface="Times New Roman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en-US" altLang="zh-TW" i="1">
                                        <a:latin typeface="Cambria Math"/>
                                        <a:cs typeface="Times New Roman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altLang="zh-TW" i="1">
                                    <a:latin typeface="Cambria Math"/>
                                    <a:cs typeface="Times New Roman" pitchFamily="18" charset="0"/>
                                  </a:rPr>
                                  <m:t>𝑃</m:t>
                                </m:r>
                                <m:r>
                                  <a:rPr lang="en-US" altLang="zh-TW" i="1">
                                    <a:latin typeface="Cambria Math"/>
                                    <a:cs typeface="Times New Roman" pitchFamily="18" charset="0"/>
                                  </a:rPr>
                                  <m:t>(0,</m:t>
                                </m:r>
                                <m:sSub>
                                  <m:sSubPr>
                                    <m:ctrlPr>
                                      <a:rPr lang="en-US" altLang="zh-TW" i="1">
                                        <a:latin typeface="Cambria Math"/>
                                        <a:cs typeface="Times New Roman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i="1">
                                        <a:latin typeface="Cambria Math"/>
                                        <a:cs typeface="Times New Roman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en-US" altLang="zh-TW" i="1">
                                        <a:latin typeface="Cambria Math"/>
                                        <a:cs typeface="Times New Roman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altLang="zh-TW" i="1">
                                    <a:latin typeface="Cambria Math"/>
                                    <a:cs typeface="Times New Roman" pitchFamily="18" charset="0"/>
                                  </a:rPr>
                                  <m:t>)</m:t>
                                </m:r>
                              </m:e>
                            </m:nary>
                            <m:r>
                              <a:rPr lang="en-US" altLang="zh-TW">
                                <a:latin typeface="Cambria Math"/>
                                <a:cs typeface="Times New Roman" pitchFamily="18" charset="0"/>
                              </a:rPr>
                              <m:t>=0</m:t>
                            </m:r>
                          </m:e>
                        </m:eqArr>
                      </m:e>
                    </m:d>
                  </m:oMath>
                </a14:m>
                <a:endParaRPr lang="en-US" altLang="zh-TW" dirty="0" smtClean="0"/>
              </a:p>
            </p:txBody>
          </p:sp>
        </mc:Choice>
        <mc:Fallback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988840"/>
                <a:ext cx="8229600" cy="4585696"/>
              </a:xfrm>
              <a:blipFill rotWithShape="1">
                <a:blip r:embed="rId3"/>
                <a:stretch>
                  <a:fillRect t="-1142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n-US" altLang="zh-TW" dirty="0" smtClean="0"/>
              <a:t>2.1 Example of Arbitrage</a:t>
            </a:r>
            <a:br>
              <a:rPr lang="en-US" altLang="zh-TW" dirty="0" smtClean="0"/>
            </a:br>
            <a:r>
              <a:rPr lang="en-US" altLang="zh-TW" dirty="0" smtClean="0"/>
              <a:t>			parallel yield curve shifts</a:t>
            </a:r>
            <a:endParaRPr lang="zh-TW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文字方塊 1"/>
              <p:cNvSpPr txBox="1"/>
              <p:nvPr/>
            </p:nvSpPr>
            <p:spPr>
              <a:xfrm>
                <a:off x="5738936" y="5229200"/>
                <a:ext cx="3169714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TW" altLang="en-US" dirty="0" smtClean="0"/>
                  <a:t>因為</a:t>
                </a:r>
                <a:r>
                  <a:rPr lang="en-US" altLang="zh-TW" dirty="0" smtClean="0">
                    <a:latin typeface="+mj-ea"/>
                    <a:ea typeface="+mj-ea"/>
                  </a:rPr>
                  <a:t>g(0)=0</a:t>
                </a:r>
                <a:r>
                  <a:rPr lang="zh-TW" altLang="en-US" dirty="0" smtClean="0"/>
                  <a:t>，</a:t>
                </a:r>
                <a:r>
                  <a:rPr lang="en-US" altLang="zh-TW" dirty="0"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  <a:cs typeface="Times New Roman" pitchFamily="18" charset="0"/>
                          </a:rPr>
                          <m:t>𝑉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altLang="zh-TW" i="1">
                            <a:latin typeface="Cambria Math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/>
                            <a:cs typeface="Times New Roman" pitchFamily="18" charset="0"/>
                          </a:rPr>
                          <m:t>0</m:t>
                        </m:r>
                      </m:e>
                    </m:d>
                    <m:r>
                      <a:rPr lang="en-US" altLang="zh-TW" b="0" i="1" smtClean="0">
                        <a:latin typeface="Cambria Math"/>
                        <a:cs typeface="Times New Roman" pitchFamily="18" charset="0"/>
                      </a:rPr>
                      <m:t>=0</m:t>
                    </m:r>
                  </m:oMath>
                </a14:m>
                <a:r>
                  <a:rPr lang="en-US" altLang="zh-TW" dirty="0" smtClean="0"/>
                  <a:t/>
                </a:r>
                <a:br>
                  <a:rPr lang="en-US" altLang="zh-TW" dirty="0" smtClean="0"/>
                </a:br>
                <a:r>
                  <a:rPr lang="zh-TW" altLang="en-US" dirty="0" smtClean="0"/>
                  <a:t>又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  <a:cs typeface="Times New Roman" pitchFamily="18" charset="0"/>
                          </a:rPr>
                          <m:t>𝑉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altLang="zh-TW" i="1">
                            <a:latin typeface="Cambria Math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zh-TW" altLang="en-US" i="1">
                            <a:latin typeface="Cambria Math"/>
                            <a:cs typeface="Times New Roman" pitchFamily="18" charset="0"/>
                          </a:rPr>
                          <m:t>𝜖</m:t>
                        </m:r>
                      </m:e>
                    </m:d>
                    <m:r>
                      <a:rPr lang="en-US" altLang="zh-TW" i="1">
                        <a:latin typeface="Cambria Math"/>
                        <a:cs typeface="Times New Roman" pitchFamily="18" charset="0"/>
                      </a:rPr>
                      <m:t>&gt;0</m:t>
                    </m:r>
                  </m:oMath>
                </a14:m>
                <a:r>
                  <a:rPr lang="zh-TW" altLang="en-US" dirty="0" smtClean="0"/>
                  <a:t>，所以</a:t>
                </a:r>
                <a14:m>
                  <m:oMath xmlns:m="http://schemas.openxmlformats.org/officeDocument/2006/math">
                    <m:r>
                      <a:rPr lang="zh-TW" altLang="en-US" i="1">
                        <a:latin typeface="Cambria Math"/>
                        <a:cs typeface="Times New Roman" pitchFamily="18" charset="0"/>
                      </a:rPr>
                      <m:t>𝜖</m:t>
                    </m:r>
                  </m:oMath>
                </a14:m>
                <a:r>
                  <a:rPr lang="en-US" altLang="zh-TW" dirty="0" smtClean="0">
                    <a:latin typeface="+mj-ea"/>
                    <a:ea typeface="+mj-ea"/>
                  </a:rPr>
                  <a:t>=0</a:t>
                </a:r>
                <a:r>
                  <a:rPr lang="zh-TW" altLang="en-US" dirty="0" smtClean="0">
                    <a:latin typeface="+mj-ea"/>
                    <a:ea typeface="+mj-ea"/>
                  </a:rPr>
                  <a:t>必定為</a:t>
                </a:r>
                <a:r>
                  <a:rPr lang="en-US" altLang="zh-TW" dirty="0" smtClean="0">
                    <a:latin typeface="+mj-ea"/>
                    <a:ea typeface="+mj-ea"/>
                  </a:rPr>
                  <a:t/>
                </a:r>
                <a:br>
                  <a:rPr lang="en-US" altLang="zh-TW" dirty="0" smtClean="0">
                    <a:latin typeface="+mj-ea"/>
                    <a:ea typeface="+mj-ea"/>
                  </a:rPr>
                </a:br>
                <a:r>
                  <a:rPr lang="en-US" altLang="zh-TW" dirty="0" smtClean="0">
                    <a:latin typeface="+mj-ea"/>
                    <a:ea typeface="+mj-ea"/>
                  </a:rPr>
                  <a:t>g(</a:t>
                </a:r>
                <a14:m>
                  <m:oMath xmlns:m="http://schemas.openxmlformats.org/officeDocument/2006/math">
                    <m:r>
                      <a:rPr lang="zh-TW" altLang="en-US" i="1">
                        <a:latin typeface="Cambria Math"/>
                        <a:cs typeface="Times New Roman" pitchFamily="18" charset="0"/>
                      </a:rPr>
                      <m:t>𝜖</m:t>
                    </m:r>
                  </m:oMath>
                </a14:m>
                <a:r>
                  <a:rPr lang="en-US" altLang="zh-TW" dirty="0" smtClean="0">
                    <a:latin typeface="+mj-ea"/>
                    <a:ea typeface="+mj-ea"/>
                  </a:rPr>
                  <a:t>)</a:t>
                </a:r>
                <a:r>
                  <a:rPr lang="zh-TW" altLang="en-US" dirty="0" smtClean="0">
                    <a:latin typeface="+mj-ea"/>
                    <a:ea typeface="+mj-ea"/>
                  </a:rPr>
                  <a:t>的最低點。</a:t>
                </a:r>
                <a:endParaRPr lang="zh-TW" altLang="en-US" dirty="0">
                  <a:latin typeface="+mj-ea"/>
                  <a:ea typeface="+mj-ea"/>
                </a:endParaRPr>
              </a:p>
            </p:txBody>
          </p:sp>
        </mc:Choice>
        <mc:Fallback>
          <p:sp>
            <p:nvSpPr>
              <p:cNvPr id="2" name="文字方塊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8936" y="5229200"/>
                <a:ext cx="3169714" cy="923330"/>
              </a:xfrm>
              <a:prstGeom prst="rect">
                <a:avLst/>
              </a:prstGeom>
              <a:blipFill rotWithShape="1">
                <a:blip r:embed="rId4"/>
                <a:stretch>
                  <a:fillRect l="-1538" t="-3311" r="-1538" b="-993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350207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988840"/>
                <a:ext cx="8229600" cy="4585696"/>
              </a:xfrm>
            </p:spPr>
            <p:txBody>
              <a:bodyPr/>
              <a:lstStyle/>
              <a:p>
                <a:r>
                  <a:rPr lang="en-US" altLang="zh-TW" dirty="0" smtClean="0"/>
                  <a:t>And S.O.C 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b="0" i="1" smtClean="0"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altLang="zh-TW" i="1">
                            <a:latin typeface="Cambria Math"/>
                            <a:cs typeface="Times New Roman" pitchFamily="18" charset="0"/>
                          </a:rPr>
                          <m:t>𝑔</m:t>
                        </m:r>
                      </m:e>
                      <m:sup>
                        <m:r>
                          <a:rPr lang="en-US" altLang="zh-TW" b="0" i="1" smtClean="0">
                            <a:latin typeface="Cambria Math"/>
                            <a:cs typeface="Times New Roman" pitchFamily="18" charset="0"/>
                          </a:rPr>
                          <m:t>′′</m:t>
                        </m:r>
                      </m:sup>
                    </m:sSup>
                    <m:r>
                      <a:rPr lang="en-US" altLang="zh-TW" b="0" i="1" smtClean="0">
                        <a:latin typeface="Cambria Math"/>
                        <a:cs typeface="Times New Roman" pitchFamily="18" charset="0"/>
                      </a:rPr>
                      <m:t>(0)</m:t>
                    </m:r>
                    <m:r>
                      <a:rPr lang="en-US" altLang="zh-TW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≥</m:t>
                    </m:r>
                    <m:r>
                      <a:rPr lang="en-US" altLang="zh-TW" i="1">
                        <a:latin typeface="Cambria Math"/>
                        <a:cs typeface="Times New Roman" pitchFamily="18" charset="0"/>
                      </a:rPr>
                      <m:t>0</m:t>
                    </m:r>
                  </m:oMath>
                </a14:m>
                <a:r>
                  <a:rPr lang="en-US" altLang="zh-TW" dirty="0" smtClean="0">
                    <a:cs typeface="Times New Roman" pitchFamily="18" charset="0"/>
                  </a:rPr>
                  <a:t/>
                </a:r>
                <a:br>
                  <a:rPr lang="en-US" altLang="zh-TW" dirty="0" smtClean="0">
                    <a:cs typeface="Times New Roman" pitchFamily="18" charset="0"/>
                  </a:rPr>
                </a:b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b="0" i="1" smtClean="0"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altLang="zh-TW" b="0" i="1" smtClean="0">
                            <a:latin typeface="Cambria Math"/>
                            <a:cs typeface="Times New Roman" pitchFamily="18" charset="0"/>
                          </a:rPr>
                          <m:t>𝑔</m:t>
                        </m:r>
                      </m:e>
                      <m:sup>
                        <m:r>
                          <a:rPr lang="en-US" altLang="zh-TW" b="0" i="1" smtClean="0">
                            <a:latin typeface="Cambria Math"/>
                            <a:cs typeface="Times New Roman" pitchFamily="18" charset="0"/>
                          </a:rPr>
                          <m:t>′′</m:t>
                        </m:r>
                      </m:sup>
                    </m:sSup>
                    <m:d>
                      <m:dPr>
                        <m:ctrlPr>
                          <a:rPr lang="en-US" altLang="zh-TW" b="0" i="1" smtClean="0">
                            <a:latin typeface="Cambria Math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zh-TW" altLang="en-US" b="0" i="1" smtClean="0">
                            <a:latin typeface="Cambria Math"/>
                            <a:cs typeface="Times New Roman" pitchFamily="18" charset="0"/>
                          </a:rPr>
                          <m:t>𝜖</m:t>
                        </m:r>
                      </m:e>
                    </m:d>
                    <m:r>
                      <a:rPr lang="en-US" altLang="zh-TW" b="0" i="1" smtClean="0">
                        <a:latin typeface="Cambria Math"/>
                        <a:cs typeface="Times New Roman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altLang="zh-TW" i="1">
                            <a:latin typeface="Cambria Math"/>
                            <a:cs typeface="Times New Roman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zh-TW" i="1">
                            <a:latin typeface="Cambria Math"/>
                            <a:cs typeface="Times New Roman" pitchFamily="18" charset="0"/>
                          </a:rPr>
                          <m:t>𝑖</m:t>
                        </m:r>
                        <m:r>
                          <a:rPr lang="en-US" altLang="zh-TW" i="1">
                            <a:latin typeface="Cambria Math"/>
                            <a:cs typeface="Times New Roman" pitchFamily="18" charset="0"/>
                          </a:rPr>
                          <m:t>=1</m:t>
                        </m:r>
                      </m:sub>
                      <m:sup>
                        <m:r>
                          <a:rPr lang="en-US" altLang="zh-TW" b="0" i="1" smtClean="0">
                            <a:latin typeface="Cambria Math"/>
                            <a:cs typeface="Times New Roman" pitchFamily="18" charset="0"/>
                          </a:rPr>
                          <m:t>3</m:t>
                        </m:r>
                      </m:sup>
                      <m:e>
                        <m:sSub>
                          <m:sSubPr>
                            <m:ctrlPr>
                              <a:rPr lang="en-US" altLang="zh-TW" i="1">
                                <a:latin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/>
                                <a:cs typeface="Times New Roman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/>
                                <a:cs typeface="Times New Roman" pitchFamily="18" charset="0"/>
                              </a:rPr>
                              <m:t>𝑖</m:t>
                            </m:r>
                          </m:sub>
                        </m:sSub>
                        <m:sSup>
                          <m:sSupPr>
                            <m:ctrlPr>
                              <a:rPr lang="en-US" altLang="zh-TW" i="1" smtClean="0">
                                <a:latin typeface="Cambria Math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i="1">
                                <a:latin typeface="Cambria Math"/>
                                <a:cs typeface="Times New Roman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altLang="zh-TW" i="1">
                                    <a:latin typeface="Cambria Math"/>
                                    <a:cs typeface="Times New Roman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i="1">
                                    <a:latin typeface="Cambria Math"/>
                                    <a:cs typeface="Times New Roman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altLang="zh-TW" i="1">
                                    <a:latin typeface="Cambria Math"/>
                                    <a:cs typeface="Times New Roman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altLang="zh-TW" i="1">
                                <a:latin typeface="Cambria Math"/>
                                <a:cs typeface="Times New Roman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altLang="zh-TW" i="1">
                                    <a:latin typeface="Cambria Math"/>
                                    <a:cs typeface="Times New Roman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i="1">
                                    <a:latin typeface="Cambria Math"/>
                                    <a:cs typeface="Times New Roman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altLang="zh-TW" i="1">
                                    <a:latin typeface="Cambria Math"/>
                                    <a:cs typeface="Times New Roman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altLang="zh-TW" i="1">
                                <a:latin typeface="Cambria Math"/>
                                <a:cs typeface="Times New Roman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altLang="zh-TW" b="0" i="1" smtClean="0"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zh-TW" i="1">
                            <a:latin typeface="Cambria Math"/>
                            <a:cs typeface="Times New Roman" pitchFamily="18" charset="0"/>
                          </a:rPr>
                          <m:t>𝑃</m:t>
                        </m:r>
                        <m:r>
                          <a:rPr lang="en-US" altLang="zh-TW" i="1">
                            <a:latin typeface="Cambria Math"/>
                            <a:cs typeface="Times New Roman" pitchFamily="18" charset="0"/>
                          </a:rPr>
                          <m:t>(0,</m:t>
                        </m:r>
                        <m:sSub>
                          <m:sSubPr>
                            <m:ctrlPr>
                              <a:rPr lang="en-US" altLang="zh-TW" i="1">
                                <a:latin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/>
                                <a:cs typeface="Times New Roman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/>
                                <a:cs typeface="Times New Roman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zh-TW" i="1">
                            <a:latin typeface="Cambria Math"/>
                            <a:cs typeface="Times New Roman" pitchFamily="18" charset="0"/>
                          </a:rPr>
                          <m:t>)</m:t>
                        </m:r>
                        <m:sSup>
                          <m:sSupPr>
                            <m:ctrlPr>
                              <a:rPr lang="en-US" altLang="zh-TW" i="1" smtClean="0">
                                <a:latin typeface="Cambria Math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b="0" i="1" smtClean="0">
                                <a:latin typeface="Cambria Math"/>
                                <a:cs typeface="Times New Roman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altLang="zh-TW" b="0" i="1" smtClean="0">
                                <a:latin typeface="Cambria Math"/>
                                <a:cs typeface="Times New Roman" pitchFamily="18" charset="0"/>
                              </a:rPr>
                              <m:t>−</m:t>
                            </m:r>
                            <m:r>
                              <a:rPr lang="zh-TW" altLang="en-US" b="0" i="1" smtClean="0">
                                <a:latin typeface="Cambria Math"/>
                                <a:cs typeface="Times New Roman" pitchFamily="18" charset="0"/>
                              </a:rPr>
                              <m:t>𝜖</m:t>
                            </m:r>
                            <m:r>
                              <a:rPr lang="en-US" altLang="zh-TW" i="1">
                                <a:latin typeface="Cambria Math"/>
                                <a:cs typeface="Times New Roman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altLang="zh-TW" i="1">
                                    <a:latin typeface="Cambria Math"/>
                                    <a:cs typeface="Times New Roman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i="1">
                                    <a:latin typeface="Cambria Math"/>
                                    <a:cs typeface="Times New Roman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altLang="zh-TW" b="0" i="1" smtClean="0">
                                    <a:latin typeface="Cambria Math"/>
                                    <a:cs typeface="Times New Roman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altLang="zh-TW" i="1">
                                <a:latin typeface="Cambria Math"/>
                                <a:cs typeface="Times New Roman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altLang="zh-TW" i="1">
                                    <a:latin typeface="Cambria Math"/>
                                    <a:cs typeface="Times New Roman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i="1">
                                    <a:latin typeface="Cambria Math"/>
                                    <a:cs typeface="Times New Roman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altLang="zh-TW" b="0" i="1" smtClean="0">
                                    <a:latin typeface="Cambria Math"/>
                                    <a:cs typeface="Times New Roman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altLang="zh-TW" i="1">
                                <a:latin typeface="Cambria Math"/>
                                <a:cs typeface="Times New Roman" pitchFamily="18" charset="0"/>
                              </a:rPr>
                              <m:t>)</m:t>
                            </m:r>
                          </m:sup>
                        </m:sSup>
                      </m:e>
                    </m:nary>
                  </m:oMath>
                </a14:m>
                <a:endParaRPr lang="en-US" altLang="zh-TW" dirty="0" smtClean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988840"/>
                <a:ext cx="8229600" cy="4585696"/>
              </a:xfrm>
              <a:blipFill rotWithShape="1">
                <a:blip r:embed="rId2"/>
                <a:stretch>
                  <a:fillRect t="-132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n-US" altLang="zh-TW" dirty="0" smtClean="0"/>
              <a:t>2.1 Example of Arbitrage</a:t>
            </a:r>
            <a:br>
              <a:rPr lang="en-US" altLang="zh-TW" dirty="0" smtClean="0"/>
            </a:br>
            <a:r>
              <a:rPr lang="en-US" altLang="zh-TW" dirty="0" smtClean="0"/>
              <a:t>			parallel yield curve shifts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6728640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都會">
  <a:themeElements>
    <a:clrScheme name="都會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都會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都會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1591</TotalTime>
  <Words>1078</Words>
  <Application>Microsoft Office PowerPoint</Application>
  <PresentationFormat>如螢幕大小 (4:3)</PresentationFormat>
  <Paragraphs>96</Paragraphs>
  <Slides>20</Slides>
  <Notes>7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20</vt:i4>
      </vt:variant>
    </vt:vector>
  </HeadingPairs>
  <TitlesOfParts>
    <vt:vector size="21" baseType="lpstr">
      <vt:lpstr>都會</vt:lpstr>
      <vt:lpstr>Chapter 2</vt:lpstr>
      <vt:lpstr>Definition of Arbitrage</vt:lpstr>
      <vt:lpstr>Definition of Arbitrage</vt:lpstr>
      <vt:lpstr>2.1 Example of Arbitrage    parallel yield curve shifts</vt:lpstr>
      <vt:lpstr>2.1 Example of Arbitrage    parallel yield curve shifts</vt:lpstr>
      <vt:lpstr>2.1 Example of Arbitrage    parallel yield curve shifts</vt:lpstr>
      <vt:lpstr>2.1 Example of Arbitrage    parallel yield curve shifts</vt:lpstr>
      <vt:lpstr>2.1 Example of Arbitrage    parallel yield curve shifts</vt:lpstr>
      <vt:lpstr>2.1 Example of Arbitrage    parallel yield curve shifts</vt:lpstr>
      <vt:lpstr>Example 2.1</vt:lpstr>
      <vt:lpstr>Example 2.1</vt:lpstr>
      <vt:lpstr>Example 2.1</vt:lpstr>
      <vt:lpstr>2.2 Fundamental Theorem of Asset Pricing</vt:lpstr>
      <vt:lpstr>2.2 Fundamental Theorem of Asset Pricing</vt:lpstr>
      <vt:lpstr>2.2 Fundamental Theorem of Asset Pricing</vt:lpstr>
      <vt:lpstr>Example 2.5 forward pricing</vt:lpstr>
      <vt:lpstr>Example 2.5 forward pricing</vt:lpstr>
      <vt:lpstr>PowerPoint 簡報</vt:lpstr>
      <vt:lpstr>2.6 Put-Call Parity</vt:lpstr>
      <vt:lpstr>2.6 Put-Call Parity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2</dc:title>
  <dc:creator>eternalism</dc:creator>
  <cp:lastModifiedBy>eternalism</cp:lastModifiedBy>
  <cp:revision>46</cp:revision>
  <dcterms:created xsi:type="dcterms:W3CDTF">2011-05-17T17:20:58Z</dcterms:created>
  <dcterms:modified xsi:type="dcterms:W3CDTF">2011-06-16T16:55:36Z</dcterms:modified>
</cp:coreProperties>
</file>