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66" r:id="rId6"/>
    <p:sldId id="282" r:id="rId7"/>
    <p:sldId id="267" r:id="rId8"/>
    <p:sldId id="259" r:id="rId9"/>
    <p:sldId id="278" r:id="rId10"/>
    <p:sldId id="279" r:id="rId11"/>
    <p:sldId id="280" r:id="rId12"/>
    <p:sldId id="261" r:id="rId13"/>
    <p:sldId id="264" r:id="rId14"/>
    <p:sldId id="265" r:id="rId15"/>
    <p:sldId id="281" r:id="rId16"/>
    <p:sldId id="269" r:id="rId17"/>
    <p:sldId id="274" r:id="rId18"/>
    <p:sldId id="275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BCFD-2A72-460B-9ADE-DEEE3CE1FAF8}" type="datetimeFigureOut">
              <a:rPr lang="zh-TW" altLang="en-US" smtClean="0"/>
              <a:t>2012/1/15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1A6E-6CC4-42B0-8E07-19F409A10E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Interest Rate Models</a:t>
            </a:r>
            <a:br>
              <a:rPr lang="en-US" altLang="zh-TW" dirty="0" smtClean="0"/>
            </a:br>
            <a:r>
              <a:rPr lang="en-US" altLang="zh-TW" dirty="0" smtClean="0"/>
              <a:t>CH 4.4~4.5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報告者</a:t>
            </a:r>
            <a:r>
              <a:rPr lang="en-US" altLang="zh-TW" dirty="0"/>
              <a:t>:</a:t>
            </a:r>
            <a:r>
              <a:rPr lang="zh-TW" altLang="en-US" dirty="0" smtClean="0"/>
              <a:t>張國培</a:t>
            </a:r>
            <a:endParaRPr lang="en-US" altLang="zh-TW" dirty="0" smtClean="0"/>
          </a:p>
          <a:p>
            <a:r>
              <a:rPr lang="zh-TW" altLang="en-US" dirty="0"/>
              <a:t>指導老師</a:t>
            </a:r>
            <a:r>
              <a:rPr lang="en-US" altLang="zh-TW" dirty="0"/>
              <a:t>:</a:t>
            </a:r>
            <a:r>
              <a:rPr lang="zh-TW" altLang="en-US" dirty="0"/>
              <a:t>戴天時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07488"/>
              </p:ext>
            </p:extLst>
          </p:nvPr>
        </p:nvGraphicFramePr>
        <p:xfrm>
          <a:off x="323850" y="44624"/>
          <a:ext cx="6840438" cy="6616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方程式" r:id="rId3" imgW="4279680" imgH="4140000" progId="Equation.3">
                  <p:embed/>
                </p:oleObj>
              </mc:Choice>
              <mc:Fallback>
                <p:oleObj name="方程式" r:id="rId3" imgW="4279680" imgH="4140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850" y="44624"/>
                        <a:ext cx="6840438" cy="6616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64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33066"/>
              </p:ext>
            </p:extLst>
          </p:nvPr>
        </p:nvGraphicFramePr>
        <p:xfrm>
          <a:off x="163313" y="188640"/>
          <a:ext cx="8801175" cy="6577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方程式" r:id="rId3" imgW="5638680" imgH="4216320" progId="Equation.3">
                  <p:embed/>
                </p:oleObj>
              </mc:Choice>
              <mc:Fallback>
                <p:oleObj name="方程式" r:id="rId3" imgW="5638680" imgH="4216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13" y="188640"/>
                        <a:ext cx="8801175" cy="6577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7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365566"/>
              </p:ext>
            </p:extLst>
          </p:nvPr>
        </p:nvGraphicFramePr>
        <p:xfrm>
          <a:off x="158098" y="332656"/>
          <a:ext cx="8878398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方程式" r:id="rId3" imgW="5054400" imgH="2501640" progId="Equation.3">
                  <p:embed/>
                </p:oleObj>
              </mc:Choice>
              <mc:Fallback>
                <p:oleObj name="方程式" r:id="rId3" imgW="5054400" imgH="250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98" y="332656"/>
                        <a:ext cx="8878398" cy="439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511573"/>
              </p:ext>
            </p:extLst>
          </p:nvPr>
        </p:nvGraphicFramePr>
        <p:xfrm>
          <a:off x="179512" y="188640"/>
          <a:ext cx="6768752" cy="659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方程式" r:id="rId3" imgW="3466800" imgH="3377880" progId="Equation.3">
                  <p:embed/>
                </p:oleObj>
              </mc:Choice>
              <mc:Fallback>
                <p:oleObj name="方程式" r:id="rId3" imgW="3466800" imgH="3377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88640"/>
                        <a:ext cx="6768752" cy="659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64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697652"/>
              </p:ext>
            </p:extLst>
          </p:nvPr>
        </p:nvGraphicFramePr>
        <p:xfrm>
          <a:off x="4192" y="275356"/>
          <a:ext cx="9104312" cy="624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方程式" r:id="rId3" imgW="6400800" imgH="4394160" progId="Equation.3">
                  <p:embed/>
                </p:oleObj>
              </mc:Choice>
              <mc:Fallback>
                <p:oleObj name="方程式" r:id="rId3" imgW="6400800" imgH="4394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2" y="275356"/>
                        <a:ext cx="9104312" cy="624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5148064" y="188640"/>
            <a:ext cx="3888432" cy="864096"/>
            <a:chOff x="5148064" y="188640"/>
            <a:chExt cx="3888432" cy="864096"/>
          </a:xfrm>
        </p:grpSpPr>
        <p:graphicFrame>
          <p:nvGraphicFramePr>
            <p:cNvPr id="3" name="物件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9132957"/>
                </p:ext>
              </p:extLst>
            </p:nvPr>
          </p:nvGraphicFramePr>
          <p:xfrm>
            <a:off x="5232535" y="260648"/>
            <a:ext cx="3731953" cy="792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2" name="方程式" r:id="rId5" imgW="3111480" imgH="660240" progId="Equation.3">
                    <p:embed/>
                  </p:oleObj>
                </mc:Choice>
                <mc:Fallback>
                  <p:oleObj name="方程式" r:id="rId5" imgW="3111480" imgH="6602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232535" y="260648"/>
                          <a:ext cx="3731953" cy="792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/>
            <p:cNvSpPr/>
            <p:nvPr/>
          </p:nvSpPr>
          <p:spPr>
            <a:xfrm>
              <a:off x="5148064" y="188640"/>
              <a:ext cx="3888432" cy="8640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6588224" y="1556792"/>
            <a:ext cx="2448272" cy="2880320"/>
            <a:chOff x="5436096" y="1483097"/>
            <a:chExt cx="2448272" cy="2880320"/>
          </a:xfrm>
        </p:grpSpPr>
        <p:graphicFrame>
          <p:nvGraphicFramePr>
            <p:cNvPr id="6" name="物件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5788049"/>
                </p:ext>
              </p:extLst>
            </p:nvPr>
          </p:nvGraphicFramePr>
          <p:xfrm>
            <a:off x="5526360" y="1601186"/>
            <a:ext cx="2286000" cy="2691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3" name="方程式" r:id="rId7" imgW="2286000" imgH="2412720" progId="Equation.3">
                    <p:embed/>
                  </p:oleObj>
                </mc:Choice>
                <mc:Fallback>
                  <p:oleObj name="方程式" r:id="rId7" imgW="2286000" imgH="24127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526360" y="1601186"/>
                          <a:ext cx="2286000" cy="26919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矩形 8"/>
            <p:cNvSpPr/>
            <p:nvPr/>
          </p:nvSpPr>
          <p:spPr>
            <a:xfrm>
              <a:off x="5436096" y="1483097"/>
              <a:ext cx="2448272" cy="28803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64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86662"/>
              </p:ext>
            </p:extLst>
          </p:nvPr>
        </p:nvGraphicFramePr>
        <p:xfrm>
          <a:off x="183008" y="391566"/>
          <a:ext cx="8853488" cy="577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方程式" r:id="rId3" imgW="5079960" imgH="3314520" progId="Equation.3">
                  <p:embed/>
                </p:oleObj>
              </mc:Choice>
              <mc:Fallback>
                <p:oleObj name="方程式" r:id="rId3" imgW="5079960" imgH="3314520" progId="Equation.3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08" y="391566"/>
                        <a:ext cx="8853488" cy="577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93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807611"/>
              </p:ext>
            </p:extLst>
          </p:nvPr>
        </p:nvGraphicFramePr>
        <p:xfrm>
          <a:off x="107504" y="116632"/>
          <a:ext cx="4657878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方程式" r:id="rId3" imgW="2666880" imgH="3009600" progId="Equation.3">
                  <p:embed/>
                </p:oleObj>
              </mc:Choice>
              <mc:Fallback>
                <p:oleObj name="方程式" r:id="rId3" imgW="2666880" imgH="300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16632"/>
                        <a:ext cx="4657878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群組 7"/>
          <p:cNvGrpSpPr/>
          <p:nvPr/>
        </p:nvGrpSpPr>
        <p:grpSpPr>
          <a:xfrm>
            <a:off x="3528392" y="3717032"/>
            <a:ext cx="5615608" cy="3024336"/>
            <a:chOff x="3707904" y="548680"/>
            <a:chExt cx="5436096" cy="2736304"/>
          </a:xfrm>
        </p:grpSpPr>
        <p:graphicFrame>
          <p:nvGraphicFramePr>
            <p:cNvPr id="6" name="物件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3985998"/>
                </p:ext>
              </p:extLst>
            </p:nvPr>
          </p:nvGraphicFramePr>
          <p:xfrm>
            <a:off x="3829069" y="629192"/>
            <a:ext cx="5277966" cy="2655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2" name="方程式" r:id="rId5" imgW="3835080" imgH="1930320" progId="Equation.3">
                    <p:embed/>
                  </p:oleObj>
                </mc:Choice>
                <mc:Fallback>
                  <p:oleObj name="方程式" r:id="rId5" imgW="3835080" imgH="1930320" progId="Equation.3">
                    <p:embed/>
                    <p:pic>
                      <p:nvPicPr>
                        <p:cNvPr id="0" name="物件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9069" y="629192"/>
                          <a:ext cx="5277966" cy="26557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矩形 6"/>
            <p:cNvSpPr/>
            <p:nvPr/>
          </p:nvSpPr>
          <p:spPr>
            <a:xfrm>
              <a:off x="3707904" y="548680"/>
              <a:ext cx="5436096" cy="273630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70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155303"/>
              </p:ext>
            </p:extLst>
          </p:nvPr>
        </p:nvGraphicFramePr>
        <p:xfrm>
          <a:off x="35496" y="188640"/>
          <a:ext cx="9000002" cy="640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方程式" r:id="rId3" imgW="5867280" imgH="4178160" progId="Equation.3">
                  <p:embed/>
                </p:oleObj>
              </mc:Choice>
              <mc:Fallback>
                <p:oleObj name="方程式" r:id="rId3" imgW="5867280" imgH="4178160" progId="Equation.3">
                  <p:embed/>
                  <p:pic>
                    <p:nvPicPr>
                      <p:cNvPr id="0" name="物件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88640"/>
                        <a:ext cx="9000002" cy="640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18631"/>
              </p:ext>
            </p:extLst>
          </p:nvPr>
        </p:nvGraphicFramePr>
        <p:xfrm>
          <a:off x="71534" y="188640"/>
          <a:ext cx="896496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方程式" r:id="rId3" imgW="5854680" imgH="3479760" progId="Equation.3">
                  <p:embed/>
                </p:oleObj>
              </mc:Choice>
              <mc:Fallback>
                <p:oleObj name="方程式" r:id="rId3" imgW="5854680" imgH="3479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534" y="188640"/>
                        <a:ext cx="8964962" cy="5328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371925"/>
              </p:ext>
            </p:extLst>
          </p:nvPr>
        </p:nvGraphicFramePr>
        <p:xfrm>
          <a:off x="251519" y="332656"/>
          <a:ext cx="8718013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方程式" r:id="rId3" imgW="4470120" imgH="1993680" progId="Equation.3">
                  <p:embed/>
                </p:oleObj>
              </mc:Choice>
              <mc:Fallback>
                <p:oleObj name="方程式" r:id="rId3" imgW="4470120" imgH="1993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19" y="332656"/>
                        <a:ext cx="8718013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7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307721"/>
              </p:ext>
            </p:extLst>
          </p:nvPr>
        </p:nvGraphicFramePr>
        <p:xfrm>
          <a:off x="219420" y="476672"/>
          <a:ext cx="8745068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方程式" r:id="rId3" imgW="4698720" imgH="1625400" progId="Equation.3">
                  <p:embed/>
                </p:oleObj>
              </mc:Choice>
              <mc:Fallback>
                <p:oleObj name="方程式" r:id="rId3" imgW="4698720" imgH="1625400" progId="Equation.3">
                  <p:embed/>
                  <p:pic>
                    <p:nvPicPr>
                      <p:cNvPr id="0" name="內容版面配置區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20" y="476672"/>
                        <a:ext cx="8745068" cy="3024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489622"/>
              </p:ext>
            </p:extLst>
          </p:nvPr>
        </p:nvGraphicFramePr>
        <p:xfrm>
          <a:off x="263525" y="200025"/>
          <a:ext cx="7104063" cy="641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方程式" r:id="rId3" imgW="3517560" imgH="3174840" progId="Equation.3">
                  <p:embed/>
                </p:oleObj>
              </mc:Choice>
              <mc:Fallback>
                <p:oleObj name="方程式" r:id="rId3" imgW="3517560" imgH="3174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525" y="200025"/>
                        <a:ext cx="7104063" cy="641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6372200" y="1196752"/>
            <a:ext cx="2592288" cy="2304256"/>
            <a:chOff x="6372200" y="1196752"/>
            <a:chExt cx="2592288" cy="2304256"/>
          </a:xfrm>
        </p:grpSpPr>
        <p:graphicFrame>
          <p:nvGraphicFramePr>
            <p:cNvPr id="3" name="物件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236879"/>
                </p:ext>
              </p:extLst>
            </p:nvPr>
          </p:nvGraphicFramePr>
          <p:xfrm>
            <a:off x="6372200" y="1268760"/>
            <a:ext cx="2483768" cy="21097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方程式" r:id="rId5" imgW="2108160" imgH="1790640" progId="Equation.3">
                    <p:embed/>
                  </p:oleObj>
                </mc:Choice>
                <mc:Fallback>
                  <p:oleObj name="方程式" r:id="rId5" imgW="2108160" imgH="1790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372200" y="1268760"/>
                          <a:ext cx="2483768" cy="21097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/>
            <p:cNvSpPr/>
            <p:nvPr/>
          </p:nvSpPr>
          <p:spPr>
            <a:xfrm>
              <a:off x="6372200" y="1196752"/>
              <a:ext cx="2592288" cy="23042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56741"/>
              </p:ext>
            </p:extLst>
          </p:nvPr>
        </p:nvGraphicFramePr>
        <p:xfrm>
          <a:off x="239713" y="260350"/>
          <a:ext cx="8496300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方程式" r:id="rId3" imgW="5702040" imgH="3720960" progId="Equation.3">
                  <p:embed/>
                </p:oleObj>
              </mc:Choice>
              <mc:Fallback>
                <p:oleObj name="方程式" r:id="rId3" imgW="5702040" imgH="3720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713" y="260350"/>
                        <a:ext cx="8496300" cy="554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1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550637"/>
              </p:ext>
            </p:extLst>
          </p:nvPr>
        </p:nvGraphicFramePr>
        <p:xfrm>
          <a:off x="108231" y="426938"/>
          <a:ext cx="8928265" cy="537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方程式" r:id="rId3" imgW="5270400" imgH="3174840" progId="Equation.3">
                  <p:embed/>
                </p:oleObj>
              </mc:Choice>
              <mc:Fallback>
                <p:oleObj name="方程式" r:id="rId3" imgW="5270400" imgH="317484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31" y="426938"/>
                        <a:ext cx="8928265" cy="5378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8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834258"/>
              </p:ext>
            </p:extLst>
          </p:nvPr>
        </p:nvGraphicFramePr>
        <p:xfrm>
          <a:off x="135383" y="169292"/>
          <a:ext cx="8901113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方程式" r:id="rId3" imgW="5816520" imgH="2082600" progId="Equation.3">
                  <p:embed/>
                </p:oleObj>
              </mc:Choice>
              <mc:Fallback>
                <p:oleObj name="方程式" r:id="rId3" imgW="5816520" imgH="20826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83" y="169292"/>
                        <a:ext cx="8901113" cy="318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70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647943"/>
              </p:ext>
            </p:extLst>
          </p:nvPr>
        </p:nvGraphicFramePr>
        <p:xfrm>
          <a:off x="180602" y="188640"/>
          <a:ext cx="8567862" cy="6572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方程式" r:id="rId3" imgW="5016240" imgH="3848040" progId="Equation.3">
                  <p:embed/>
                </p:oleObj>
              </mc:Choice>
              <mc:Fallback>
                <p:oleObj name="方程式" r:id="rId3" imgW="5016240" imgH="3848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02" y="188640"/>
                        <a:ext cx="8567862" cy="65728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107467"/>
              </p:ext>
            </p:extLst>
          </p:nvPr>
        </p:nvGraphicFramePr>
        <p:xfrm>
          <a:off x="251520" y="332656"/>
          <a:ext cx="8478864" cy="576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方程式" r:id="rId3" imgW="4317840" imgH="2933640" progId="Equation.3">
                  <p:embed/>
                </p:oleObj>
              </mc:Choice>
              <mc:Fallback>
                <p:oleObj name="方程式" r:id="rId3" imgW="4317840" imgH="2933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332656"/>
                        <a:ext cx="8478864" cy="5760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46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11</Words>
  <Application>Microsoft Office PowerPoint</Application>
  <PresentationFormat>如螢幕大小 (4:3)</PresentationFormat>
  <Paragraphs>3</Paragraphs>
  <Slides>18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18</vt:i4>
      </vt:variant>
    </vt:vector>
  </HeadingPairs>
  <TitlesOfParts>
    <vt:vector size="21" baseType="lpstr">
      <vt:lpstr>Office 佈景主題</vt:lpstr>
      <vt:lpstr>方程式</vt:lpstr>
      <vt:lpstr>Microsoft 方程式編輯器 3.0</vt:lpstr>
      <vt:lpstr>Interest Rate Models CH 4.4~4.5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RYO</dc:creator>
  <cp:lastModifiedBy>Ares</cp:lastModifiedBy>
  <cp:revision>50</cp:revision>
  <dcterms:created xsi:type="dcterms:W3CDTF">2012-01-01T11:45:53Z</dcterms:created>
  <dcterms:modified xsi:type="dcterms:W3CDTF">2012-01-15T11:00:02Z</dcterms:modified>
</cp:coreProperties>
</file>