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8" r:id="rId17"/>
    <p:sldId id="276" r:id="rId18"/>
    <p:sldId id="277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74" autoAdjust="0"/>
  </p:normalViewPr>
  <p:slideViewPr>
    <p:cSldViewPr>
      <p:cViewPr varScale="1">
        <p:scale>
          <a:sx n="60" d="100"/>
          <a:sy n="6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01A26-17D0-4812-9407-C2321CF99D76}" type="datetimeFigureOut">
              <a:rPr lang="zh-TW" altLang="en-US" smtClean="0"/>
              <a:t>2011/12/27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C838E-B6DB-4B5A-8D4E-4C75387301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321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課本</a:t>
            </a:r>
            <a:r>
              <a:rPr lang="en-US" altLang="zh-TW" dirty="0" smtClean="0"/>
              <a:t>page 60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838E-B6DB-4B5A-8D4E-4C75387301A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23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dirty="0" smtClean="0"/>
              <a:t>課本</a:t>
            </a:r>
            <a:r>
              <a:rPr lang="en-US" altLang="zh-TW" b="0" dirty="0" smtClean="0"/>
              <a:t>246~248</a:t>
            </a:r>
            <a:r>
              <a:rPr lang="zh-TW" altLang="en-US" b="0" dirty="0" smtClean="0"/>
              <a:t>頁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838E-B6DB-4B5A-8D4E-4C75387301A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114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dirty="0" smtClean="0"/>
              <a:t>原本的模型 </a:t>
            </a:r>
            <a:r>
              <a:rPr lang="en-US" altLang="zh-TW" b="0" dirty="0" smtClean="0"/>
              <a:t>r= a </a:t>
            </a:r>
            <a:r>
              <a:rPr lang="en-US" altLang="zh-TW" b="0" dirty="0" err="1" smtClean="0"/>
              <a:t>dt</a:t>
            </a:r>
            <a:r>
              <a:rPr lang="en-US" altLang="zh-TW" b="0" dirty="0" smtClean="0"/>
              <a:t> + b </a:t>
            </a:r>
            <a:r>
              <a:rPr lang="en-US" altLang="zh-TW" b="0" dirty="0" err="1" smtClean="0"/>
              <a:t>dW</a:t>
            </a:r>
            <a:r>
              <a:rPr lang="en-US" altLang="zh-TW" b="0" dirty="0" smtClean="0"/>
              <a:t> </a:t>
            </a:r>
            <a:r>
              <a:rPr lang="zh-TW" altLang="en-US" b="0" dirty="0" smtClean="0"/>
              <a:t>是在</a:t>
            </a:r>
            <a:r>
              <a:rPr lang="en-US" altLang="zh-TW" b="0" dirty="0" smtClean="0"/>
              <a:t>P</a:t>
            </a:r>
            <a:r>
              <a:rPr lang="zh-TW" altLang="en-US" b="0" dirty="0" smtClean="0"/>
              <a:t>測度底下的</a:t>
            </a:r>
            <a:r>
              <a:rPr lang="en-US" altLang="zh-TW" b="0" dirty="0" smtClean="0"/>
              <a:t/>
            </a:r>
            <a:br>
              <a:rPr lang="en-US" altLang="zh-TW" b="0" dirty="0" smtClean="0"/>
            </a:br>
            <a:r>
              <a:rPr lang="zh-TW" altLang="en-US" b="0" dirty="0" smtClean="0"/>
              <a:t>我們必須證明</a:t>
            </a:r>
            <a:r>
              <a:rPr lang="en-US" altLang="zh-TW" b="0" dirty="0" smtClean="0"/>
              <a:t>P</a:t>
            </a:r>
            <a:r>
              <a:rPr lang="zh-TW" altLang="en-US" b="0" dirty="0" smtClean="0"/>
              <a:t> </a:t>
            </a:r>
            <a:r>
              <a:rPr lang="en-US" altLang="zh-TW" b="0" dirty="0" smtClean="0"/>
              <a:t>Q</a:t>
            </a:r>
            <a:r>
              <a:rPr lang="zh-TW" altLang="en-US" b="0" dirty="0" smtClean="0"/>
              <a:t> 兩種測度約當</a:t>
            </a:r>
            <a:r>
              <a:rPr lang="en-US" altLang="zh-TW" b="0" dirty="0" smtClean="0"/>
              <a:t>(</a:t>
            </a:r>
            <a:r>
              <a:rPr lang="zh-TW" altLang="en-US" b="0" dirty="0" smtClean="0"/>
              <a:t>等價</a:t>
            </a:r>
            <a:r>
              <a:rPr lang="en-US" altLang="zh-TW" b="0" dirty="0" smtClean="0"/>
              <a:t>)</a:t>
            </a:r>
            <a:r>
              <a:rPr lang="zh-TW" altLang="en-US" b="0" dirty="0" smtClean="0"/>
              <a:t> 才能進行套用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838E-B6DB-4B5A-8D4E-4C75387301A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114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dirty="0" smtClean="0"/>
              <a:t>因此 在側度</a:t>
            </a:r>
            <a:r>
              <a:rPr lang="en-US" altLang="zh-TW" b="0" dirty="0" smtClean="0"/>
              <a:t>Q</a:t>
            </a:r>
            <a:r>
              <a:rPr lang="zh-TW" altLang="en-US" b="0" dirty="0" smtClean="0"/>
              <a:t>底下 任何債券的期望報酬皆等於無風險利率 </a:t>
            </a:r>
            <a:r>
              <a:rPr lang="en-US" altLang="zh-TW" b="0" dirty="0" err="1" smtClean="0"/>
              <a:t>rf</a:t>
            </a:r>
            <a:r>
              <a:rPr lang="en-US" altLang="zh-TW" b="0" dirty="0" smtClean="0"/>
              <a:t/>
            </a:r>
            <a:br>
              <a:rPr lang="en-US" altLang="zh-TW" b="0" dirty="0" smtClean="0"/>
            </a:br>
            <a:r>
              <a:rPr lang="en-US" altLang="zh-TW" b="0" dirty="0" smtClean="0"/>
              <a:t>Q</a:t>
            </a:r>
            <a:r>
              <a:rPr lang="zh-TW" altLang="en-US" b="0" dirty="0" smtClean="0"/>
              <a:t>是一個風險中立測度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838E-B6DB-4B5A-8D4E-4C75387301A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114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838E-B6DB-4B5A-8D4E-4C75387301A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114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838E-B6DB-4B5A-8D4E-4C75387301A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114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m(</a:t>
            </a:r>
            <a:r>
              <a:rPr lang="en-US" altLang="zh-TW" dirty="0" err="1" smtClean="0"/>
              <a:t>t,T,r</a:t>
            </a:r>
            <a:r>
              <a:rPr lang="en-US" altLang="zh-TW" dirty="0" smtClean="0"/>
              <a:t>)</a:t>
            </a:r>
            <a:r>
              <a:rPr lang="zh-TW" altLang="en-US" dirty="0" smtClean="0"/>
              <a:t>與</a:t>
            </a:r>
            <a:r>
              <a:rPr lang="en-US" altLang="zh-TW" dirty="0" smtClean="0"/>
              <a:t>S(</a:t>
            </a:r>
            <a:r>
              <a:rPr lang="en-US" altLang="zh-TW" dirty="0" err="1" smtClean="0"/>
              <a:t>t,T,r</a:t>
            </a:r>
            <a:r>
              <a:rPr lang="en-US" altLang="zh-TW" dirty="0" smtClean="0"/>
              <a:t>)</a:t>
            </a:r>
            <a:r>
              <a:rPr lang="zh-TW" altLang="en-US" dirty="0" smtClean="0"/>
              <a:t>之所以會有</a:t>
            </a:r>
            <a:r>
              <a:rPr lang="en-US" altLang="zh-TW" dirty="0" smtClean="0"/>
              <a:t>1/P</a:t>
            </a:r>
            <a:r>
              <a:rPr lang="zh-TW" altLang="en-US" dirty="0" smtClean="0"/>
              <a:t>可對照前一張投影片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838E-B6DB-4B5A-8D4E-4C75387301A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562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Begin to consider the </a:t>
            </a:r>
            <a:r>
              <a:rPr lang="en-US" altLang="zh-TW" b="1" dirty="0" smtClean="0"/>
              <a:t>market price of risk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838E-B6DB-4B5A-8D4E-4C75387301A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114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dirty="0" smtClean="0"/>
              <a:t>for</a:t>
            </a:r>
            <a:r>
              <a:rPr lang="en-US" altLang="zh-TW" b="0" baseline="0" dirty="0" smtClean="0"/>
              <a:t> notational compactness, we write mi=m(</a:t>
            </a:r>
            <a:r>
              <a:rPr lang="en-US" altLang="zh-TW" b="0" baseline="0" dirty="0" err="1" smtClean="0"/>
              <a:t>t,Ti,r</a:t>
            </a:r>
            <a:r>
              <a:rPr lang="en-US" altLang="zh-TW" b="0" baseline="0" dirty="0" smtClean="0"/>
              <a:t>(t))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838E-B6DB-4B5A-8D4E-4C75387301A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11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838E-B6DB-4B5A-8D4E-4C75387301A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114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838E-B6DB-4B5A-8D4E-4C75387301A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114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838E-B6DB-4B5A-8D4E-4C75387301A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114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838E-B6DB-4B5A-8D4E-4C75387301A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114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838E-B6DB-4B5A-8D4E-4C75387301A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11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EEA091-A543-4D37-8829-81B971E95D64}" type="datetimeFigureOut">
              <a:rPr lang="zh-TW" altLang="en-US" smtClean="0"/>
              <a:t>2011/12/27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E621F0-F640-42AF-84FF-48230C89E33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EA091-A543-4D37-8829-81B971E95D64}" type="datetimeFigureOut">
              <a:rPr lang="zh-TW" altLang="en-US" smtClean="0"/>
              <a:t>2011/12/27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E621F0-F640-42AF-84FF-48230C89E33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EA091-A543-4D37-8829-81B971E95D64}" type="datetimeFigureOut">
              <a:rPr lang="zh-TW" altLang="en-US" smtClean="0"/>
              <a:t>2011/12/27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E621F0-F640-42AF-84FF-48230C89E33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EA091-A543-4D37-8829-81B971E95D64}" type="datetimeFigureOut">
              <a:rPr lang="zh-TW" altLang="en-US" smtClean="0"/>
              <a:t>2011/12/27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E621F0-F640-42AF-84FF-48230C89E33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EA091-A543-4D37-8829-81B971E95D64}" type="datetimeFigureOut">
              <a:rPr lang="zh-TW" altLang="en-US" smtClean="0"/>
              <a:t>2011/12/27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E621F0-F640-42AF-84FF-48230C89E33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EA091-A543-4D37-8829-81B971E95D64}" type="datetimeFigureOut">
              <a:rPr lang="zh-TW" altLang="en-US" smtClean="0"/>
              <a:t>2011/12/27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E621F0-F640-42AF-84FF-48230C89E33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EA091-A543-4D37-8829-81B971E95D64}" type="datetimeFigureOut">
              <a:rPr lang="zh-TW" altLang="en-US" smtClean="0"/>
              <a:t>2011/12/27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E621F0-F640-42AF-84FF-48230C89E33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EA091-A543-4D37-8829-81B971E95D64}" type="datetimeFigureOut">
              <a:rPr lang="zh-TW" altLang="en-US" smtClean="0"/>
              <a:t>2011/12/27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E621F0-F640-42AF-84FF-48230C89E33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EA091-A543-4D37-8829-81B971E95D64}" type="datetimeFigureOut">
              <a:rPr lang="zh-TW" altLang="en-US" smtClean="0"/>
              <a:t>2011/12/27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E621F0-F640-42AF-84FF-48230C89E33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1EEA091-A543-4D37-8829-81B971E95D64}" type="datetimeFigureOut">
              <a:rPr lang="zh-TW" altLang="en-US" smtClean="0"/>
              <a:t>2011/12/27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E621F0-F640-42AF-84FF-48230C89E33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EEA091-A543-4D37-8829-81B971E95D64}" type="datetimeFigureOut">
              <a:rPr lang="zh-TW" altLang="en-US" smtClean="0"/>
              <a:t>2011/12/27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E621F0-F640-42AF-84FF-48230C89E33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1EEA091-A543-4D37-8829-81B971E95D64}" type="datetimeFigureOut">
              <a:rPr lang="zh-TW" altLang="en-US" smtClean="0"/>
              <a:t>2011/12/27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9E621F0-F640-42AF-84FF-48230C89E33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/>
              <a:t>Chaper</a:t>
            </a:r>
            <a:r>
              <a:rPr lang="en-US" altLang="zh-TW" dirty="0"/>
              <a:t> 4: Continuous-time interest rate models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Lin </a:t>
            </a:r>
            <a:r>
              <a:rPr lang="en-US" altLang="zh-TW" dirty="0" err="1" smtClean="0"/>
              <a:t>Heng</a:t>
            </a:r>
            <a:r>
              <a:rPr lang="en-US" altLang="zh-TW" dirty="0" smtClean="0"/>
              <a:t>-Li</a:t>
            </a:r>
            <a:br>
              <a:rPr lang="en-US" altLang="zh-TW" dirty="0" smtClean="0"/>
            </a:br>
            <a:r>
              <a:rPr lang="en-US" altLang="zh-TW" dirty="0" smtClean="0"/>
              <a:t>December 5, 2011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7209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400600"/>
              </a:xfrm>
            </p:spPr>
            <p:txBody>
              <a:bodyPr/>
              <a:lstStyle/>
              <a:p>
                <a:r>
                  <a:rPr lang="en-US" altLang="zh-TW" dirty="0" smtClean="0">
                    <a:latin typeface="Cambria Math"/>
                  </a:rPr>
                  <a:t>From (b), we have</a:t>
                </a:r>
                <a:r>
                  <a:rPr lang="en-US" altLang="zh-TW" b="0" i="1" dirty="0" smtClean="0">
                    <a:latin typeface="Cambria Math"/>
                  </a:rPr>
                  <a:t/>
                </a:r>
                <a:br>
                  <a:rPr lang="en-US" altLang="zh-TW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zh-TW" altLang="en-US" i="1">
                        <a:latin typeface="Cambria Math"/>
                      </a:rPr>
                      <m:t>𝛾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𝑆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</a:rPr>
                      <m:t>𝑇</m:t>
                    </m:r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</a:rPr>
                      <m:t>𝑟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And from (a.1)</a:t>
                </a:r>
                <a:b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i="1" dirty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zh-TW" altLang="en-US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𝑃</m:t>
                            </m:r>
                          </m:num>
                          <m:den>
                            <m:r>
                              <a:rPr lang="zh-TW" altLang="en-US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  <m:f>
                          <m:f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zh-TW" altLang="en-US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𝑃</m:t>
                            </m:r>
                          </m:num>
                          <m:den>
                            <m:r>
                              <a:rPr lang="zh-TW" altLang="en-US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/>
                              </a:rPr>
                              <m:t>𝑃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altLang="zh-TW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TW" dirty="0" smtClean="0">
                    <a:latin typeface="Cambria Math" pitchFamily="18" charset="0"/>
                  </a:rPr>
                  <a:t>Equate the two expressions,</a:t>
                </a:r>
                <a:br>
                  <a:rPr lang="en-US" altLang="zh-TW" dirty="0" smtClean="0">
                    <a:latin typeface="Cambria Math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zh-TW" altLang="en-US" i="1">
                            <a:latin typeface="Cambria Math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altLang="zh-TW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𝑏</m:t>
                        </m:r>
                        <m:r>
                          <a:rPr lang="zh-TW" altLang="en-US" b="0" i="1" smtClean="0">
                            <a:latin typeface="Cambria Math"/>
                          </a:rPr>
                          <m:t>𝛾</m:t>
                        </m:r>
                      </m:e>
                    </m:d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zh-TW" altLang="en-US" i="1">
                            <a:latin typeface="Cambria Math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altLang="zh-TW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</a:rPr>
                      <m:t>𝑟𝑃</m:t>
                    </m:r>
                    <m:r>
                      <a:rPr lang="en-US" altLang="zh-TW" b="0" i="1" smtClean="0">
                        <a:latin typeface="Cambria Math"/>
                      </a:rPr>
                      <m:t>=0</m:t>
                    </m:r>
                  </m:oMath>
                </a14:m>
                <a:endParaRPr lang="zh-TW" altLang="en-US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400600"/>
              </a:xfrm>
              <a:blipFill rotWithShape="1">
                <a:blip r:embed="rId3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4.3 The PDE Approach to Pricing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1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400600"/>
              </a:xfrm>
            </p:spPr>
            <p:txBody>
              <a:bodyPr/>
              <a:lstStyle/>
              <a:p>
                <a:r>
                  <a:rPr lang="en-US" altLang="zh-TW" dirty="0" smtClean="0"/>
                  <a:t>This is a suitable form to apply the Feynman-</a:t>
                </a:r>
                <a:r>
                  <a:rPr lang="en-US" altLang="zh-TW" dirty="0" err="1" smtClean="0"/>
                  <a:t>Kac</a:t>
                </a:r>
                <a:r>
                  <a:rPr lang="en-US" altLang="zh-TW" dirty="0" smtClean="0"/>
                  <a:t> formula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400" i="1">
                            <a:latin typeface="Cambria Math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zh-TW" altLang="en-US" sz="2400" i="1">
                            <a:latin typeface="Cambria Math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altLang="zh-TW" sz="2400" i="1">
                        <a:latin typeface="Cambria Math"/>
                      </a:rPr>
                      <m:t>+</m:t>
                    </m:r>
                    <m:r>
                      <a:rPr lang="en-US" altLang="zh-TW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𝑟</m:t>
                        </m:r>
                      </m:e>
                    </m:d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400" i="1">
                            <a:latin typeface="Cambria Math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zh-TW" altLang="en-US" sz="2400" i="1">
                            <a:latin typeface="Cambria Math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altLang="zh-TW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sz="2400" i="1" smtClean="0">
                            <a:latin typeface="Cambria Math"/>
                          </a:rPr>
                          <m:t>𝜌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𝑟</m:t>
                        </m:r>
                      </m:e>
                    </m:d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/>
                          </a:rPr>
                          <m:t>𝑃</m:t>
                        </m:r>
                      </m:num>
                      <m:den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r>
                      <a:rPr lang="en-US" altLang="zh-TW" sz="2400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𝑃</m:t>
                    </m:r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r>
                      <a:rPr lang="en-US" altLang="zh-TW" sz="2400" b="0" i="1" smtClean="0">
                        <a:latin typeface="Cambria Math"/>
                      </a:rPr>
                      <m:t>h</m:t>
                    </m:r>
                    <m:r>
                      <a:rPr lang="en-US" altLang="zh-TW" sz="2400" b="0" i="1" smtClean="0">
                        <a:latin typeface="Cambria Math"/>
                      </a:rPr>
                      <m:t>(</m:t>
                    </m:r>
                    <m:r>
                      <a:rPr lang="en-US" altLang="zh-TW" sz="2400" b="0" i="1" smtClean="0">
                        <a:latin typeface="Cambria Math"/>
                      </a:rPr>
                      <m:t>𝑡</m:t>
                    </m:r>
                    <m:r>
                      <a:rPr lang="en-US" altLang="zh-TW" sz="2400" b="0" i="1" smtClean="0">
                        <a:latin typeface="Cambria Math"/>
                      </a:rPr>
                      <m:t>,</m:t>
                    </m:r>
                    <m:r>
                      <a:rPr lang="en-US" altLang="zh-TW" sz="2400" b="0" i="1" smtClean="0">
                        <a:latin typeface="Cambria Math"/>
                      </a:rPr>
                      <m:t>𝑟</m:t>
                    </m:r>
                    <m:r>
                      <a:rPr lang="en-US" altLang="zh-TW" sz="2400" b="0" i="1" smtClean="0">
                        <a:latin typeface="Cambria Math"/>
                      </a:rPr>
                      <m:t>)=0</m:t>
                    </m:r>
                  </m:oMath>
                </a14:m>
                <a:endParaRPr lang="zh-TW" altLang="en-US" sz="2400" dirty="0">
                  <a:latin typeface="Cambria Math" pitchFamily="18" charset="0"/>
                </a:endParaRPr>
              </a:p>
              <a:p>
                <a:pPr lvl="1"/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r>
                          <a:rPr lang="en-US" altLang="zh-TW" sz="2000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TW" sz="20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/>
                      </a:rPr>
                      <m:t>a</m:t>
                    </m:r>
                    <m:r>
                      <a:rPr lang="en-US" altLang="zh-TW" sz="2000" b="0" i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TW" sz="2000" b="0" i="1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endParaRPr lang="en-US" altLang="zh-TW" sz="2000" b="0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r>
                      <a:rPr lang="en-US" altLang="zh-TW" sz="2000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endParaRPr lang="en-US" altLang="zh-TW" sz="20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𝑅</m:t>
                    </m:r>
                    <m:r>
                      <a:rPr lang="en-US" altLang="zh-TW" sz="2400" b="0" i="1" smtClean="0">
                        <a:latin typeface="Cambria Math"/>
                      </a:rPr>
                      <m:t>(</m:t>
                    </m:r>
                    <m:r>
                      <a:rPr lang="en-US" altLang="zh-TW" sz="2400" b="0" i="1" smtClean="0">
                        <a:latin typeface="Cambria Math"/>
                      </a:rPr>
                      <m:t>𝑟</m:t>
                    </m:r>
                    <m:r>
                      <a:rPr lang="en-US" altLang="zh-TW" sz="2400" b="0" i="1" smtClean="0">
                        <a:latin typeface="Cambria Math"/>
                      </a:rPr>
                      <m:t>)=</m:t>
                    </m:r>
                    <m:r>
                      <a:rPr lang="en-US" altLang="zh-TW" sz="2400" b="0" i="1" smtClean="0">
                        <a:latin typeface="Cambria Math"/>
                      </a:rPr>
                      <m:t>𝑟</m:t>
                    </m:r>
                  </m:oMath>
                </a14:m>
                <a:endParaRPr lang="en-US" altLang="zh-TW" sz="2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h</m:t>
                    </m:r>
                    <m:r>
                      <a:rPr lang="en-US" altLang="zh-TW" sz="2400" i="1">
                        <a:latin typeface="Cambria Math"/>
                      </a:rPr>
                      <m:t>(</m:t>
                    </m:r>
                    <m:r>
                      <a:rPr lang="en-US" altLang="zh-TW" sz="2400" i="1">
                        <a:latin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</a:rPr>
                      <m:t>𝑟</m:t>
                    </m:r>
                    <m:r>
                      <a:rPr lang="en-US" altLang="zh-TW" sz="2400" i="1">
                        <a:latin typeface="Cambria Math"/>
                      </a:rPr>
                      <m:t>)=0</m:t>
                    </m:r>
                  </m:oMath>
                </a14:m>
                <a:endParaRPr lang="en-US" altLang="zh-TW" sz="2400" dirty="0" smtClean="0"/>
              </a:p>
              <a:p>
                <a:pPr lvl="1"/>
                <a:r>
                  <a:rPr lang="en-US" altLang="zh-TW" sz="2400" dirty="0" smtClean="0"/>
                  <a:t>The boundary </a:t>
                </a:r>
                <a:r>
                  <a:rPr lang="en-US" altLang="zh-TW" dirty="0" smtClean="0"/>
                  <a:t>condition for this PDE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el-GR" altLang="zh-TW" sz="2400" b="0" i="1" smtClean="0">
                        <a:latin typeface="Cambria Math"/>
                        <a:ea typeface="Cambria Math"/>
                      </a:rPr>
                      <m:t>𝛹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endParaRPr lang="en-US" altLang="zh-TW" sz="2400" i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400600"/>
              </a:xfrm>
              <a:blipFill rotWithShape="1">
                <a:blip r:embed="rId3"/>
                <a:stretch>
                  <a:fillRect t="-1017" r="-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4.3 The PDE Approach to Pricing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16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400600"/>
              </a:xfrm>
            </p:spPr>
            <p:txBody>
              <a:bodyPr/>
              <a:lstStyle/>
              <a:p>
                <a:r>
                  <a:rPr lang="en-US" altLang="zh-TW" dirty="0" smtClean="0"/>
                  <a:t>By the </a:t>
                </a:r>
                <a:r>
                  <a:rPr lang="en-US" altLang="zh-TW" dirty="0"/>
                  <a:t>Feynman-</a:t>
                </a:r>
                <a:r>
                  <a:rPr lang="en-US" altLang="zh-TW" dirty="0" err="1"/>
                  <a:t>Kac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formula there exists a suitable probability triple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altLang="zh-TW" b="0" i="1" smtClean="0">
                        <a:latin typeface="Cambria Math"/>
                        <a:ea typeface="Cambria Math"/>
                      </a:rPr>
                      <m:t>Ω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ℱ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 with filtration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:0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&lt;∞</m:t>
                        </m:r>
                      </m:e>
                    </m:d>
                  </m:oMath>
                </a14:m>
                <a:r>
                  <a:rPr lang="en-US" altLang="zh-TW" dirty="0" smtClean="0"/>
                  <a:t> under which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exp</m:t>
                    </m:r>
                    <m:r>
                      <a:rPr lang="en-US" altLang="zh-TW" b="0" i="1" smtClean="0">
                        <a:latin typeface="Cambria Math"/>
                      </a:rPr>
                      <m:t>⁡(−</m:t>
                    </m:r>
                    <m:nary>
                      <m:nary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acc>
                          <m:accPr>
                            <m:chr m:val="̃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𝑑𝑠</m:t>
                        </m:r>
                      </m:e>
                    </m:nary>
                    <m:r>
                      <a:rPr lang="en-US" altLang="zh-TW" b="0" i="1" smtClean="0">
                        <a:latin typeface="Cambria Math"/>
                      </a:rPr>
                      <m:t>)|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]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zh-TW" dirty="0" smtClean="0"/>
                  <a:t>(s) 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altLang="zh-TW" dirty="0" smtClean="0"/>
                  <a:t>) is a Markov diffusion process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</m:acc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b="0" dirty="0" smtClean="0"/>
              </a:p>
              <a:p>
                <a:pPr lvl="1"/>
                <a:r>
                  <a:rPr lang="en-US" altLang="zh-TW" dirty="0" smtClean="0"/>
                  <a:t>Under the measure Q,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𝑢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satisfies the SDE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𝑑</m:t>
                    </m:r>
                    <m:acc>
                      <m:accPr>
                        <m:chr m:val="̃"/>
                        <m:ctrlPr>
                          <a:rPr lang="en-US" altLang="zh-TW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</m:acc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zh-TW" b="0" i="1" dirty="0" smtClean="0">
                    <a:latin typeface="Cambria Math"/>
                  </a:rPr>
                  <a:t/>
                </a:r>
                <a:br>
                  <a:rPr lang="en-US" altLang="zh-TW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𝑑𝑢</m:t>
                    </m:r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zh-TW" altLang="en-US" b="0" i="1" smtClean="0"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𝑢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𝑑</m:t>
                    </m:r>
                    <m:acc>
                      <m:accPr>
                        <m:chr m:val="̃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𝑊</m:t>
                        </m:r>
                      </m:e>
                    </m:acc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</a:rPr>
                          <m:t>a</m:t>
                        </m:r>
                        <m:r>
                          <a:rPr lang="en-US" altLang="zh-TW" sz="240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altLang="zh-TW" sz="2400" i="1">
                            <a:latin typeface="Cambria Math"/>
                            <a:ea typeface="Cambria Math"/>
                          </a:rPr>
                          <m:t>γ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altLang="zh-TW" sz="2400" i="1">
                        <a:latin typeface="Cambria Math"/>
                        <a:ea typeface="Cambria Math"/>
                      </a:rPr>
                      <m:t>𝑑𝑢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𝑏𝑑</m:t>
                    </m:r>
                    <m:acc>
                      <m:accPr>
                        <m:chr m:val="̃"/>
                        <m:ctrlPr>
                          <a:rPr lang="en-US" altLang="zh-TW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/>
                          </a:rPr>
                          <m:t>𝑊</m:t>
                        </m:r>
                      </m:e>
                    </m:acc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𝑊</m:t>
                        </m:r>
                      </m:e>
                    </m:acc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a standard Brownian motion under Q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400600"/>
              </a:xfrm>
              <a:blipFill rotWithShape="1">
                <a:blip r:embed="rId3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4.3 The PDE Approach to Pricing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16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400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Suppose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𝛾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satisfies the </a:t>
                </a:r>
                <a:r>
                  <a:rPr lang="en-US" altLang="zh-TW" dirty="0" err="1" smtClean="0"/>
                  <a:t>Novikov</a:t>
                </a:r>
                <a:r>
                  <a:rPr lang="en-US" altLang="zh-TW" dirty="0" smtClean="0"/>
                  <a:t> condition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nary>
                                  <m:nary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altLang="zh-TW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TW" altLang="en-US" i="1">
                                            <a:latin typeface="Cambria Math"/>
                                          </a:rPr>
                                          <m:t>𝛾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i="1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US" altLang="zh-TW" i="1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TW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TW" i="1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𝑑𝑠</m:t>
                                    </m:r>
                                  </m:e>
                                </m:nary>
                              </m:e>
                            </m:d>
                          </m:e>
                        </m:func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&lt;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We define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𝑊</m:t>
                        </m:r>
                      </m:e>
                    </m:acc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a:rPr lang="zh-TW" altLang="en-US" i="1">
                            <a:latin typeface="Cambria Math"/>
                          </a:rPr>
                          <m:t>𝛾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𝑑𝑠</m:t>
                        </m:r>
                      </m:e>
                    </m:nary>
                  </m:oMath>
                </a14:m>
                <a:endParaRPr lang="en-US" altLang="zh-TW" b="0" dirty="0" smtClean="0"/>
              </a:p>
              <a:p>
                <a:pPr lvl="1"/>
                <a:endParaRPr lang="en-US" altLang="zh-TW" b="0" dirty="0" smtClean="0"/>
              </a:p>
              <a:p>
                <a:r>
                  <a:rPr lang="en-US" altLang="zh-TW" dirty="0" smtClean="0"/>
                  <a:t>By </a:t>
                </a:r>
                <a:r>
                  <a:rPr lang="en-US" altLang="zh-TW" dirty="0" err="1" smtClean="0"/>
                  <a:t>Girsanov</a:t>
                </a:r>
                <a:r>
                  <a:rPr lang="en-US" altLang="zh-TW" dirty="0" smtClean="0"/>
                  <a:t> Theorem, there exists an equivalent measure Q under which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𝑊</m:t>
                        </m:r>
                      </m:e>
                    </m:acc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(for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0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altLang="zh-TW" dirty="0" smtClean="0"/>
                  <a:t>) is a Brownian motion and with Radon-</a:t>
                </a:r>
                <a:r>
                  <a:rPr lang="en-US" altLang="zh-TW" dirty="0" err="1" smtClean="0"/>
                  <a:t>Nikodym</a:t>
                </a:r>
                <a:r>
                  <a:rPr lang="en-US" altLang="zh-TW" dirty="0" smtClean="0"/>
                  <a:t> derivative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𝑑𝑄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𝑑𝑃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exp</m:t>
                    </m:r>
                    <m:r>
                      <a:rPr lang="en-US" altLang="zh-TW" b="0" i="1" smtClean="0">
                        <a:latin typeface="Cambria Math"/>
                      </a:rPr>
                      <m:t>⁡[−</m:t>
                    </m:r>
                    <m:nary>
                      <m:nary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r>
                          <a:rPr lang="zh-TW" altLang="en-US" i="1">
                            <a:latin typeface="Cambria Math"/>
                          </a:rPr>
                          <m:t>𝛾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𝑑𝑊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en-US" altLang="zh-TW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𝛾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</m:nary>
                    <m:r>
                      <a:rPr lang="en-US" altLang="zh-TW" b="0" i="1" smtClean="0">
                        <a:latin typeface="Cambria Math"/>
                      </a:rPr>
                      <m:t>]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400600"/>
              </a:xfrm>
              <a:blipFill rotWithShape="1">
                <a:blip r:embed="rId3"/>
                <a:stretch>
                  <a:fillRect t="-7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4.3 The PDE Approach to Pricing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28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400600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en-US" altLang="zh-TW" dirty="0" smtClean="0"/>
                  <a:t>Note that we have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𝑑𝑃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TW" b="0" dirty="0" smtClean="0"/>
                  <a:t> </a:t>
                </a:r>
                <a:br>
                  <a:rPr lang="en-US" altLang="zh-TW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sz="2400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sz="2400" b="0" i="1" smtClean="0">
                              <a:latin typeface="Cambria Math"/>
                            </a:rPr>
                            <m:t>𝑑𝑊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𝑑𝑡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){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𝑑</m:t>
                      </m:r>
                      <m:acc>
                        <m:accPr>
                          <m:chr m:val="̃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𝑊</m:t>
                          </m:r>
                        </m:e>
                      </m:acc>
                      <m:r>
                        <a:rPr lang="en-US" altLang="zh-TW" sz="2400" b="0" i="1" smtClean="0">
                          <a:latin typeface="Cambria Math"/>
                        </a:rPr>
                        <m:t>−</m:t>
                      </m:r>
                      <m:r>
                        <a:rPr lang="zh-TW" altLang="en-US" sz="2400" i="1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𝑑𝑡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sz="2400" dirty="0">
                          <a:latin typeface="Cambria Math"/>
                        </a:rPr>
                        <m:t>=</m:t>
                      </m:r>
                      <m:r>
                        <a:rPr lang="en-US" altLang="zh-TW" sz="2400" b="0" i="1" dirty="0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dirty="0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400" b="0" i="1" dirty="0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dirty="0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4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zh-TW" altLang="en-US" sz="2400" i="1">
                                  <a:latin typeface="Cambria Math"/>
                                </a:rPr>
                                <m:t>𝛾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TW" sz="2400" i="1">
                                  <a:latin typeface="Cambria Math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altLang="zh-TW" sz="2400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sz="2400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̃"/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𝑊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r>
                  <a:rPr lang="en-US" altLang="zh-TW" sz="2400" b="0" dirty="0" smtClean="0"/>
                  <a:t/>
                </a:r>
                <a:br>
                  <a:rPr lang="en-US" altLang="zh-TW" sz="2400" b="0" dirty="0" smtClean="0"/>
                </a:b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(</m:t>
                    </m:r>
                    <m:r>
                      <a:rPr lang="en-US" altLang="zh-TW" sz="2400" b="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𝑑𝑡</m:t>
                    </m:r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zh-TW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zh-TW" sz="2400" i="1">
                        <a:latin typeface="Cambria Math"/>
                      </a:rPr>
                      <m:t>𝑑</m:t>
                    </m:r>
                    <m:acc>
                      <m:accPr>
                        <m:chr m:val="̃"/>
                        <m:ctrlPr>
                          <a:rPr lang="en-US" altLang="zh-TW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altLang="zh-TW" sz="2400" dirty="0" smtClean="0"/>
                  <a:t>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400600"/>
              </a:xfrm>
              <a:blipFill rotWithShape="1">
                <a:blip r:embed="rId3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4.3 The PDE Approach to Pricing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28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400600"/>
              </a:xfrm>
            </p:spPr>
            <p:txBody>
              <a:bodyPr/>
              <a:lstStyle/>
              <a:p>
                <a:endParaRPr lang="en-US" altLang="zh-TW" dirty="0" smtClean="0"/>
              </a:p>
              <a:p>
                <a:r>
                  <a:rPr lang="en-US" altLang="zh-TW" dirty="0" smtClean="0"/>
                  <a:t>The </a:t>
                </a:r>
                <a:r>
                  <a:rPr lang="en-US" altLang="zh-TW" dirty="0"/>
                  <a:t>Feynman-</a:t>
                </a:r>
                <a:r>
                  <a:rPr lang="en-US" altLang="zh-TW" dirty="0" err="1"/>
                  <a:t>Kac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formula can be applied to interest rate derivative contracts.</a:t>
                </a:r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be the price at time t of a derivative which will have </a:t>
                </a:r>
                <a:r>
                  <a:rPr lang="en-US" altLang="zh-TW" dirty="0" smtClean="0"/>
                  <a:t>only a </a:t>
                </a:r>
                <a:r>
                  <a:rPr lang="en-US" altLang="zh-TW" dirty="0" smtClean="0"/>
                  <a:t>payoff to the holder of </a:t>
                </a:r>
                <a14:m>
                  <m:oMath xmlns:m="http://schemas.openxmlformats.org/officeDocument/2006/math">
                    <m:r>
                      <a:rPr lang="el-GR" altLang="zh-TW" sz="2800" i="1">
                        <a:latin typeface="Cambria Math"/>
                        <a:ea typeface="Cambria Math"/>
                      </a:rPr>
                      <m:t>𝛹</m:t>
                    </m:r>
                    <m:d>
                      <m:dPr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at time T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400600"/>
              </a:xfrm>
              <a:blipFill rotWithShape="1">
                <a:blip r:embed="rId3"/>
                <a:stretch>
                  <a:fillRect r="-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4.3 The PDE Approach to Pricing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28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400600"/>
              </a:xfrm>
            </p:spPr>
            <p:txBody>
              <a:bodyPr/>
              <a:lstStyle/>
              <a:p>
                <a:r>
                  <a:rPr lang="en-US" altLang="zh-TW" dirty="0" smtClean="0"/>
                  <a:t>Suppose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𝑑𝑟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latin typeface="Cambria Math"/>
                      </a:rPr>
                      <m:t>𝑑𝑡</m:t>
                    </m:r>
                    <m:r>
                      <a:rPr lang="en-US" altLang="zh-TW" i="1">
                        <a:latin typeface="Cambria Math"/>
                      </a:rPr>
                      <m:t>+</m:t>
                    </m:r>
                    <m:r>
                      <a:rPr lang="en-US" altLang="zh-TW" i="1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latin typeface="Cambria Math"/>
                      </a:rPr>
                      <m:t>𝑑𝑊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𝑑</m:t>
                    </m:r>
                    <m:r>
                      <a:rPr lang="en-US" altLang="zh-TW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[</m:t>
                    </m:r>
                    <m:r>
                      <a:rPr lang="en-US" altLang="zh-TW" i="1">
                        <a:latin typeface="Cambria Math"/>
                      </a:rPr>
                      <m:t>𝑚</m:t>
                    </m:r>
                    <m:r>
                      <a:rPr lang="en-US" altLang="zh-TW" b="0" i="1" smtClean="0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𝑑𝑡</m:t>
                    </m:r>
                    <m:r>
                      <a:rPr lang="en-US" altLang="zh-TW" i="1">
                        <a:latin typeface="Cambria Math"/>
                      </a:rPr>
                      <m:t>+</m:t>
                    </m:r>
                    <m:r>
                      <a:rPr lang="en-US" altLang="zh-TW" i="1">
                        <a:latin typeface="Cambria Math"/>
                      </a:rPr>
                      <m:t>𝑆</m:t>
                    </m:r>
                    <m:r>
                      <a:rPr lang="en-US" altLang="zh-TW" b="0" i="1" smtClean="0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𝑑𝑊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]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By </a:t>
                </a:r>
                <a:r>
                  <a:rPr lang="en-US" altLang="zh-TW" dirty="0" err="1"/>
                  <a:t>Itô’s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lemma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/>
                      </a:rPr>
                      <m:t>dV</m:t>
                    </m:r>
                    <m:r>
                      <a:rPr lang="en-US" altLang="zh-TW" dirty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dirty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zh-TW" altLang="en-US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zh-TW" altLang="en-US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  <m:f>
                          <m:f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zh-TW" altLang="en-US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zh-TW" altLang="en-US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zh-TW" i="1">
                        <a:latin typeface="Cambria Math"/>
                      </a:rPr>
                      <m:t>𝑑𝑡</m:t>
                    </m:r>
                    <m:r>
                      <a:rPr lang="en-US" altLang="zh-TW" i="1">
                        <a:latin typeface="Cambria Math"/>
                      </a:rPr>
                      <m:t>+</m:t>
                    </m:r>
                    <m:r>
                      <a:rPr lang="en-US" altLang="zh-TW" i="1">
                        <a:latin typeface="Cambria Math"/>
                      </a:rPr>
                      <m:t>𝑏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zh-TW" altLang="en-US" i="1">
                            <a:latin typeface="Cambria Math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altLang="zh-TW" i="1">
                        <a:latin typeface="Cambria Math"/>
                      </a:rPr>
                      <m:t>𝑑𝑊</m:t>
                    </m:r>
                  </m:oMath>
                </a14:m>
                <a:endParaRPr lang="en-US" altLang="zh-TW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zh-TW" alt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𝜕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zh-TW" alt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𝜕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f>
                          <m:f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zh-TW" alt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𝜕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zh-TW" alt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𝜕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</m:den>
                        </m:f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altLang="zh-TW" dirty="0" smtClean="0">
                  <a:solidFill>
                    <a:srgbClr val="FF000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𝑆</m:t>
                    </m:r>
                    <m:r>
                      <a:rPr lang="en-US" altLang="zh-TW" b="0" i="1" smtClean="0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𝑉</m:t>
                        </m:r>
                      </m:den>
                    </m:f>
                    <m:r>
                      <a:rPr lang="en-US" altLang="zh-TW" i="1">
                        <a:latin typeface="Cambria Math"/>
                      </a:rPr>
                      <m:t>𝑏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zh-TW" altLang="en-US" i="1">
                            <a:latin typeface="Cambria Math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endParaRPr lang="en-US" altLang="zh-TW" dirty="0"/>
              </a:p>
              <a:p>
                <a:r>
                  <a:rPr lang="en-US" altLang="zh-TW" dirty="0" smtClean="0"/>
                  <a:t>From market </a:t>
                </a:r>
                <a:r>
                  <a:rPr lang="en-US" altLang="zh-TW" dirty="0"/>
                  <a:t>price of </a:t>
                </a:r>
                <a:r>
                  <a:rPr lang="en-US" altLang="zh-TW" dirty="0" smtClean="0"/>
                  <a:t>risk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𝛾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𝑚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′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)−</m:t>
                        </m:r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′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altLang="zh-TW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zh-TW" altLang="en-US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400600"/>
              </a:xfrm>
              <a:blipFill rotWithShape="1">
                <a:blip r:embed="rId2"/>
                <a:stretch>
                  <a:fillRect t="-10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4.3 The PDE Approach to Pricing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97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11256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TW" dirty="0" smtClean="0"/>
                  <a:t>From above, we will have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400" i="1">
                            <a:latin typeface="Cambria Math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zh-TW" altLang="en-US" sz="2400" i="1">
                            <a:latin typeface="Cambria Math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altLang="zh-TW" sz="24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</a:rPr>
                          <m:t>a</m:t>
                        </m:r>
                        <m:r>
                          <a:rPr lang="en-US" altLang="zh-TW" sz="240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altLang="zh-TW" sz="2400" i="1">
                            <a:latin typeface="Cambria Math"/>
                            <a:ea typeface="Cambria Math"/>
                          </a:rPr>
                          <m:t>γ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400" i="1">
                            <a:latin typeface="Cambria Math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zh-TW" altLang="en-US" sz="2400" i="1">
                            <a:latin typeface="Cambria Math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altLang="zh-TW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𝑟</m:t>
                        </m:r>
                      </m:e>
                    </m:d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num>
                      <m:den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r>
                      <a:rPr lang="en-US" altLang="zh-TW" sz="2400" b="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𝑉</m:t>
                    </m:r>
                    <m:r>
                      <a:rPr lang="en-US" altLang="zh-TW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r>
                  <a:rPr lang="en-US" altLang="zh-TW" sz="2400" dirty="0" smtClean="0"/>
                  <a:t>Apply to </a:t>
                </a:r>
                <a:r>
                  <a:rPr lang="en-US" altLang="zh-TW" sz="2400" dirty="0"/>
                  <a:t>Feynman-</a:t>
                </a:r>
                <a:r>
                  <a:rPr lang="en-US" altLang="zh-TW" sz="2400" dirty="0" err="1"/>
                  <a:t>Kac</a:t>
                </a:r>
                <a:r>
                  <a:rPr lang="en-US" altLang="zh-TW" sz="2400" dirty="0"/>
                  <a:t> formula</a:t>
                </a:r>
                <a:endParaRPr lang="en-US" altLang="zh-TW" sz="24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TW" altLang="en-US" sz="2400" i="1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sz="2400" i="1">
                          <a:latin typeface="Cambria Math"/>
                        </a:rPr>
                        <m:t>+</m:t>
                      </m:r>
                      <m:r>
                        <a:rPr lang="en-US" altLang="zh-TW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𝑟</m:t>
                          </m:r>
                        </m:e>
                      </m:d>
                      <m:f>
                        <m:f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TW" altLang="en-US" sz="2400" i="1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altLang="zh-TW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/>
                            </a:rPr>
                            <m:t>𝜌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𝑟</m:t>
                          </m:r>
                        </m:e>
                      </m:d>
                      <m:f>
                        <m:f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2400" i="1">
                          <a:latin typeface="Cambria Math"/>
                        </a:rPr>
                        <m:t>h</m:t>
                      </m:r>
                      <m:r>
                        <a:rPr lang="en-US" altLang="zh-TW" sz="2400" i="1">
                          <a:latin typeface="Cambria Math"/>
                        </a:rPr>
                        <m:t>(</m:t>
                      </m:r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  <m:r>
                        <a:rPr lang="en-US" altLang="zh-TW" sz="2400" i="1">
                          <a:latin typeface="Cambria Math"/>
                        </a:rPr>
                        <m:t>,</m:t>
                      </m:r>
                      <m:r>
                        <a:rPr lang="en-US" altLang="zh-TW" sz="2400" i="1">
                          <a:latin typeface="Cambria Math"/>
                        </a:rPr>
                        <m:t>𝑟</m:t>
                      </m:r>
                      <m:r>
                        <a:rPr lang="en-US" altLang="zh-TW" sz="2400" i="1">
                          <a:latin typeface="Cambria Math"/>
                        </a:rPr>
                        <m:t>)−</m:t>
                      </m:r>
                      <m:r>
                        <a:rPr lang="en-US" altLang="zh-TW" sz="2400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𝑉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altLang="zh-TW" sz="2600" dirty="0" smtClean="0"/>
              </a:p>
              <a:p>
                <a:pPr lvl="1"/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subject to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l-GR" altLang="zh-TW" sz="2000" i="1">
                        <a:latin typeface="Cambria Math"/>
                        <a:ea typeface="Cambria Math"/>
                      </a:rPr>
                      <m:t>𝛹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TW" sz="24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>
                        <a:latin typeface="Cambria Math"/>
                      </a:rPr>
                      <m:t>a</m:t>
                    </m:r>
                    <m:r>
                      <a:rPr lang="en-US" altLang="zh-TW" sz="240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TW" sz="24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endParaRPr lang="en-US" altLang="zh-TW" sz="2400" i="1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endParaRPr lang="en-US" altLang="zh-TW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𝑅</m:t>
                    </m:r>
                    <m:r>
                      <a:rPr lang="en-US" altLang="zh-TW" sz="2800" i="1">
                        <a:latin typeface="Cambria Math"/>
                      </a:rPr>
                      <m:t>(</m:t>
                    </m:r>
                    <m:r>
                      <a:rPr lang="en-US" altLang="zh-TW" sz="2800" i="1">
                        <a:latin typeface="Cambria Math"/>
                      </a:rPr>
                      <m:t>𝑟</m:t>
                    </m:r>
                    <m:r>
                      <a:rPr lang="en-US" altLang="zh-TW" sz="2800" i="1">
                        <a:latin typeface="Cambria Math"/>
                      </a:rPr>
                      <m:t>)=</m:t>
                    </m:r>
                    <m:r>
                      <a:rPr lang="en-US" altLang="zh-TW" sz="2800" i="1">
                        <a:latin typeface="Cambria Math"/>
                      </a:rPr>
                      <m:t>𝑟</m:t>
                    </m:r>
                  </m:oMath>
                </a14:m>
                <a:endParaRPr lang="en-US" altLang="zh-TW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h</m:t>
                    </m:r>
                    <m:r>
                      <a:rPr lang="en-US" altLang="zh-TW" sz="2400" i="1">
                        <a:latin typeface="Cambria Math"/>
                      </a:rPr>
                      <m:t>(</m:t>
                    </m:r>
                    <m:r>
                      <a:rPr lang="en-US" altLang="zh-TW" sz="2400" i="1">
                        <a:latin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</a:rPr>
                      <m:t>,</m:t>
                    </m:r>
                    <m:r>
                      <a:rPr lang="en-US" altLang="zh-TW" sz="2400" i="1">
                        <a:latin typeface="Cambria Math"/>
                      </a:rPr>
                      <m:t>𝑟</m:t>
                    </m:r>
                    <m:r>
                      <a:rPr lang="en-US" altLang="zh-TW" sz="2400" i="1">
                        <a:latin typeface="Cambria Math"/>
                      </a:rPr>
                      <m:t>)=0</m:t>
                    </m:r>
                  </m:oMath>
                </a14:m>
                <a:endParaRPr lang="en-US" altLang="zh-TW" sz="2400" dirty="0"/>
              </a:p>
              <a:p>
                <a:pPr lvl="1"/>
                <a:endParaRPr lang="en-US" altLang="zh-TW" sz="2400" dirty="0">
                  <a:ea typeface="Cambria Math"/>
                </a:endParaRP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112568"/>
              </a:xfrm>
              <a:blipFill rotWithShape="1">
                <a:blip r:embed="rId3"/>
                <a:stretch>
                  <a:fillRect t="-16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4.3 The PDE Approach to Pricing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35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5040560"/>
              </a:xfrm>
            </p:spPr>
            <p:txBody>
              <a:bodyPr/>
              <a:lstStyle/>
              <a:p>
                <a:r>
                  <a:rPr lang="en-US" altLang="zh-TW" dirty="0" smtClean="0"/>
                  <a:t>By the Feynman-</a:t>
                </a:r>
                <a:r>
                  <a:rPr lang="en-US" altLang="zh-TW" dirty="0" err="1" smtClean="0"/>
                  <a:t>Kac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formula</a:t>
                </a:r>
                <a:r>
                  <a:rPr lang="en-US" altLang="zh-TW" dirty="0" smtClean="0"/>
                  <a:t> , we have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/>
                      </a:rPr>
                      <m:t>V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sz="2800" b="0" i="0" smtClean="0"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en-US" altLang="zh-TW" sz="2800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80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−</m:t>
                                </m:r>
                                <m:nary>
                                  <m:naryPr>
                                    <m:ctrlPr>
                                      <a:rPr lang="en-US" altLang="zh-TW" sz="28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sz="2800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TW" sz="28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280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en-US" altLang="zh-TW" sz="2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8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𝑑𝑠</m:t>
                                    </m:r>
                                  </m:e>
                                </m:nary>
                              </m:e>
                            </m:d>
                          </m:e>
                        </m:func>
                        <m:r>
                          <a:rPr lang="el-GR" altLang="zh-TW" sz="3200" i="1">
                            <a:latin typeface="Cambria Math"/>
                            <a:ea typeface="Cambria Math"/>
                          </a:rPr>
                          <m:t>𝛹</m:t>
                        </m:r>
                        <m:d>
                          <m:dPr>
                            <m:ctrlPr>
                              <a:rPr lang="en-US" altLang="zh-TW" sz="32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altLang="zh-TW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TW" sz="32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3200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</m:d>
                          </m:e>
                        </m:d>
                      </m:e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where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𝑑</m:t>
                      </m:r>
                      <m:acc>
                        <m:accPr>
                          <m:chr m:val="̃"/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𝑢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US" altLang="zh-TW" sz="2800" i="1">
                          <a:latin typeface="Cambria Math"/>
                        </a:rPr>
                        <m:t>𝑑𝑢</m:t>
                      </m:r>
                      <m:r>
                        <a:rPr lang="en-US" altLang="zh-TW" sz="2800" i="1">
                          <a:latin typeface="Cambria Math"/>
                        </a:rPr>
                        <m:t>+</m:t>
                      </m:r>
                      <m:r>
                        <a:rPr lang="zh-TW" altLang="en-US" sz="2800" i="1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𝑢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US" altLang="zh-TW" sz="2800" i="1">
                          <a:latin typeface="Cambria Math"/>
                        </a:rPr>
                        <m:t>𝑑</m:t>
                      </m:r>
                      <m:acc>
                        <m:accPr>
                          <m:chr m:val="̃"/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𝑊</m:t>
                          </m:r>
                        </m:e>
                      </m:acc>
                      <m:d>
                        <m:d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2800">
                              <a:latin typeface="Cambria Math"/>
                            </a:rPr>
                            <m:t>a</m:t>
                          </m:r>
                          <m:r>
                            <a:rPr lang="en-US" altLang="zh-TW" sz="280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sz="2800" i="1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𝑑𝑢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𝑏𝑑</m:t>
                      </m:r>
                      <m:acc>
                        <m:accPr>
                          <m:chr m:val="̃"/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𝑊</m:t>
                          </m:r>
                        </m:e>
                      </m:acc>
                      <m:d>
                        <m:d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𝑎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∗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𝑑𝑢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̃"/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𝑊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sz="2800" i="1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𝑑𝑢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𝑑𝑢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𝑑𝑊</m:t>
                      </m:r>
                    </m:oMath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𝑑𝑟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altLang="zh-TW" sz="2800" dirty="0" smtClean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5040560"/>
              </a:xfrm>
              <a:blipFill rotWithShape="1">
                <a:blip r:embed="rId2"/>
                <a:stretch>
                  <a:fillRect t="-10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4.3 The PDE Approach to Pricing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7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/>
              <a:lstStyle/>
              <a:p>
                <a:r>
                  <a:rPr lang="en-US" altLang="zh-TW" dirty="0" smtClean="0"/>
                  <a:t>The general principles in this development are that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𝑟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 is Markov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TW" dirty="0" smtClean="0"/>
                  <a:t>Prices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𝑃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</a:rPr>
                      <m:t>𝑇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depend upon an assessment at time t of how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𝑟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𝑠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will vary between t and T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TW" dirty="0" smtClean="0"/>
                  <a:t>The market is efficient, without transaction costs and all investors are rational.</a:t>
                </a: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2"/>
                <a:stretch>
                  <a:fillRect t="-11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4.3 The PDE Approach to Pricing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6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521744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Suppose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𝑑𝑟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𝑑𝑡</m:t>
                    </m:r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𝑑𝑊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𝑑𝑃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[</m:t>
                    </m:r>
                    <m:r>
                      <a:rPr lang="en-US" altLang="zh-TW" b="0" i="1" smtClean="0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𝑑𝑡</m:t>
                    </m:r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𝑑𝑊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]</m:t>
                    </m:r>
                  </m:oMath>
                </a14:m>
                <a:endParaRPr lang="en-US" altLang="zh-TW" dirty="0" smtClean="0"/>
              </a:p>
              <a:p>
                <a:pPr marL="457200" lvl="1" indent="0">
                  <a:buNone/>
                </a:pPr>
                <a:r>
                  <a:rPr lang="en-US" altLang="zh-TW" dirty="0" smtClean="0"/>
                  <a:t>Where W(t) is a Brownian motion under P</a:t>
                </a:r>
              </a:p>
              <a:p>
                <a:pPr marL="457200" lvl="1" indent="0">
                  <a:buNone/>
                </a:pPr>
                <a:r>
                  <a:rPr lang="en-US" altLang="zh-TW" dirty="0" smtClean="0"/>
                  <a:t>The first two principles ensure that </a:t>
                </a:r>
                <a:endParaRPr lang="en-US" altLang="zh-TW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𝑎</m:t>
                      </m:r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</a:rPr>
                        <m:t>𝑟</m:t>
                      </m:r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US" altLang="zh-TW" dirty="0" smtClean="0"/>
              </a:p>
              <a:p>
                <a:pPr marL="457200" lvl="1" indent="0">
                  <a:buNone/>
                </a:pPr>
                <a:r>
                  <a:rPr lang="en-US" altLang="zh-TW" dirty="0" smtClean="0"/>
                  <a:t>Thus, under a one-factor model, price changes for all bonds with different maturity dates are perfectly (but none-linearly) correlated.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5217443"/>
              </a:xfrm>
              <a:blipFill rotWithShape="1">
                <a:blip r:embed="rId3"/>
                <a:stretch>
                  <a:fillRect t="-10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4.3 The PDE Approach to Pricing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2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363272" cy="5400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TW" dirty="0" smtClean="0"/>
                  <a:t>By </a:t>
                </a:r>
                <a:r>
                  <a:rPr lang="en-US" altLang="zh-TW" dirty="0" err="1" smtClean="0"/>
                  <a:t>Itô’s</a:t>
                </a:r>
                <a:r>
                  <a:rPr lang="en-US" altLang="zh-TW" dirty="0" smtClean="0"/>
                  <a:t> lemma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𝑑𝑃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TW" alt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𝑑𝑡</m:t>
                      </m:r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TW" alt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𝑑𝑟</m:t>
                      </m:r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𝑑𝑟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TW" alt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𝑑𝑡</m:t>
                      </m:r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TW" alt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𝑎𝑑𝑡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𝑏𝑑𝑊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𝑑𝑡</m:t>
                      </m:r>
                    </m:oMath>
                    <m:oMath xmlns:m="http://schemas.openxmlformats.org/officeDocument/2006/math">
                      <m:r>
                        <a:rPr lang="en-US" altLang="zh-TW" dirty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dirty="0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zh-TW" altLang="en-US" b="0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𝑃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𝑑𝑡</m:t>
                      </m:r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𝑏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TW" alt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𝑑𝑊</m:t>
                      </m:r>
                    </m:oMath>
                  </m:oMathPara>
                </a14:m>
                <a:endParaRPr lang="en-US" altLang="zh-TW" dirty="0" smtClean="0"/>
              </a:p>
              <a:p>
                <a:pPr marL="457200" lvl="1" indent="0">
                  <a:buNone/>
                </a:pPr>
                <a:endParaRPr lang="en-US" altLang="zh-TW" dirty="0" smtClean="0"/>
              </a:p>
              <a:p>
                <a:pPr>
                  <a:lnSpc>
                    <a:spcPct val="120000"/>
                  </a:lnSpc>
                </a:pPr>
                <a:r>
                  <a:rPr lang="en-US" altLang="zh-TW" dirty="0" smtClean="0"/>
                  <a:t>Where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b="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zh-TW" altLang="en-US" b="0" i="1" smtClean="0">
                                <a:latin typeface="Cambria Math"/>
                              </a:rPr>
                              <m:t>𝜕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𝑃</m:t>
                            </m:r>
                          </m:num>
                          <m:den>
                            <m:r>
                              <a:rPr lang="zh-TW" altLang="en-US" b="0" i="1" smtClean="0">
                                <a:latin typeface="Cambria Math"/>
                              </a:rPr>
                              <m:t>𝜕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𝑎</m:t>
                        </m:r>
                        <m:f>
                          <m:f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zh-TW" altLang="en-US" b="0" i="1" smtClean="0">
                                <a:latin typeface="Cambria Math"/>
                              </a:rPr>
                              <m:t>𝜕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𝑃</m:t>
                            </m:r>
                          </m:num>
                          <m:den>
                            <m:r>
                              <a:rPr lang="zh-TW" altLang="en-US" b="0" i="1" smtClean="0">
                                <a:latin typeface="Cambria Math"/>
                              </a:rPr>
                              <m:t>𝜕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𝑟</m:t>
                            </m:r>
                          </m:den>
                        </m:f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n-US" b="0" i="1" smtClean="0">
                                    <a:latin typeface="Cambria Math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/>
                              </a:rPr>
                              <m:t>𝑃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n-US" b="0" i="1" smtClean="0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zh-TW" b="0" dirty="0" smtClean="0"/>
                  <a:t/>
                </a:r>
                <a:br>
                  <a:rPr lang="en-US" altLang="zh-TW" b="0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𝑏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b="0" i="1" smtClean="0">
                            <a:latin typeface="Cambria Math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zh-TW" altLang="en-US" b="0" i="1" smtClean="0">
                            <a:latin typeface="Cambria Math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363272" cy="5400600"/>
              </a:xfrm>
              <a:blipFill rotWithShape="1">
                <a:blip r:embed="rId3"/>
                <a:stretch>
                  <a:fillRect t="-15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4.3 The PDE Approach to Pricing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739682" y="4941168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(a.1)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739683" y="5877272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(a.2)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6392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400600"/>
              </a:xfrm>
            </p:spPr>
            <p:txBody>
              <a:bodyPr/>
              <a:lstStyle/>
              <a:p>
                <a:r>
                  <a:rPr lang="en-US" altLang="zh-TW" dirty="0" smtClean="0"/>
                  <a:t>Consider two bonds with different maturity dates T</a:t>
                </a:r>
                <a:r>
                  <a:rPr lang="en-US" altLang="zh-TW" baseline="-25000" dirty="0" smtClean="0"/>
                  <a:t>1</a:t>
                </a:r>
                <a:r>
                  <a:rPr lang="en-US" altLang="zh-TW" dirty="0" smtClean="0"/>
                  <a:t>and T</a:t>
                </a:r>
                <a:r>
                  <a:rPr lang="en-US" altLang="zh-TW" baseline="-25000" dirty="0" smtClean="0"/>
                  <a:t>2</a:t>
                </a:r>
                <a:r>
                  <a:rPr lang="en-US" altLang="zh-TW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At time t, suppose that we hold amounts </a:t>
                </a:r>
                <a14:m>
                  <m:oMath xmlns:m="http://schemas.openxmlformats.org/officeDocument/2006/math">
                    <m:r>
                      <a:rPr lang="en-US" altLang="zh-TW" b="0" i="0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dirty="0" smtClean="0">
                        <a:latin typeface="Cambria Math"/>
                      </a:rPr>
                      <m:t>(</m:t>
                    </m:r>
                    <m:r>
                      <a:rPr lang="en-US" altLang="zh-TW" b="0" i="1" dirty="0" smtClean="0">
                        <a:latin typeface="Cambria Math"/>
                      </a:rPr>
                      <m:t>𝑡</m:t>
                    </m:r>
                    <m:r>
                      <a:rPr lang="en-US" altLang="zh-TW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-bond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 dirty="0">
                        <a:latin typeface="Cambria Math"/>
                      </a:rPr>
                      <m:t>(</m:t>
                    </m:r>
                    <m:r>
                      <a:rPr lang="en-US" altLang="zh-TW" i="1" dirty="0">
                        <a:latin typeface="Cambria Math"/>
                      </a:rPr>
                      <m:t>𝑡</m:t>
                    </m:r>
                    <m:r>
                      <a:rPr lang="en-US" altLang="zh-TW" i="1" dirty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-</a:t>
                </a:r>
                <a:r>
                  <a:rPr lang="en-US" altLang="zh-TW" dirty="0" smtClean="0"/>
                  <a:t>bond</a:t>
                </a:r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Total wealth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 dirty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b="0" i="0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 dirty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400600"/>
              </a:xfrm>
              <a:blipFill rotWithShape="1">
                <a:blip r:embed="rId3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4.3 The PDE Approach to Pricing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379643" y="469122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(1)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8219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400600"/>
              </a:xfrm>
            </p:spPr>
            <p:txBody>
              <a:bodyPr/>
              <a:lstStyle/>
              <a:p>
                <a:r>
                  <a:rPr lang="en-US" altLang="zh-TW" dirty="0" smtClean="0"/>
                  <a:t>The instantaneous investment gain from t to </a:t>
                </a:r>
                <a:r>
                  <a:rPr lang="en-US" altLang="zh-TW" dirty="0" err="1" smtClean="0"/>
                  <a:t>t+dt</a:t>
                </a:r>
                <a:r>
                  <a:rPr lang="en-US" altLang="zh-TW" dirty="0" smtClean="0"/>
                  <a:t> is</a:t>
                </a:r>
              </a:p>
              <a:p>
                <a:pPr marL="109728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𝑑𝑉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 dirty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𝑑𝑃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dirty="0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b="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dirty="0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TW" b="0" i="1" dirty="0" smtClean="0">
                          <a:latin typeface="Cambria Math"/>
                        </a:rPr>
                        <m:t>𝑑</m:t>
                      </m:r>
                      <m:r>
                        <a:rPr lang="en-US" altLang="zh-TW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dirty="0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altLang="zh-TW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dirty="0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b="0" i="1" dirty="0" smtClean="0">
                              <a:latin typeface="Cambria Math"/>
                            </a:rPr>
                            <m:t>𝑑𝑡</m:t>
                          </m:r>
                          <m:r>
                            <a:rPr lang="en-US" altLang="zh-TW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dirty="0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b="0" i="1" dirty="0" smtClean="0">
                              <a:latin typeface="Cambria Math"/>
                            </a:rPr>
                            <m:t>𝑑𝑊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altLang="zh-TW" i="1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 dirty="0">
                              <a:latin typeface="Cambria Math"/>
                            </a:rPr>
                            <m:t>𝑑𝑡</m:t>
                          </m:r>
                          <m:r>
                            <a:rPr lang="en-US" altLang="zh-TW" i="1" dirty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 dirty="0">
                              <a:latin typeface="Cambria Math"/>
                            </a:rPr>
                            <m:t>𝑑𝑊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 dirty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 dirty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b="0" i="1" dirty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b="0" i="1" dirty="0" smtClean="0">
                          <a:latin typeface="Cambria Math"/>
                        </a:rPr>
                        <m:t>𝑑𝑡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 dirty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dirty="0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 dirty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dirty="0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b="0" i="1" dirty="0" smtClean="0">
                          <a:latin typeface="Cambria Math"/>
                        </a:rPr>
                        <m:t>𝑑𝑊</m:t>
                      </m:r>
                    </m:oMath>
                  </m:oMathPara>
                </a14:m>
                <a:endParaRPr lang="en-US" altLang="zh-TW" i="1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400600"/>
              </a:xfrm>
              <a:blipFill rotWithShape="1">
                <a:blip r:embed="rId3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4.3 The PDE Approach to Pricing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13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400600"/>
              </a:xfrm>
            </p:spPr>
            <p:txBody>
              <a:bodyPr/>
              <a:lstStyle/>
              <a:p>
                <a:r>
                  <a:rPr lang="en-US" altLang="zh-TW" dirty="0" smtClean="0"/>
                  <a:t>We will vary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dirty="0" smtClean="0">
                        <a:latin typeface="Cambria Math"/>
                      </a:rPr>
                      <m:t>(</m:t>
                    </m:r>
                    <m:r>
                      <a:rPr lang="en-US" altLang="zh-TW" b="0" i="1" dirty="0" smtClean="0">
                        <a:latin typeface="Cambria Math"/>
                      </a:rPr>
                      <m:t>𝑡</m:t>
                    </m:r>
                    <m:r>
                      <a:rPr lang="en-US" altLang="zh-TW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 dirty="0">
                        <a:latin typeface="Cambria Math"/>
                      </a:rPr>
                      <m:t>(</m:t>
                    </m:r>
                    <m:r>
                      <a:rPr lang="en-US" altLang="zh-TW" i="1" dirty="0">
                        <a:latin typeface="Cambria Math"/>
                      </a:rPr>
                      <m:t>𝑡</m:t>
                    </m:r>
                    <m:r>
                      <a:rPr lang="en-US" altLang="zh-TW" i="1" dirty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in such a way that the portfolio is risk-free.</a:t>
                </a:r>
              </a:p>
              <a:p>
                <a:pPr lvl="1"/>
                <a:r>
                  <a:rPr lang="en-US" altLang="zh-TW" dirty="0" smtClean="0"/>
                  <a:t>Suppose that, for all t,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 dirty="0">
                            <a:latin typeface="Cambria Math"/>
                          </a:rPr>
                          <m:t>(</m:t>
                        </m:r>
                        <m:r>
                          <a:rPr lang="en-US" altLang="zh-TW" i="1" dirty="0">
                            <a:latin typeface="Cambria Math"/>
                          </a:rPr>
                          <m:t>𝑡</m:t>
                        </m:r>
                        <m:r>
                          <a:rPr lang="en-US" altLang="zh-TW" i="1" dirty="0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 dirty="0">
                            <a:latin typeface="Cambria Math"/>
                          </a:rPr>
                          <m:t>(</m:t>
                        </m:r>
                        <m:r>
                          <a:rPr lang="en-US" altLang="zh-TW" i="1" dirty="0">
                            <a:latin typeface="Cambria Math"/>
                          </a:rPr>
                          <m:t>𝑡</m:t>
                        </m:r>
                        <m:r>
                          <a:rPr lang="en-US" altLang="zh-TW" i="1" dirty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b="0" i="1" dirty="0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 dirty="0">
                            <a:latin typeface="Cambria Math"/>
                          </a:rPr>
                          <m:t>,</m:t>
                        </m:r>
                        <m:r>
                          <a:rPr lang="en-US" altLang="zh-TW" i="1" dirty="0"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i="1" dirty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then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dirty="0" smtClean="0">
                        <a:latin typeface="Cambria Math"/>
                      </a:rPr>
                      <m:t>=0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By (1) and (2)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dirty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altLang="zh-TW" b="0" dirty="0" smtClean="0"/>
                  <a:t/>
                </a:r>
                <a:br>
                  <a:rPr lang="en-US" altLang="zh-TW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 dirty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TW" i="1">
                        <a:latin typeface="Cambria Math"/>
                      </a:rPr>
                      <m:t>𝑉</m:t>
                    </m:r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400600"/>
              </a:xfrm>
              <a:blipFill rotWithShape="1">
                <a:blip r:embed="rId3"/>
                <a:stretch>
                  <a:fillRect t="-791" r="-5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4.3 The PDE Approach to Pricing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236296" y="342906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(2)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0217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400600"/>
              </a:xfrm>
            </p:spPr>
            <p:txBody>
              <a:bodyPr/>
              <a:lstStyle/>
              <a:p>
                <a:r>
                  <a:rPr lang="en-US" altLang="zh-TW" dirty="0" smtClean="0"/>
                  <a:t>Hence, the </a:t>
                </a:r>
                <a:r>
                  <a:rPr lang="en-US" altLang="zh-TW" dirty="0"/>
                  <a:t>instantaneous investment </a:t>
                </a:r>
                <a:r>
                  <a:rPr lang="en-US" altLang="zh-TW" dirty="0" smtClean="0"/>
                  <a:t>gain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𝑑𝑉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 dirty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i="1" dirty="0">
                        <a:latin typeface="Cambria Math"/>
                      </a:rPr>
                      <m:t>𝑑𝑡</m:t>
                    </m:r>
                    <m:r>
                      <a:rPr lang="en-US" altLang="zh-TW" i="1" dirty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altLang="zh-TW" i="1" strike="sngStrike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trike="sngStrike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 strike="sngStrike" dirty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 strike="sngStrike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 strike="sngStrike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 strike="sngStrike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 strike="sngStrike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 strike="sngStrike" dirty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 strike="sngStrike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 strike="sngStrike" dirty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 strike="sngStrike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 strike="sngStrike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 strike="sngStrike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 strike="sngStrike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i="1" strike="sngStrike" dirty="0">
                        <a:latin typeface="Cambria Math"/>
                      </a:rPr>
                      <m:t>𝑑𝑊</m:t>
                    </m:r>
                  </m:oMath>
                </a14:m>
                <a:r>
                  <a:rPr lang="en-US" altLang="zh-TW" i="1" strike="sngStrike" dirty="0" smtClean="0"/>
                  <a:t/>
                </a:r>
                <a:br>
                  <a:rPr lang="en-US" altLang="zh-TW" i="1" strike="sngStrike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            =</m:t>
                    </m:r>
                    <m:r>
                      <a:rPr lang="en-US" altLang="zh-TW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𝑑𝑡</m:t>
                    </m:r>
                  </m:oMath>
                </a14:m>
                <a:endParaRPr lang="en-US" altLang="zh-TW" b="0" i="1" dirty="0" smtClean="0"/>
              </a:p>
              <a:p>
                <a:endParaRPr lang="en-US" altLang="zh-TW" i="1" dirty="0"/>
              </a:p>
              <a:p>
                <a:r>
                  <a:rPr lang="en-US" altLang="zh-TW" dirty="0" smtClean="0"/>
                  <a:t>Since the portfolio is risk-free, by the principle of no arbitrage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i="1" dirty="0" smtClean="0"/>
                  <a:t/>
                </a:r>
                <a:br>
                  <a:rPr lang="en-US" altLang="zh-TW" i="1" dirty="0" smtClean="0"/>
                </a:br>
                <a:r>
                  <a:rPr lang="en-US" altLang="zh-TW" dirty="0" smtClean="0"/>
                  <a:t>and</a:t>
                </a:r>
                <a:r>
                  <a:rPr lang="en-US" altLang="zh-TW" i="1" dirty="0" smtClean="0"/>
                  <a:t/>
                </a:r>
                <a:br>
                  <a:rPr lang="en-US" altLang="zh-TW" i="1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400600"/>
              </a:xfrm>
              <a:blipFill rotWithShape="1">
                <a:blip r:embed="rId3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4.3 The PDE Approach to Pricing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1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400600"/>
              </a:xfrm>
            </p:spPr>
            <p:txBody>
              <a:bodyPr/>
              <a:lstStyle/>
              <a:p>
                <a:r>
                  <a:rPr lang="en-US" altLang="zh-TW" dirty="0" smtClean="0"/>
                  <a:t>This must be true for all maturities. Thus, for all T&gt;t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𝑚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zh-TW" altLang="en-US" b="0" i="1" smtClean="0">
                        <a:latin typeface="Cambria Math"/>
                      </a:rPr>
                      <m:t>𝛾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𝛾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</a:rPr>
                      <m:t>,</m:t>
                    </m:r>
                    <m:r>
                      <a:rPr lang="en-US" altLang="zh-TW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the market price of risk.</a:t>
                </a:r>
              </a:p>
              <a:p>
                <a:pPr lvl="1"/>
                <a:r>
                  <a:rPr lang="en-US" altLang="zh-TW" dirty="0" smtClean="0"/>
                  <a:t>Cannot depend on the maturity date</a:t>
                </a:r>
              </a:p>
              <a:p>
                <a:pPr lvl="1"/>
                <a:r>
                  <a:rPr lang="en-US" altLang="zh-TW" dirty="0" smtClean="0"/>
                  <a:t>Can often be negative. 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(Since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zh-TW" altLang="en-US" i="1">
                            <a:latin typeface="Cambria Math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altLang="zh-TW" dirty="0" smtClean="0"/>
                  <a:t> is usually negative, suppose the volatility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dirty="0" smtClean="0"/>
                  <a:t> be positive, we have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&lt;0</m:t>
                    </m:r>
                    <m:r>
                      <a:rPr lang="en-US" altLang="zh-TW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altLang="zh-TW" dirty="0" smtClean="0"/>
                  <a:t> Thus,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𝛾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</a:rPr>
                      <m:t>,</m:t>
                    </m:r>
                    <m:r>
                      <a:rPr lang="en-US" altLang="zh-TW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 must be negative to ensure that expected returns are greater than the risk-free rate.)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400600"/>
              </a:xfrm>
              <a:blipFill rotWithShape="1">
                <a:blip r:embed="rId3"/>
                <a:stretch>
                  <a:fillRect t="-1017" r="-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4.3 The PDE Approach to Pricing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028384" y="2329388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(b)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8516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1702</TotalTime>
  <Words>979</Words>
  <Application>Microsoft Office PowerPoint</Application>
  <PresentationFormat>如螢幕大小 (4:3)</PresentationFormat>
  <Paragraphs>127</Paragraphs>
  <Slides>18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匯合</vt:lpstr>
      <vt:lpstr>Chaper 4: Continuous-time interest rate models</vt:lpstr>
      <vt:lpstr>4.3 The PDE Approach to Pricing</vt:lpstr>
      <vt:lpstr>4.3 The PDE Approach to Pricing</vt:lpstr>
      <vt:lpstr>4.3 The PDE Approach to Pricing</vt:lpstr>
      <vt:lpstr>4.3 The PDE Approach to Pricing</vt:lpstr>
      <vt:lpstr>4.3 The PDE Approach to Pricing</vt:lpstr>
      <vt:lpstr>4.3 The PDE Approach to Pricing</vt:lpstr>
      <vt:lpstr>4.3 The PDE Approach to Pricing</vt:lpstr>
      <vt:lpstr>4.3 The PDE Approach to Pricing</vt:lpstr>
      <vt:lpstr>4.3 The PDE Approach to Pricing</vt:lpstr>
      <vt:lpstr>4.3 The PDE Approach to Pricing</vt:lpstr>
      <vt:lpstr>4.3 The PDE Approach to Pricing</vt:lpstr>
      <vt:lpstr>4.3 The PDE Approach to Pricing</vt:lpstr>
      <vt:lpstr>4.3 The PDE Approach to Pricing</vt:lpstr>
      <vt:lpstr>4.3 The PDE Approach to Pricing</vt:lpstr>
      <vt:lpstr>4.3 The PDE Approach to Pricing</vt:lpstr>
      <vt:lpstr>4.3 The PDE Approach to Pricing</vt:lpstr>
      <vt:lpstr>4.3 The PDE Approach to Pricing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Chaper 4: Continuous-time interest rate models</dc:title>
  <dc:creator>eternalism</dc:creator>
  <cp:lastModifiedBy>eternalism</cp:lastModifiedBy>
  <cp:revision>45</cp:revision>
  <dcterms:created xsi:type="dcterms:W3CDTF">2011-12-05T15:14:16Z</dcterms:created>
  <dcterms:modified xsi:type="dcterms:W3CDTF">2011-12-27T10:46:56Z</dcterms:modified>
</cp:coreProperties>
</file>