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</p:sldMasterIdLst>
  <p:sldIdLst>
    <p:sldId id="257" r:id="rId29"/>
    <p:sldId id="258" r:id="rId30"/>
    <p:sldId id="260" r:id="rId31"/>
    <p:sldId id="261" r:id="rId32"/>
    <p:sldId id="262" r:id="rId33"/>
    <p:sldId id="263" r:id="rId34"/>
    <p:sldId id="286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87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8" r:id="rId57"/>
    <p:sldId id="284" r:id="rId58"/>
    <p:sldId id="285" r:id="rId59"/>
    <p:sldId id="289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027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57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2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39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7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72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74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88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7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6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7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228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89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744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00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1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7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39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17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20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67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8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18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859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982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730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23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858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340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57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642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56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970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667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04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73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8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57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6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90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961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43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863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635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42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058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25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8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901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340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579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50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048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949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27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537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412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510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3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66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32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396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49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2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628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155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51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8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314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286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66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32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25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61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553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71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679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800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82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596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06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68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849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15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365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22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137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93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4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4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587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700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20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749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450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86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81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75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345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7681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309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74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37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04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50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98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61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44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69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2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140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7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07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322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845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199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840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945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239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614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8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23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258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63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64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4607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67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0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485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345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249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22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90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79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044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712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345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561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22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223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51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2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58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02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869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325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280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374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456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43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01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2018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6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76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566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574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698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022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313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590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127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801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3847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1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343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9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3228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821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201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704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59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741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012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57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1109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37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0944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7378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776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692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437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3155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91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825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4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7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129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380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5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044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15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31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6721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7737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1200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80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6049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376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600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204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0356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299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3590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6264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351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77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07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527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672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5590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294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9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49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8791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63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8568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9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6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63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29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3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9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42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02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02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7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60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32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23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60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44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03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2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5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31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2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99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9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50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2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41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16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3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73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3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46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09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9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8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69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8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6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71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42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5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39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9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28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55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15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612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74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9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3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5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6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1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45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26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62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470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267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771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20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20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0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49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4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6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5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9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4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9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9778-0859-4D80-A63B-0348C5E72AC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2011/8/30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A236-BA5E-49C4-8BF1-D5B213EB4B6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__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__2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__3.docx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8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Interest Rate Models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報告者：鄭傑仁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3.4.2  Calculation of Bond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5536" y="1091629"/>
                <a:ext cx="8640960" cy="5665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Step 1. For each state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 let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be the risk-free rate of interest over the period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to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t+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1 given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 down-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steps in bond price. For all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≥0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𝑒𝑥𝑝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⁡[−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)]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Step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2. Given the price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(0,2,0)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 calculate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0,0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0,2,0</m:t>
                            </m:r>
                          </m:e>
                        </m:d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0,0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0,0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0,0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Step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3. For T=2, 3,…:</a:t>
                </a:r>
                <a:endParaRPr lang="zh-TW" altLang="zh-TW" sz="2300" kern="100" dirty="0"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for all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x=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0, 1,…,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 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−1,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𝑒𝑥𝑝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b="0" i="1" kern="100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𝑇</m:t>
                                </m:r>
                                <m:r>
                                  <a:rPr lang="en-US" altLang="zh-TW" sz="2300" b="0" i="1" kern="100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−1,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for all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=0, 1, …,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-1.</a:t>
                </a:r>
                <a:endParaRPr lang="zh-TW" altLang="zh-TW" sz="2300" kern="100" dirty="0"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Suppose that we know the set of prices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𝑠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and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s=t, t+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1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,…, 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. We can then find the prices at time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 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-1 in the following way. For each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−1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:</a:t>
                </a:r>
                <a:endParaRPr lang="zh-TW" altLang="zh-TW" sz="2300" kern="100" dirty="0">
                  <a:cs typeface="Times New Roman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−1,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−1,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</m:e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=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−1,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−1,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)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+(1−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)]</m:t>
                    </m:r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(c)Repeat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step (b) until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= 0.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91629"/>
                <a:ext cx="8640960" cy="5665077"/>
              </a:xfrm>
              <a:prstGeom prst="rect">
                <a:avLst/>
              </a:prstGeom>
              <a:blipFill rotWithShape="1">
                <a:blip r:embed="rId2"/>
                <a:stretch>
                  <a:fillRect l="-1059" t="-861" r="-212" b="-1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5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3.4.2  Calculation of Bond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902539"/>
                <a:ext cx="8280920" cy="560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b="1" kern="100" dirty="0" smtClean="0">
                    <a:latin typeface="Times New Roman"/>
                    <a:cs typeface="Times New Roman"/>
                  </a:rPr>
                  <a:t>Example 3.9</a:t>
                </a:r>
                <a:endParaRPr lang="zh-TW" altLang="zh-TW" sz="2300" kern="100" dirty="0">
                  <a:cs typeface="Times New Roman"/>
                </a:endParaRPr>
              </a:p>
              <a:p>
                <a:pPr marL="179070" indent="-179070"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Step 1. Suppose that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=0.05,</m:t>
                    </m:r>
                  </m:oMath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 marL="179070" indent="-17907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+(2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−1)×0.01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 </a:t>
                </a: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if the risk-free rate goes up at time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+1 and 0 otherwise.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Step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2. Suppose also that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0,2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0,2,0</m:t>
                        </m:r>
                      </m:e>
                    </m:d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=0.909407.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</a:t>
                </a:r>
                <a:endParaRPr lang="zh-TW" altLang="zh-TW" sz="2300" kern="100" dirty="0">
                  <a:cs typeface="Times New Roman"/>
                </a:endParaRPr>
              </a:p>
              <a:p>
                <a:pPr marL="342900" lvl="0" indent="-342900" algn="ctr">
                  <a:spcAft>
                    <a:spcPts val="0"/>
                  </a:spcAft>
                  <a:buFont typeface="Wingdings"/>
                  <a:buChar char=""/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0.04</m:t>
                            </m:r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0.909407×</m:t>
                        </m:r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0.05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0.04</m:t>
                            </m:r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r>
                              <a:rPr lang="en-US" altLang="zh-TW" sz="2300" kern="100">
                                <a:latin typeface="Cambria Math"/>
                                <a:cs typeface="Times New Roman"/>
                              </a:rPr>
                              <m:t>0.06</m:t>
                            </m:r>
                          </m:sup>
                        </m:sSup>
                      </m:den>
                    </m:f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=0.25</m:t>
                    </m:r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Step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3. For T=1: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0,1,0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−0.05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=0.951229</m:t>
                    </m:r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 marL="629285"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  For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T=2:</a:t>
                </a:r>
                <a:endParaRPr lang="zh-TW" altLang="zh-TW" sz="2300" kern="100" dirty="0">
                  <a:cs typeface="Times New Roman"/>
                </a:endParaRPr>
              </a:p>
              <a:p>
                <a:pPr marL="197993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2,2,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=0,1,2,</a:t>
                </a:r>
                <a:endParaRPr lang="zh-TW" altLang="zh-TW" sz="2300" kern="100" dirty="0">
                  <a:cs typeface="Times New Roman"/>
                </a:endParaRPr>
              </a:p>
              <a:p>
                <a:pPr marL="197993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1,2,1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−0.06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=0.941765</m:t>
                    </m:r>
                  </m:oMath>
                </a14:m>
                <a:r>
                  <a:rPr lang="en-US" altLang="zh-TW" sz="2300" i="1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 marL="197993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1,2,0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−0.04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=0.960789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 marL="197993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0,2,0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=0.909407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2539"/>
                <a:ext cx="8280920" cy="5607369"/>
              </a:xfrm>
              <a:prstGeom prst="rect">
                <a:avLst/>
              </a:prstGeom>
              <a:blipFill rotWithShape="1">
                <a:blip r:embed="rId2"/>
                <a:stretch>
                  <a:fillRect l="-1105" t="-978" b="-13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3.4.2  Calculation of Bond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3528" y="1322847"/>
                <a:ext cx="8820472" cy="3559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For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T=3: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3,3,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𝑢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for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u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=0,1,2,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2,3,2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−0.07</m:t>
                        </m:r>
                      </m:sup>
                    </m:sSup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=0.932394</m:t>
                    </m:r>
                  </m:oMath>
                </a14:m>
                <a:r>
                  <a:rPr lang="en-US" altLang="zh-TW" sz="2500" i="1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2,3,1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−0.05</m:t>
                        </m:r>
                      </m:sup>
                    </m:sSup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=0.951229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2,3,0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−0.03</m:t>
                        </m:r>
                      </m:sup>
                    </m:sSup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=0.970446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en-US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1,3,1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2,3,2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2,3,1</m:t>
                            </m:r>
                          </m:e>
                        </m:d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=0.891400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1,3,0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2,3,1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2,3,0</m:t>
                            </m:r>
                          </m:e>
                        </m:d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=0.927778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0,3,0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0,1,0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1,3,1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1,3,0</m:t>
                            </m:r>
                          </m:e>
                        </m:d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=0.873878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and so on.</a:t>
                </a:r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22847"/>
                <a:ext cx="8820472" cy="3559179"/>
              </a:xfrm>
              <a:prstGeom prst="rect">
                <a:avLst/>
              </a:prstGeom>
              <a:blipFill rotWithShape="1">
                <a:blip r:embed="rId2"/>
                <a:stretch>
                  <a:fillRect l="-1106" t="-1541" b="-2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2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7544" y="1484784"/>
                <a:ext cx="8460432" cy="355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016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Suppose that a derivative has a payoff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Y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that is a function, for example, of price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of the zero-coupon bond which matures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&gt;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. Let this function be denoted by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𝑝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 We denote by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the price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of the derivative, given that we have had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up-steps in the risk-free rate and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t-x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down-steps up to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.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 indent="101600"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and for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 = T, T-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1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,…,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1: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5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−1,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−1,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[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𝑞𝑉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𝑥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+(1−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𝑞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)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𝑉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𝑡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,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𝑥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)]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460432" cy="3554819"/>
              </a:xfrm>
              <a:prstGeom prst="rect">
                <a:avLst/>
              </a:prstGeom>
              <a:blipFill rotWithShape="1">
                <a:blip r:embed="rId2"/>
                <a:stretch>
                  <a:fillRect l="-1225" t="-1372" r="-1585" b="-17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6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1340768"/>
                <a:ext cx="7704856" cy="3780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b="1" kern="100" dirty="0" smtClean="0">
                    <a:latin typeface="Times New Roman"/>
                    <a:cs typeface="Times New Roman"/>
                  </a:rPr>
                  <a:t>Theorem 3.10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Suppose a derivative contract pays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(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 &lt; 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). Then the unique no-arbitrage price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for this contract is 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zh-TW" altLang="zh-TW" sz="2500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5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 marL="17970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b="0" i="1" kern="100" smtClean="0">
                          <a:latin typeface="Cambria Math"/>
                          <a:cs typeface="Times New Roman"/>
                        </a:rPr>
                        <m:t>      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(−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0768"/>
                <a:ext cx="7704856" cy="3780137"/>
              </a:xfrm>
              <a:prstGeom prst="rect">
                <a:avLst/>
              </a:prstGeom>
              <a:blipFill rotWithShape="1">
                <a:blip r:embed="rId2"/>
                <a:stretch>
                  <a:fillRect l="-1266" t="-1452" r="-1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7813" y="1052736"/>
                <a:ext cx="8280920" cy="4680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i="1" kern="100" dirty="0" smtClean="0">
                    <a:latin typeface="Times New Roman"/>
                    <a:cs typeface="Times New Roman"/>
                  </a:rPr>
                  <a:t>Proof:</a:t>
                </a:r>
                <a:endParaRPr lang="zh-TW" altLang="zh-TW" sz="2300" kern="100" dirty="0"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By Theorem 3.7,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𝑆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)/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is a martingale under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. Define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[</m:t>
                    </m:r>
                    <m:f>
                      <m:f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𝑇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𝐵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e>
                        </m:d>
                      </m:den>
                    </m:f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|</m:t>
                    </m:r>
                    <m:sSub>
                      <m:sSub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ℱ</m:t>
                        </m:r>
                      </m:e>
                      <m:sub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]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is also a martingale under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By the Martingale Representation Theorem, there exists a </a:t>
                </a:r>
                <a:r>
                  <a:rPr lang="en-US" altLang="zh-TW" sz="2300" kern="100" dirty="0" err="1">
                    <a:latin typeface="Times New Roman"/>
                    <a:cs typeface="Times New Roman"/>
                  </a:rPr>
                  <a:t>previsible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process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𝜙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𝑢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𝜙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𝛥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𝑢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𝜓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𝜙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𝑍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−1,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 Consider the portfolio strategy which holds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𝜙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units of the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-bond and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𝜓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units of the risk-free bond from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-1 to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. The unique no-arbitrage price for the derivative is </a:t>
                </a:r>
                <a:endParaRPr lang="zh-TW" altLang="zh-TW" sz="2300" kern="100" dirty="0">
                  <a:cs typeface="Times New Roman"/>
                </a:endParaRPr>
              </a:p>
              <a:p>
                <a:pPr marL="153035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𝜙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b="0" i="1" kern="100" smtClean="0">
                              <a:latin typeface="Cambria Math"/>
                              <a:cs typeface="Times New Roman"/>
                            </a:rPr>
                            <m:t>𝑆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+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𝜓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𝐷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97358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b="0" i="1" kern="100" smtClean="0">
                          <a:latin typeface="Cambria Math"/>
                          <a:cs typeface="Times New Roman"/>
                        </a:rPr>
                        <m:t>   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[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𝑒𝑥𝑝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⁡(−</m:t>
                      </m:r>
                      <m:nary>
                        <m:naryPr>
                          <m:limLoc m:val="subSup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𝑑𝑠</m:t>
                          </m:r>
                        </m:e>
                      </m:nary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)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𝑓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𝑇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,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𝑆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))|</m:t>
                      </m:r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3" y="1052736"/>
                <a:ext cx="8280920" cy="4680127"/>
              </a:xfrm>
              <a:prstGeom prst="rect">
                <a:avLst/>
              </a:prstGeom>
              <a:blipFill rotWithShape="1">
                <a:blip r:embed="rId2"/>
                <a:stretch>
                  <a:fillRect l="-1030" t="-1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3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3528" y="1196752"/>
                <a:ext cx="8568952" cy="4700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b="1" kern="100" dirty="0" smtClean="0">
                    <a:latin typeface="Times New Roman"/>
                    <a:cs typeface="Times New Roman"/>
                  </a:rPr>
                  <a:t>Example 3.11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Recall Example 3.9. Suppose that we have a call option on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P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(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t,3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) which matures at time 2 with a strike price of 0.95; that is,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𝑌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𝑚𝑎𝑥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⁡{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2,3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−0.95,0}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or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𝑚𝑎𝑥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𝑝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−0.95,0</m:t>
                            </m:r>
                          </m:e>
                        </m:d>
                      </m:e>
                    </m:func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In Example 3.9 we find that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2,3,2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=0.932394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2,3,1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=0.951229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2,3,0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=0.970446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 It follows that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2,2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2,1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=0.001229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2,0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=0.020446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Calculating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call option prices at earlier times by Theorem 3.10.</a:t>
                </a:r>
                <a:endParaRPr lang="zh-TW" altLang="zh-TW" sz="2500" kern="100" dirty="0">
                  <a:cs typeface="Times New Roman"/>
                </a:endParaRPr>
              </a:p>
              <a:p>
                <a:pPr marL="65659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1,1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𝑞𝑉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2,2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𝑉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2,1</m:t>
                            </m:r>
                          </m:e>
                        </m:d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=0.000868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 marL="65659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1,0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𝑞𝑉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𝑉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2,0</m:t>
                            </m:r>
                          </m:e>
                        </m:d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=0.015028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0,0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0,1,0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𝑞𝑉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1−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𝑉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1,0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5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cs typeface="Times New Roman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=0.010928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568952" cy="4700133"/>
              </a:xfrm>
              <a:prstGeom prst="rect">
                <a:avLst/>
              </a:prstGeom>
              <a:blipFill rotWithShape="1">
                <a:blip r:embed="rId2"/>
                <a:stretch>
                  <a:fillRect l="-1138" t="-1167" r="-2134" b="-2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0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p:grpSp>
        <p:nvGrpSpPr>
          <p:cNvPr id="61" name="群組 60"/>
          <p:cNvGrpSpPr/>
          <p:nvPr/>
        </p:nvGrpSpPr>
        <p:grpSpPr>
          <a:xfrm>
            <a:off x="589430" y="1573356"/>
            <a:ext cx="8554570" cy="4041380"/>
            <a:chOff x="193894" y="1580708"/>
            <a:chExt cx="8554570" cy="4041380"/>
          </a:xfrm>
        </p:grpSpPr>
        <p:sp>
          <p:nvSpPr>
            <p:cNvPr id="48" name="文字方塊 47"/>
            <p:cNvSpPr txBox="1"/>
            <p:nvPr/>
          </p:nvSpPr>
          <p:spPr>
            <a:xfrm>
              <a:off x="6660232" y="15807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P(2,3,0)</a:t>
              </a:r>
            </a:p>
            <a:p>
              <a:r>
                <a:rPr lang="en-US" altLang="zh-TW" dirty="0" smtClean="0"/>
                <a:t>V(2,0)</a:t>
              </a:r>
              <a:endParaRPr lang="en-US" altLang="zh-TW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660232" y="3270881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P(2,3,1)</a:t>
              </a:r>
            </a:p>
            <a:p>
              <a:r>
                <a:rPr lang="en-US" altLang="zh-TW" dirty="0" smtClean="0"/>
                <a:t>V(2,1)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647606" y="4975757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P(2,3,2)</a:t>
              </a:r>
            </a:p>
            <a:p>
              <a:r>
                <a:rPr lang="en-US" altLang="zh-TW" dirty="0" smtClean="0"/>
                <a:t>V(2,2)</a:t>
              </a:r>
              <a:endParaRPr lang="zh-TW" altLang="en-US" dirty="0"/>
            </a:p>
          </p:txBody>
        </p:sp>
        <p:grpSp>
          <p:nvGrpSpPr>
            <p:cNvPr id="60" name="群組 59"/>
            <p:cNvGrpSpPr/>
            <p:nvPr/>
          </p:nvGrpSpPr>
          <p:grpSpPr>
            <a:xfrm>
              <a:off x="193894" y="1580708"/>
              <a:ext cx="6310335" cy="3773963"/>
              <a:chOff x="193894" y="1580708"/>
              <a:chExt cx="6310335" cy="377396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311541" y="1580708"/>
                <a:ext cx="6192688" cy="3773963"/>
                <a:chOff x="1366528" y="2740334"/>
                <a:chExt cx="2342492" cy="2098526"/>
              </a:xfrm>
            </p:grpSpPr>
            <p:cxnSp>
              <p:nvCxnSpPr>
                <p:cNvPr id="30" name="直線接點 29"/>
                <p:cNvCxnSpPr/>
                <p:nvPr/>
              </p:nvCxnSpPr>
              <p:spPr>
                <a:xfrm flipV="1">
                  <a:off x="1366528" y="3284984"/>
                  <a:ext cx="111724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>
                  <a:off x="1366528" y="3717032"/>
                  <a:ext cx="1117240" cy="504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/>
                <p:cNvCxnSpPr/>
                <p:nvPr/>
              </p:nvCxnSpPr>
              <p:spPr>
                <a:xfrm>
                  <a:off x="2483768" y="3290118"/>
                  <a:ext cx="1117240" cy="504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>
                <a:xfrm flipV="1">
                  <a:off x="2483768" y="3794174"/>
                  <a:ext cx="111724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>
                <a:xfrm flipV="1">
                  <a:off x="2482918" y="2848346"/>
                  <a:ext cx="111724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>
                <a:xfrm>
                  <a:off x="2483768" y="4226792"/>
                  <a:ext cx="1117240" cy="5040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橢圓 40"/>
                <p:cNvSpPr/>
                <p:nvPr/>
              </p:nvSpPr>
              <p:spPr>
                <a:xfrm>
                  <a:off x="2454901" y="3182106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橢圓 41"/>
                <p:cNvSpPr/>
                <p:nvPr/>
              </p:nvSpPr>
              <p:spPr>
                <a:xfrm>
                  <a:off x="2445506" y="4118780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" name="橢圓 42"/>
                <p:cNvSpPr/>
                <p:nvPr/>
              </p:nvSpPr>
              <p:spPr>
                <a:xfrm>
                  <a:off x="1366528" y="3609020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橢圓 43"/>
                <p:cNvSpPr/>
                <p:nvPr/>
              </p:nvSpPr>
              <p:spPr>
                <a:xfrm>
                  <a:off x="3492996" y="2740334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橢圓 44"/>
                <p:cNvSpPr/>
                <p:nvPr/>
              </p:nvSpPr>
              <p:spPr>
                <a:xfrm>
                  <a:off x="3492996" y="3686162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" name="橢圓 45"/>
                <p:cNvSpPr/>
                <p:nvPr/>
              </p:nvSpPr>
              <p:spPr>
                <a:xfrm>
                  <a:off x="3492146" y="4622836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51" name="文字方塊 50"/>
              <p:cNvSpPr txBox="1"/>
              <p:nvPr/>
            </p:nvSpPr>
            <p:spPr>
              <a:xfrm>
                <a:off x="1814074" y="23943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1-q</a:t>
                </a: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4572000" y="176537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1-q</a:t>
                </a: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4545694" y="346191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1-q</a:t>
                </a: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850078" y="379043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q</a:t>
                </a:r>
                <a:endParaRPr lang="zh-TW" altLang="en-US" dirty="0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4545694" y="460642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q</a:t>
                </a:r>
                <a:endParaRPr lang="zh-TW" altLang="en-US" dirty="0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4499396" y="294869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q</a:t>
                </a:r>
                <a:endParaRPr lang="zh-TW" altLang="en-US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3163962" y="1855896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V(1,0)</a:t>
                </a:r>
                <a:endParaRPr lang="en-US" altLang="zh-TW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123374" y="3630721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V(1,1)</a:t>
                </a:r>
                <a:endParaRPr lang="en-US" altLang="zh-TW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193894" y="2677126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V(0,0)</a:t>
                </a:r>
                <a:endParaRPr lang="en-US" altLang="zh-TW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1106938"/>
                <a:ext cx="8640960" cy="514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b="1" kern="100" dirty="0">
                    <a:latin typeface="Times New Roman"/>
                    <a:cs typeface="Times New Roman"/>
                  </a:rPr>
                  <a:t>Example 3.12 (callable bond)</a:t>
                </a:r>
                <a:endParaRPr lang="zh-TW" altLang="zh-TW" sz="2500" kern="100" dirty="0">
                  <a:cs typeface="Times New Roman"/>
                </a:endParaRPr>
              </a:p>
              <a:p>
                <a:pPr indent="2032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r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kern="100">
                            <a:latin typeface="Cambria Math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=0.06 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and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t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≥0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we have risk-neutral probabilities</a:t>
                </a:r>
                <a:endParaRPr lang="zh-TW" altLang="zh-TW" sz="2500" kern="100" dirty="0">
                  <a:cs typeface="Times New Roman"/>
                </a:endParaRPr>
              </a:p>
              <a:p>
                <a:pPr marL="1619885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500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+0.01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=0.5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 marL="1799590">
                  <a:spcAft>
                    <a:spcPts val="0"/>
                  </a:spcAft>
                </a:pPr>
                <a:r>
                  <a:rPr lang="en-US" altLang="zh-TW" sz="2500" kern="100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500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−0.01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=0.5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 indent="2032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A zero-coupon, callable bond with a nominal value of 100 and a maximum term of four years is about to be sold. At each of time t = 1, 2 and 3, the bond may be redeemed early at the option of the issuer. The early redemption price at time t is </a:t>
                </a:r>
                <a14:m>
                  <m:oMath xmlns:m="http://schemas.openxmlformats.org/officeDocument/2006/math">
                    <m:r>
                      <a:rPr lang="en-US" altLang="zh-TW" sz="2500" kern="100" smtClean="0">
                        <a:latin typeface="Cambria Math"/>
                        <a:cs typeface="Times New Roman"/>
                      </a:rPr>
                      <m:t>1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00</m:t>
                    </m:r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exp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⁡[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0.055(4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t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)]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 At time 4 the bond will be redeemed at par if this has not already happened.</a:t>
                </a:r>
                <a:endParaRPr lang="zh-TW" altLang="zh-TW" sz="2500" kern="100" dirty="0">
                  <a:cs typeface="Times New Roman"/>
                </a:endParaRPr>
              </a:p>
              <a:p>
                <a:pPr indent="2032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Calculate the price for this bond at time 0 and for the equivalent zero-coupon bond with no early redemption option.</a:t>
                </a:r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06938"/>
                <a:ext cx="8640960" cy="5148204"/>
              </a:xfrm>
              <a:prstGeom prst="rect">
                <a:avLst/>
              </a:prstGeom>
              <a:blipFill rotWithShape="1">
                <a:blip r:embed="rId2"/>
                <a:stretch>
                  <a:fillRect l="-1128" t="-1066" r="-917" b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184136"/>
            <a:ext cx="828092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Solution :</a:t>
            </a: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Let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 be the number of up-steps in the risk-free rate of interest up to time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table is the recombining binomial tree for the risk-free rate of interest, where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新細明體" pitchFamily="18" charset="-120"/>
                <a:cs typeface="Times New Roman" pitchFamily="18" charset="0"/>
              </a:rPr>
              <a:t>r(t ,x)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represents the risk-free rate of interest from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to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+1given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 </a:t>
            </a:r>
            <a:r>
              <a:rPr kumimoji="1" lang="en-US" altLang="zh-TW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x</a:t>
            </a:r>
            <a:r>
              <a:rPr kumimoji="1" lang="en-US" altLang="zh-TW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  <a:endParaRPr kumimoji="1" lang="en-US" altLang="zh-TW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06563"/>
              </p:ext>
            </p:extLst>
          </p:nvPr>
        </p:nvGraphicFramePr>
        <p:xfrm>
          <a:off x="-1260648" y="2204864"/>
          <a:ext cx="11305256" cy="324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件" r:id="rId4" imgW="6699010" imgH="1920779" progId="Word.Document.12">
                  <p:embed/>
                </p:oleObj>
              </mc:Choice>
              <mc:Fallback>
                <p:oleObj name="文件" r:id="rId4" imgW="6699010" imgH="1920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60648" y="2204864"/>
                        <a:ext cx="11305256" cy="324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500" i="1" dirty="0" smtClean="0">
                <a:latin typeface="Times New Roman" pitchFamily="18" charset="0"/>
                <a:cs typeface="Times New Roman" pitchFamily="18" charset="0"/>
              </a:rPr>
              <a:t>3.4</a:t>
            </a:r>
            <a:r>
              <a:rPr lang="zh-TW" alt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500" i="1" dirty="0" smtClean="0">
                <a:latin typeface="Times New Roman" pitchFamily="18" charset="0"/>
                <a:cs typeface="Times New Roman" pitchFamily="18" charset="0"/>
              </a:rPr>
              <a:t>Models for the Risk-Free Rate of Interest</a:t>
            </a:r>
            <a:endParaRPr lang="zh-TW" alt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00808"/>
            <a:ext cx="6923112" cy="3412976"/>
          </a:xfrm>
        </p:spPr>
        <p:txBody>
          <a:bodyPr>
            <a:normAutofit/>
          </a:bodyPr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3.4.1  Time Homogeneity</a:t>
            </a:r>
          </a:p>
          <a:p>
            <a:endParaRPr lang="en-US" altLang="zh-TW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3.4.2   Calculation of Bond Prices</a:t>
            </a:r>
          </a:p>
          <a:p>
            <a:endParaRPr lang="en-US" altLang="zh-TW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3.4.3  Derivative Price</a:t>
            </a:r>
          </a:p>
        </p:txBody>
      </p:sp>
    </p:spTree>
    <p:extLst>
      <p:ext uri="{BB962C8B-B14F-4D97-AF65-F5344CB8AC3E}">
        <p14:creationId xmlns:p14="http://schemas.microsoft.com/office/powerpoint/2010/main" val="39371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46398" y="1268760"/>
                <a:ext cx="8352928" cy="478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We start with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W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(4,4,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)=100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= 0, 1, 2, 3, 4. For all t and for all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we have </a:t>
                </a:r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𝑊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,4,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)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𝑞𝑊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+1,4,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+(1−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𝑊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+1,4,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)]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For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example, </a:t>
                </a:r>
                <a:endParaRPr lang="zh-TW" altLang="zh-TW" sz="2300" kern="100" dirty="0">
                  <a:cs typeface="Times New Roman"/>
                </a:endParaRPr>
              </a:p>
              <a:p>
                <a:pPr marL="53975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300" kern="100">
                          <a:latin typeface="Cambria Math"/>
                          <a:cs typeface="Times New Roman"/>
                        </a:rPr>
                        <m:t>W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3,4,3</m:t>
                          </m:r>
                        </m:e>
                      </m:d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r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3,3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qW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4,4,4</m:t>
                              </m:r>
                            </m:e>
                          </m:d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q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4,4,3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368425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e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0.09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0.5×100+0.5×100</m:t>
                        </m:r>
                      </m:e>
                    </m:d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=91.3931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 marL="53975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300" kern="100">
                          <a:latin typeface="Cambria Math"/>
                          <a:cs typeface="Times New Roman"/>
                        </a:rPr>
                        <m:t>W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3,4,2</m:t>
                          </m:r>
                        </m:e>
                      </m:d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r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3,2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qW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4,4,3</m:t>
                              </m:r>
                            </m:e>
                          </m:d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q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4,4,2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368425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e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0.07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0.5×100+0.5×100</m:t>
                        </m:r>
                      </m:e>
                    </m:d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=93.2394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 marL="53975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300" kern="100">
                          <a:latin typeface="Cambria Math"/>
                          <a:cs typeface="Times New Roman"/>
                        </a:rPr>
                        <m:t>W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2,4,2</m:t>
                          </m:r>
                        </m:e>
                      </m:d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r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2,2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qW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3,4,3</m:t>
                              </m:r>
                            </m:e>
                          </m:d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q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W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3,4,2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36842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b="0" i="0" kern="100" smtClean="0">
                          <a:latin typeface="Cambria Math"/>
                          <a:cs typeface="Times New Roman"/>
                        </a:rPr>
                        <m:t>        </m:t>
                      </m:r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0.08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0.5×91.3931+0.5×93.2394</m:t>
                          </m:r>
                        </m:e>
                      </m:d>
                    </m:oMath>
                  </m:oMathPara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 marL="1368425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=85.2186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and so on.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8" y="1268760"/>
                <a:ext cx="8352928" cy="4780476"/>
              </a:xfrm>
              <a:prstGeom prst="rect">
                <a:avLst/>
              </a:prstGeom>
              <a:blipFill rotWithShape="1">
                <a:blip r:embed="rId2"/>
                <a:stretch>
                  <a:fillRect l="-1095" t="-1020" b="-16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2432"/>
              </p:ext>
            </p:extLst>
          </p:nvPr>
        </p:nvGraphicFramePr>
        <p:xfrm>
          <a:off x="-1548680" y="1700808"/>
          <a:ext cx="12326692" cy="395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文件" r:id="rId4" imgW="6699010" imgH="2149743" progId="Word.Document.12">
                  <p:embed/>
                </p:oleObj>
              </mc:Choice>
              <mc:Fallback>
                <p:oleObj name="文件" r:id="rId4" imgW="6699010" imgH="2149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48680" y="1700808"/>
                        <a:ext cx="12326692" cy="395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1268760"/>
                <a:ext cx="9036496" cy="496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We assume that the issuer will redeem early if the exercise price is less than the price assuming no redemption. Thus, the price process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𝑉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evolves according to the following recursive scheme: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4,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=100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x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= 0, 1, 2, 3, 4. For each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= 3, 2, 1 and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 :</m:t>
                    </m:r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100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−0.055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4−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𝑞𝑉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+1,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𝑥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1−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+1,</m:t>
                                    </m:r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TW" sz="2300" i="1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For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example, </a:t>
                </a:r>
                <a:endParaRPr lang="zh-TW" altLang="zh-TW" sz="2300" kern="100" dirty="0">
                  <a:cs typeface="Times New Roman"/>
                </a:endParaRPr>
              </a:p>
              <a:p>
                <a:pPr marL="62928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3,3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100</m:t>
                              </m:r>
                              <m:sSup>
                                <m:sSup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−0.055</m:t>
                                  </m:r>
                                </m:sup>
                              </m:sSup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3,3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𝑞𝑉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4,4</m:t>
                                      </m:r>
                                    </m:e>
                                  </m:d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1−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4,3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100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−0.055</m:t>
                                </m:r>
                              </m:sup>
                            </m:s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−0.09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×100+</m:t>
                                </m:r>
                                <m:f>
                                  <m:f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×100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94.6485,91.3931</m:t>
                            </m:r>
                          </m:e>
                        </m:d>
                      </m:e>
                    </m:func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300" b="0" i="1" kern="100" smtClean="0">
                        <a:latin typeface="Cambria Math"/>
                        <a:cs typeface="Times New Roman"/>
                      </a:rPr>
                      <m:t>     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=91.3931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9036496" cy="4965847"/>
              </a:xfrm>
              <a:prstGeom prst="rect">
                <a:avLst/>
              </a:prstGeom>
              <a:blipFill rotWithShape="1">
                <a:blip r:embed="rId2"/>
                <a:stretch>
                  <a:fillRect l="-944" t="-982" b="-14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2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3.4.3  Derivative Prices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0" y="1124744"/>
                <a:ext cx="8640960" cy="209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28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300" i="1" kern="100" smtClean="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3,0</m:t>
                          </m:r>
                        </m:e>
                      </m:d>
                      <m:r>
                        <a:rPr lang="en-US" altLang="zh-TW" sz="2300" b="0" i="1" kern="100" smtClean="0">
                          <a:latin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100</m:t>
                              </m:r>
                              <m:sSup>
                                <m:sSup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−0.055</m:t>
                                  </m:r>
                                </m:sup>
                              </m:sSup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3,0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𝑞𝑉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4,1</m:t>
                                      </m:r>
                                    </m:e>
                                  </m:d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1−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4,0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100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−0.055</m:t>
                                </m:r>
                              </m:sup>
                            </m:s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−0.03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×100+</m:t>
                                </m:r>
                                <m:f>
                                  <m:f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×100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𝑚𝑖𝑛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94.6485,97.0446</m:t>
                            </m:r>
                          </m:e>
                        </m:d>
                      </m:e>
                    </m:func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 marL="1217930"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=94.6485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        and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so on.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8640960" cy="2090124"/>
              </a:xfrm>
              <a:prstGeom prst="rect">
                <a:avLst/>
              </a:prstGeom>
              <a:blipFill rotWithShape="1"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20604"/>
              </p:ext>
            </p:extLst>
          </p:nvPr>
        </p:nvGraphicFramePr>
        <p:xfrm>
          <a:off x="-247650" y="3425825"/>
          <a:ext cx="1002665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文件" r:id="rId5" imgW="6699010" imgH="2152988" progId="Word.Document.12">
                  <p:embed/>
                </p:oleObj>
              </mc:Choice>
              <mc:Fallback>
                <p:oleObj name="文件" r:id="rId5" imgW="6699010" imgH="2152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7650" y="3425825"/>
                        <a:ext cx="10026650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4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500" i="1" dirty="0" smtClean="0">
                <a:latin typeface="Times New Roman" pitchFamily="18" charset="0"/>
                <a:cs typeface="Times New Roman" pitchFamily="18" charset="0"/>
              </a:rPr>
              <a:t>3.5</a:t>
            </a:r>
            <a:r>
              <a:rPr lang="zh-TW" alt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500" i="1" dirty="0" smtClean="0">
                <a:latin typeface="Times New Roman" pitchFamily="18" charset="0"/>
                <a:cs typeface="Times New Roman" pitchFamily="18" charset="0"/>
              </a:rPr>
              <a:t>Futures contracts</a:t>
            </a:r>
            <a:endParaRPr lang="zh-TW" altLang="en-US" sz="3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70080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>
              <a:spcAft>
                <a:spcPts val="0"/>
              </a:spcAft>
            </a:pPr>
            <a:r>
              <a:rPr lang="en-US" altLang="zh-TW" sz="2500" kern="100" dirty="0">
                <a:latin typeface="Times New Roman"/>
                <a:cs typeface="Times New Roman"/>
              </a:rPr>
              <a:t>Let </a:t>
            </a:r>
            <a:r>
              <a:rPr lang="en-US" altLang="zh-TW" sz="2500" i="1" kern="100" dirty="0">
                <a:latin typeface="Times New Roman"/>
                <a:cs typeface="Times New Roman"/>
              </a:rPr>
              <a:t>f </a:t>
            </a:r>
            <a:r>
              <a:rPr lang="en-US" altLang="zh-TW" sz="2500" kern="100" dirty="0">
                <a:latin typeface="Times New Roman"/>
                <a:cs typeface="Times New Roman"/>
              </a:rPr>
              <a:t>(</a:t>
            </a:r>
            <a:r>
              <a:rPr lang="en-US" altLang="zh-TW" sz="2500" i="1" kern="100" dirty="0">
                <a:latin typeface="Times New Roman"/>
                <a:cs typeface="Times New Roman"/>
              </a:rPr>
              <a:t>t, S, T</a:t>
            </a:r>
            <a:r>
              <a:rPr lang="en-US" altLang="zh-TW" sz="2500" kern="100" dirty="0">
                <a:latin typeface="Times New Roman"/>
                <a:cs typeface="Times New Roman"/>
              </a:rPr>
              <a:t>) be the futures price at time </a:t>
            </a:r>
            <a:r>
              <a:rPr lang="en-US" altLang="zh-TW" sz="2500" i="1" kern="100" dirty="0">
                <a:latin typeface="Times New Roman"/>
                <a:cs typeface="Times New Roman"/>
              </a:rPr>
              <a:t>t</a:t>
            </a:r>
            <a:r>
              <a:rPr lang="en-US" altLang="zh-TW" sz="2500" kern="100" dirty="0">
                <a:latin typeface="Times New Roman"/>
                <a:cs typeface="Times New Roman"/>
              </a:rPr>
              <a:t> for delivery at time </a:t>
            </a:r>
            <a:r>
              <a:rPr lang="en-US" altLang="zh-TW" sz="2500" i="1" kern="100" dirty="0">
                <a:latin typeface="Times New Roman"/>
                <a:cs typeface="Times New Roman"/>
              </a:rPr>
              <a:t>S</a:t>
            </a:r>
            <a:r>
              <a:rPr lang="en-US" altLang="zh-TW" sz="2500" kern="100" dirty="0">
                <a:latin typeface="Times New Roman"/>
                <a:cs typeface="Times New Roman"/>
              </a:rPr>
              <a:t> of the zero-coupon bond which matures at time </a:t>
            </a:r>
            <a:r>
              <a:rPr lang="en-US" altLang="zh-TW" sz="2500" i="1" kern="100" dirty="0">
                <a:latin typeface="Times New Roman"/>
                <a:cs typeface="Times New Roman"/>
              </a:rPr>
              <a:t>T</a:t>
            </a:r>
            <a:r>
              <a:rPr lang="en-US" altLang="zh-TW" sz="2500" kern="100" dirty="0">
                <a:latin typeface="Times New Roman"/>
                <a:cs typeface="Times New Roman"/>
              </a:rPr>
              <a:t>, where </a:t>
            </a:r>
            <a:r>
              <a:rPr lang="en-US" altLang="zh-TW" sz="2500" i="1" kern="100" dirty="0">
                <a:latin typeface="Times New Roman"/>
                <a:cs typeface="Times New Roman"/>
              </a:rPr>
              <a:t>S &lt; T.</a:t>
            </a:r>
            <a:endParaRPr lang="zh-TW" altLang="zh-TW" sz="2500" kern="100" dirty="0">
              <a:cs typeface="Times New Roman"/>
            </a:endParaRPr>
          </a:p>
          <a:p>
            <a:pPr indent="203200">
              <a:spcAft>
                <a:spcPts val="0"/>
              </a:spcAft>
            </a:pPr>
            <a:endParaRPr lang="en-US" altLang="zh-TW" sz="2500" kern="100" dirty="0" smtClean="0">
              <a:latin typeface="Times New Roman"/>
              <a:cs typeface="Times New Roman"/>
            </a:endParaRPr>
          </a:p>
          <a:p>
            <a:pPr indent="203200">
              <a:spcAft>
                <a:spcPts val="0"/>
              </a:spcAft>
            </a:pPr>
            <a:r>
              <a:rPr lang="en-US" altLang="zh-TW" sz="2500" kern="100" dirty="0" smtClean="0">
                <a:latin typeface="Times New Roman"/>
                <a:cs typeface="Times New Roman"/>
              </a:rPr>
              <a:t>If </a:t>
            </a:r>
            <a:r>
              <a:rPr lang="en-US" altLang="zh-TW" sz="2500" kern="100" dirty="0">
                <a:latin typeface="Times New Roman"/>
                <a:cs typeface="Times New Roman"/>
              </a:rPr>
              <a:t>the equity market with a constant risk-free rate of interest, we know that the forward and futures price are equal. When the risk-free rate of interest is stochastic, forward and futures price are not equal. </a:t>
            </a:r>
            <a:endParaRPr lang="zh-TW" altLang="zh-TW" sz="25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6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5536" y="620688"/>
                <a:ext cx="8568952" cy="5546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32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Consider an investor who has purchased one futures contract at time 0.</a:t>
                </a:r>
                <a:endParaRPr lang="zh-TW" altLang="zh-TW" sz="2500" kern="100" dirty="0"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"/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At time 0, the net </a:t>
                </a:r>
                <a:r>
                  <a:rPr lang="en-US" altLang="zh-TW" sz="2500" kern="100" dirty="0" err="1">
                    <a:latin typeface="Times New Roman"/>
                    <a:cs typeface="Times New Roman"/>
                  </a:rPr>
                  <a:t>cashflow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is 0. (There is no cost to set up the contract.)</a:t>
                </a:r>
                <a:endParaRPr lang="zh-TW" altLang="zh-TW" sz="2500" kern="100" dirty="0"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"/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At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= 1, 2,…,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, the net </a:t>
                </a:r>
                <a:r>
                  <a:rPr lang="en-US" altLang="zh-TW" sz="2500" kern="100" dirty="0" err="1">
                    <a:latin typeface="Times New Roman"/>
                    <a:cs typeface="Times New Roman"/>
                  </a:rPr>
                  <a:t>cashflow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to the investor is </a:t>
                </a:r>
                <a:endParaRPr lang="zh-TW" altLang="zh-TW" sz="2500" kern="100" dirty="0">
                  <a:cs typeface="Times New Roman"/>
                </a:endParaRPr>
              </a:p>
              <a:p>
                <a:pPr marL="3048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−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−1,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This</m:t>
                      </m:r>
                      <m:r>
                        <a:rPr lang="en-US" altLang="zh-TW" sz="2500" kern="10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is</m:t>
                      </m:r>
                      <m:r>
                        <a:rPr lang="en-US" altLang="zh-TW" sz="2500" kern="10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called</m:t>
                      </m:r>
                      <m:r>
                        <a:rPr lang="en-US" altLang="zh-TW" sz="2500" kern="10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the</m:t>
                      </m:r>
                      <m:r>
                        <a:rPr lang="en-US" altLang="zh-TW" sz="2500" kern="10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margin</m:t>
                      </m:r>
                      <m:r>
                        <a:rPr lang="en-US" altLang="zh-TW" sz="2500" kern="10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500" kern="100">
                          <a:latin typeface="Cambria Math"/>
                          <a:cs typeface="Times New Roman"/>
                        </a:rPr>
                        <m:t>payment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Thus, for all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= 0, 1,…,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-1 we must set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f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(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t, S, 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) in order that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−1,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=0.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The sum of the expected discounted values under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is then the unique no-arbitrage price for this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package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of derivative contracts with payoffs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+1 up to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  The problem is solved using a backwards recursion.</a:t>
                </a:r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568952" cy="5546968"/>
              </a:xfrm>
              <a:prstGeom prst="rect">
                <a:avLst/>
              </a:prstGeom>
              <a:blipFill rotWithShape="1">
                <a:blip r:embed="rId2"/>
                <a:stretch>
                  <a:fillRect l="-1209" t="-879" r="-7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7544" y="332656"/>
                <a:ext cx="8424936" cy="5615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First, set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Suppose the pricing structure,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𝑚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is known for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i="1" kern="100" dirty="0" smtClean="0">
                    <a:latin typeface="Times New Roman"/>
                    <a:cs typeface="Times New Roman"/>
                  </a:rPr>
                  <a:t>m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= 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+1,...,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. Thus, for each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n = 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+1,…,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, we already know </a:t>
                </a: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that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 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𝑚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𝑚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𝑚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𝑚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−1,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Now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consider what level to set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at. We </a:t>
                </a: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require</a:t>
                </a:r>
              </a:p>
              <a:p>
                <a:pPr>
                  <a:spcAft>
                    <a:spcPts val="0"/>
                  </a:spcAft>
                </a:pP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5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−1,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5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TW" altLang="zh-TW" sz="25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sz="25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424936" cy="5615512"/>
              </a:xfrm>
              <a:prstGeom prst="rect">
                <a:avLst/>
              </a:prstGeom>
              <a:blipFill rotWithShape="1">
                <a:blip r:embed="rId2"/>
                <a:stretch>
                  <a:fillRect l="-1230" t="-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51520" y="404664"/>
                <a:ext cx="8496944" cy="589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100" kern="100" dirty="0" smtClean="0">
                    <a:latin typeface="Times New Roman"/>
                    <a:cs typeface="Times New Roman"/>
                  </a:rPr>
                  <a:t>But</a:t>
                </a:r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  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1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zh-TW" altLang="zh-TW" sz="21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1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sz="21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−1,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altLang="zh-TW" sz="21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kern="100" smtClean="0">
                          <a:latin typeface="Cambria Math"/>
                          <a:cs typeface="Times New Roman"/>
                        </a:rPr>
                        <m:t>  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+1,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𝑆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TW" altLang="zh-TW" sz="21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𝑆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en-US" altLang="zh-TW" sz="21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|</m:t>
                          </m:r>
                          <m:sSub>
                            <m:sSubPr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kern="100" dirty="0">
                  <a:cs typeface="Times New Roman"/>
                </a:endParaRPr>
              </a:p>
              <a:p>
                <a:pPr marL="213360">
                  <a:spcAft>
                    <a:spcPts val="0"/>
                  </a:spcAft>
                </a:pPr>
                <a:r>
                  <a:rPr lang="en-US" altLang="zh-TW" sz="2100" kern="100" dirty="0" smtClean="0"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=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+2</m:t>
                            </m:r>
                          </m:sub>
                          <m:sup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</m:sup>
                          <m:e>
                            <m:f>
                              <m:f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𝑆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−1,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𝑆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100" kern="100" dirty="0" smtClean="0"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+1,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)|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ℱ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]</m:t>
                    </m:r>
                  </m:oMath>
                </a14:m>
                <a:endParaRPr lang="zh-TW" altLang="zh-TW" sz="2100" kern="100" dirty="0">
                  <a:cs typeface="Times New Roman"/>
                </a:endParaRPr>
              </a:p>
              <a:p>
                <a:pPr marL="220980">
                  <a:spcAft>
                    <a:spcPts val="0"/>
                  </a:spcAft>
                </a:pPr>
                <a:r>
                  <a:rPr lang="en-US" altLang="zh-TW" sz="2100" kern="100" dirty="0" smtClean="0"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[</m:t>
                    </m:r>
                    <m:f>
                      <m:f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𝐵</m:t>
                        </m:r>
                        <m:d>
                          <m:dPr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𝐵</m:t>
                        </m:r>
                        <m:d>
                          <m:dPr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×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=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+2</m:t>
                            </m:r>
                          </m:sub>
                          <m:sup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</m:sup>
                          <m:e>
                            <m:f>
                              <m:f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𝑆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TW" altLang="zh-TW" sz="21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−1,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𝑆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altLang="zh-TW" sz="2100" i="1" kern="100">
                                        <a:latin typeface="Cambria Math"/>
                                        <a:cs typeface="Times New Roman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TW" altLang="zh-TW" sz="21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en-US" altLang="zh-TW" sz="2100" i="1" kern="100">
                                    <a:latin typeface="Cambria Math"/>
                                    <a:cs typeface="Times New Roman"/>
                                  </a:rPr>
                                  <m:t>+1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|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ℱ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]</m:t>
                    </m:r>
                  </m:oMath>
                </a14:m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kern="100" smtClean="0">
                          <a:latin typeface="Cambria Math"/>
                          <a:cs typeface="Times New Roman"/>
                        </a:rPr>
                        <m:t>  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[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+1,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−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𝑓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𝑡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,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𝑆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,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𝑇</m:t>
                      </m:r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)|</m:t>
                      </m:r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]+</m:t>
                      </m:r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[</m:t>
                      </m:r>
                      <m:f>
                        <m:f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𝐵</m:t>
                          </m:r>
                          <m:d>
                            <m:dPr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𝐵</m:t>
                          </m:r>
                          <m:d>
                            <m:dPr>
                              <m:ctrlPr>
                                <a:rPr lang="zh-TW" altLang="zh-TW" sz="21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1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×0|</m:t>
                      </m:r>
                      <m:sSub>
                        <m:sSubPr>
                          <m:ctrlPr>
                            <a:rPr lang="zh-TW" altLang="zh-TW" sz="21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1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altLang="zh-TW" sz="2100" i="1" kern="100">
                          <a:latin typeface="Cambria Math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100" b="0" i="1" kern="100" smtClean="0">
                        <a:latin typeface="Cambria Math"/>
                        <a:cs typeface="Times New Roman"/>
                      </a:rPr>
                      <m:t>  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+1,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)|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ℱ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]</m:t>
                    </m:r>
                    <m:r>
                      <a:rPr lang="en-US" altLang="zh-TW" sz="2100" kern="10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altLang="zh-TW" sz="21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1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100" kern="100" dirty="0" smtClean="0">
                    <a:latin typeface="Times New Roman"/>
                    <a:cs typeface="Times New Roman"/>
                  </a:rPr>
                  <a:t>Hence </a:t>
                </a:r>
                <a:r>
                  <a:rPr lang="en-US" altLang="zh-TW" sz="2100" kern="100" dirty="0">
                    <a:latin typeface="Times New Roman"/>
                    <a:cs typeface="Times New Roman"/>
                  </a:rPr>
                  <a:t>we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zh-TW" altLang="zh-TW" sz="21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1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altLang="zh-TW" sz="21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100" kern="100" dirty="0">
                  <a:cs typeface="Times New Roman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en-US" altLang="zh-TW" sz="2100" kern="100" dirty="0">
                    <a:cs typeface="Times New Roman"/>
                  </a:rPr>
                  <a:t> </a:t>
                </a:r>
                <a:r>
                  <a:rPr lang="en-US" altLang="zh-TW" sz="2100" kern="100" dirty="0" smtClean="0">
                    <a:cs typeface="Times New Roman"/>
                  </a:rPr>
                  <a:t>               =&gt;  </a:t>
                </a:r>
                <a14:m>
                  <m:oMath xmlns:m="http://schemas.openxmlformats.org/officeDocument/2006/math"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+1,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)|</m:t>
                    </m:r>
                    <m:sSub>
                      <m:sSubPr>
                        <m:ctrlPr>
                          <a:rPr lang="zh-TW" altLang="zh-TW" sz="21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ℱ</m:t>
                        </m:r>
                      </m:e>
                      <m:sub>
                        <m:r>
                          <a:rPr lang="en-US" altLang="zh-TW" sz="21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en-US" altLang="zh-TW" sz="2100" i="1" kern="100">
                        <a:latin typeface="Cambria Math"/>
                        <a:cs typeface="Times New Roman"/>
                      </a:rPr>
                      <m:t>]</m:t>
                    </m:r>
                  </m:oMath>
                </a14:m>
                <a:r>
                  <a:rPr lang="en-US" altLang="zh-TW" sz="21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1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100" kern="100" dirty="0">
                    <a:latin typeface="Times New Roman"/>
                    <a:cs typeface="Times New Roman"/>
                  </a:rPr>
                  <a:t>This formula is useful for recursive calculation of futures prices.</a:t>
                </a:r>
                <a:endParaRPr lang="zh-TW" altLang="zh-TW" sz="21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496944" cy="5894371"/>
              </a:xfrm>
              <a:prstGeom prst="rect">
                <a:avLst/>
              </a:prstGeom>
              <a:blipFill rotWithShape="1">
                <a:blip r:embed="rId2"/>
                <a:stretch>
                  <a:fillRect l="-789" t="-724" b="-9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5536" y="404664"/>
                <a:ext cx="8424936" cy="593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b="1" kern="100" dirty="0" smtClean="0">
                    <a:latin typeface="Times New Roman"/>
                    <a:cs typeface="Times New Roman"/>
                  </a:rPr>
                  <a:t>Corollary 3.13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Proof</a:t>
                </a:r>
                <a:r>
                  <a:rPr lang="en-US" altLang="zh-TW" sz="2300" i="1" kern="100" dirty="0" smtClean="0">
                    <a:latin typeface="Times New Roman"/>
                    <a:cs typeface="Times New Roman"/>
                  </a:rPr>
                  <a:t>:</a:t>
                </a:r>
              </a:p>
              <a:p>
                <a:pPr>
                  <a:spcAft>
                    <a:spcPts val="0"/>
                  </a:spcAft>
                </a:pP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The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result is true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=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𝑆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by definition.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Suppose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the result is true for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+1,…,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. Then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𝑓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+1,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𝑇</m:t>
                          </m:r>
                          <m:r>
                            <a:rPr lang="en-US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300" i="1" kern="10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𝑆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)|</m:t>
                          </m:r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𝑆</m:t>
                            </m:r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Hence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the result is true for all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by </a:t>
                </a: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induction.</a:t>
                </a:r>
              </a:p>
              <a:p>
                <a:pPr>
                  <a:spcAft>
                    <a:spcPts val="0"/>
                  </a:spcAft>
                </a:pPr>
                <a:endParaRPr lang="en-US" altLang="zh-TW" sz="2300" kern="100" dirty="0" smtClean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This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corollary is in contrast to the forward contract under which, denoting the exercise price by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K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  <m:r>
                                    <a:rPr lang="en-US" altLang="zh-TW" sz="2300" kern="100"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K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=0 ⇒ </m:t>
                      </m:r>
                      <m:r>
                        <m:rPr>
                          <m:sty m:val="p"/>
                        </m:rPr>
                        <a:rPr lang="en-US" altLang="zh-TW" sz="2300" kern="100">
                          <a:latin typeface="Cambria Math"/>
                          <a:cs typeface="Times New Roman"/>
                        </a:rPr>
                        <m:t>K</m:t>
                      </m:r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P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P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S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latin typeface="Times New Roman"/>
                    <a:cs typeface="Times New Roman"/>
                  </a:rPr>
                  <a:t>  The 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futures and forward prices are not equal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300" kern="100">
                        <a:latin typeface="Cambria Math"/>
                        <a:cs typeface="Times New Roman"/>
                      </a:rPr>
                      <m:t>P</m:t>
                    </m:r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300" kern="100">
                        <a:latin typeface="Cambria Math"/>
                        <a:cs typeface="Times New Roman"/>
                      </a:rPr>
                      <m:t>S</m:t>
                    </m:r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sz="2300" kern="100">
                        <a:latin typeface="Cambria Math"/>
                        <a:cs typeface="Times New Roman"/>
                      </a:rPr>
                      <m:t>T</m:t>
                    </m:r>
                    <m:r>
                      <a:rPr lang="en-US" altLang="zh-TW" sz="2300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B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t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B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300" kern="100">
                            <a:latin typeface="Cambria Math"/>
                            <a:cs typeface="Times New Roman"/>
                          </a:rPr>
                          <m:t>S</m:t>
                        </m:r>
                        <m:r>
                          <a:rPr lang="en-US" altLang="zh-TW" sz="2300" kern="100">
                            <a:latin typeface="Cambria Math"/>
                            <a:cs typeface="Times New Roman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are not independent. (In general)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424936" cy="5935536"/>
              </a:xfrm>
              <a:prstGeom prst="rect">
                <a:avLst/>
              </a:prstGeom>
              <a:blipFill rotWithShape="1">
                <a:blip r:embed="rId2"/>
                <a:stretch>
                  <a:fillRect l="-1085" t="-924" b="-12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7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8680"/>
                <a:ext cx="9036496" cy="5865515"/>
              </a:xfrm>
            </p:spPr>
            <p:txBody>
              <a:bodyPr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lang="zh-TW" altLang="zh-TW" sz="2300" kern="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  <m: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K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altLang="zh-TW" sz="2300" kern="10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=0 </m:t>
                      </m:r>
                    </m:oMath>
                  </m:oMathPara>
                </a14:m>
                <a:endParaRPr lang="en-US" altLang="zh-TW" sz="2300" kern="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zh-TW" altLang="zh-TW" sz="2300" kern="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300" b="0" i="0" kern="1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⇒</m:t>
                      </m:r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P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S</m:t>
                              </m:r>
                              <m: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e>
                          </m:d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t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S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TW" sz="2300" b="0" i="0" kern="10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K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altLang="zh-TW" sz="2300" kern="10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=0 </m:t>
                      </m:r>
                    </m:oMath>
                  </m:oMathPara>
                </a14:m>
                <a:endParaRPr lang="en-US" altLang="zh-TW" sz="2300" kern="100" dirty="0" smtClean="0">
                  <a:solidFill>
                    <a:prstClr val="black"/>
                  </a:solidFill>
                  <a:latin typeface="Cambria Math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altLang="zh-TW" sz="2300" b="0" i="1" kern="100" dirty="0" smtClean="0">
                  <a:solidFill>
                    <a:prstClr val="black"/>
                  </a:solidFill>
                  <a:latin typeface="Cambria Math"/>
                  <a:ea typeface="Cambria Math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300" b="0" i="1" kern="1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⇒</m:t>
                      </m:r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30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b="0" i="0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exp</m:t>
                              </m:r>
                              <m: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⁡(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b="0" i="0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exp</m:t>
                              </m:r>
                              <m: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⁡(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𝑆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)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300" b="0" i="0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b="0" i="1" kern="1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𝑢</m:t>
                                      </m:r>
                                      <m: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  <m: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r>
                                        <a:rPr lang="en-US" altLang="zh-TW" sz="2300" b="0" i="1" kern="10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300" b="0" i="1" kern="1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300" b="0" i="1" kern="1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exp</m:t>
                              </m:r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⁡(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exp</m:t>
                              </m:r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⁡(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𝑆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𝑢</m:t>
                                  </m:r>
                                  <m:r>
                                    <a:rPr lang="en-US" altLang="zh-TW" sz="2300" i="1" kern="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TW" sz="2300" b="0" i="1" kern="1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altLang="zh-TW" sz="2300" kern="10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=0 </m:t>
                      </m:r>
                    </m:oMath>
                  </m:oMathPara>
                </a14:m>
                <a:endParaRPr lang="en-US" altLang="zh-TW" sz="2300" kern="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zh-TW" sz="2300" b="0" i="1" kern="100" dirty="0" smtClean="0">
                  <a:solidFill>
                    <a:prstClr val="black"/>
                  </a:solidFill>
                  <a:latin typeface="Cambria Math"/>
                  <a:ea typeface="Cambria Math"/>
                  <a:cs typeface="Times New Roman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300" b="0" i="1" kern="1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⇒</m:t>
                      </m:r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P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300" b="0" i="0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t</m:t>
                              </m:r>
                              <m: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altLang="zh-TW" sz="2300" kern="10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300" b="0" i="0" kern="100" smtClean="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K</m:t>
                      </m:r>
                      <m:r>
                        <a:rPr lang="en-US" altLang="zh-TW" sz="2300" b="0" i="1" kern="1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sSub>
                        <m:sSubPr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Q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300" kern="10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P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t</m:t>
                              </m:r>
                              <m: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2300" b="0" i="1" kern="1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𝑆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300" kern="10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300" kern="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altLang="zh-TW" sz="2300" kern="100" dirty="0" smtClean="0">
                  <a:latin typeface="Cambria Math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en-US" altLang="zh-TW" sz="2300" kern="100">
                          <a:latin typeface="Cambria Math"/>
                          <a:cs typeface="Times New Roman"/>
                        </a:rPr>
                        <m:t>K</m:t>
                      </m:r>
                      <m:r>
                        <a:rPr lang="en-US" altLang="zh-TW" sz="2300" kern="100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zh-TW" altLang="zh-TW" sz="2300" i="1" kern="100"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P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P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t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S</m:t>
                          </m:r>
                          <m:r>
                            <a:rPr lang="en-US" altLang="zh-TW" sz="2300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8680"/>
                <a:ext cx="9036496" cy="586551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3.4.1  Time Homogeneity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9024" y="1052736"/>
                <a:ext cx="8784976" cy="5400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We use time-homogeneous Markov model for the risk-free rate of interest under the equivalent martingale measure Q.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If the model is to form a complete market, then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 should only be allowed to take one of two values one time step on.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TW" sz="2500" kern="100" dirty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A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A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={…,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 …}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and under the real-world measure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P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,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500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𝑜𝑟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sub>
                        </m:sSub>
                      </m:e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for all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and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i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Suppose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that, for all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+2,</m:t>
                        </m:r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500" i="1" kern="100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TW" altLang="zh-TW" sz="25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+1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zh-TW" altLang="zh-TW" sz="25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TW" altLang="zh-TW" sz="25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  <m:r>
                                  <a:rPr lang="en-US" altLang="zh-TW" sz="2500" i="1" kern="100">
                                    <a:latin typeface="Cambria Math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for some set of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500" i="1" kern="100" dirty="0"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0&lt;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&lt;1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∈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ℤ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TW" altLang="zh-TW" sz="2500" kern="100" dirty="0">
                  <a:cs typeface="Times New Roman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4" y="1052736"/>
                <a:ext cx="8784976" cy="5400600"/>
              </a:xfrm>
              <a:blipFill rotWithShape="1">
                <a:blip r:embed="rId2"/>
                <a:stretch>
                  <a:fillRect l="-1180" t="-1580" r="-1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0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5536" y="260648"/>
                <a:ext cx="8424936" cy="4378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b="1" kern="100" dirty="0">
                    <a:latin typeface="Times New Roman"/>
                    <a:cs typeface="Times New Roman"/>
                  </a:rPr>
                  <a:t>Example 3.14</a:t>
                </a:r>
                <a:endParaRPr lang="zh-TW" altLang="zh-TW" sz="2500" kern="100" dirty="0">
                  <a:cs typeface="Times New Roman"/>
                </a:endParaRPr>
              </a:p>
              <a:p>
                <a:pPr indent="203200"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Consider the following random-walk model for the risk-free rate of interest: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=0.05,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500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+0.01</m:t>
                        </m:r>
                      </m:e>
                      <m:e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=0.6 </m:t>
                    </m:r>
                  </m:oMath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and</m:t>
                    </m:r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500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−0.01</m:t>
                        </m:r>
                      </m:e>
                      <m:e>
                        <m:sSub>
                          <m:sSubPr>
                            <m:ctrlPr>
                              <a:rPr lang="zh-TW" altLang="zh-TW" sz="25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5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500" kern="100">
                        <a:latin typeface="Cambria Math"/>
                        <a:cs typeface="Times New Roman"/>
                      </a:rPr>
                      <m:t>=0.4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 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 Consider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next the future contract which delivers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S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= 2 the zero-coupon bond which matures at time </a:t>
                </a:r>
                <a:r>
                  <a:rPr lang="en-US" altLang="zh-TW" sz="25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 = 3.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 Let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𝑆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 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and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At time </a:t>
                </a:r>
                <a:r>
                  <a:rPr lang="en-US" altLang="zh-TW" sz="2500" i="1" kern="1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2500" i="1" kern="1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(2,3,</a:t>
                </a:r>
                <a:r>
                  <a:rPr lang="en-US" altLang="zh-TW" sz="2500" i="1" kern="1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altLang="zh-TW" sz="2500" i="1" kern="100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(2,2,3,</a:t>
                </a:r>
                <a:r>
                  <a:rPr lang="en-US" altLang="zh-TW" sz="2500" i="1" kern="1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TW" sz="2500" kern="1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zh-TW" altLang="zh-TW" sz="2500" kern="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4378763"/>
              </a:xfrm>
              <a:prstGeom prst="rect">
                <a:avLst/>
              </a:prstGeom>
              <a:blipFill rotWithShape="1">
                <a:blip r:embed="rId3"/>
                <a:stretch>
                  <a:fillRect l="-1230" t="-1253" b="-23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91764"/>
              </p:ext>
            </p:extLst>
          </p:nvPr>
        </p:nvGraphicFramePr>
        <p:xfrm>
          <a:off x="-2793375" y="4639411"/>
          <a:ext cx="14802757" cy="265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文件" r:id="rId5" imgW="6699010" imgH="1202154" progId="Word.Document.12">
                  <p:embed/>
                </p:oleObj>
              </mc:Choice>
              <mc:Fallback>
                <p:oleObj name="文件" r:id="rId5" imgW="6699010" imgH="1202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793375" y="4639411"/>
                        <a:ext cx="14802757" cy="265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51520" y="332656"/>
                <a:ext cx="8712968" cy="614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1,2,3,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 First take r = 0.06. </a:t>
                </a: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We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require </a:t>
                </a:r>
                <a:endParaRPr lang="zh-TW" altLang="zh-TW" sz="2500" kern="100" dirty="0">
                  <a:cs typeface="Times New Roman"/>
                </a:endParaRPr>
              </a:p>
              <a:p>
                <a:pPr marL="80899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0=</m:t>
                      </m:r>
                      <m:sSub>
                        <m:sSub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2,2,3</m:t>
                              </m:r>
                            </m:e>
                          </m:d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1,2,3,</m:t>
                              </m:r>
                              <m:r>
                                <a:rPr lang="en-US" altLang="zh-TW" sz="2500" b="0" i="1" kern="100" smtClean="0">
                                  <a:latin typeface="Cambria Math"/>
                                  <a:cs typeface="Times New Roman"/>
                                </a:rPr>
                                <m:t>0.06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25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500" i="1" kern="100">
                                  <a:latin typeface="Cambria Math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 marL="976630">
                  <a:spcAft>
                    <a:spcPts val="0"/>
                  </a:spcAft>
                </a:pPr>
                <a:r>
                  <a:rPr lang="en-US" altLang="zh-TW" sz="2500" kern="100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0.6×0.932394+0.4×0.951229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1,2,3,0.06</m:t>
                        </m:r>
                      </m:e>
                    </m:d>
                  </m:oMath>
                </a14:m>
                <a:endParaRPr lang="zh-TW" altLang="zh-TW" sz="2500" kern="100" dirty="0">
                  <a:cs typeface="Times New Roman"/>
                </a:endParaRPr>
              </a:p>
              <a:p>
                <a:pPr marL="976630">
                  <a:spcAft>
                    <a:spcPts val="0"/>
                  </a:spcAft>
                </a:pPr>
                <a:r>
                  <a:rPr lang="en-US" altLang="zh-TW" sz="2500" kern="100" dirty="0" smtClean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=0.939928−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(1,2,3,0.06)</m:t>
                    </m:r>
                  </m:oMath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⇒</m:t>
                      </m:r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1,2,3,0.06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=0.939928.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Similarly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1,2,3,0.04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=0.6×0.951229+0.4×0.970446=0.958916,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zh-TW" altLang="zh-TW" sz="25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500" i="1" kern="100">
                              <a:latin typeface="Cambria Math"/>
                              <a:cs typeface="Times New Roman"/>
                            </a:rPr>
                            <m:t>0,2,3,0.05</m:t>
                          </m:r>
                        </m:e>
                      </m:d>
                      <m:r>
                        <a:rPr lang="en-US" altLang="zh-TW" sz="2500" i="1" kern="100">
                          <a:latin typeface="Cambria Math"/>
                          <a:cs typeface="Times New Roman"/>
                        </a:rPr>
                        <m:t>=0.6×0.939928+0.4×0.958916=0.947523,</m:t>
                      </m:r>
                    </m:oMath>
                  </m:oMathPara>
                </a14:m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>
                    <a:latin typeface="Times New Roman"/>
                    <a:cs typeface="Times New Roman"/>
                  </a:rPr>
                  <a:t>the futures price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0,2,3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=0.947523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5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zh-TW" sz="2500" kern="1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500" kern="100" dirty="0" smtClean="0">
                    <a:latin typeface="Times New Roman"/>
                    <a:cs typeface="Times New Roman"/>
                  </a:rPr>
                  <a:t>We </a:t>
                </a:r>
                <a:r>
                  <a:rPr lang="en-US" altLang="zh-TW" sz="2500" kern="100" dirty="0">
                    <a:latin typeface="Times New Roman"/>
                    <a:cs typeface="Times New Roman"/>
                  </a:rPr>
                  <a:t>can find the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0,2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=0.903073 </m:t>
                    </m:r>
                    <m:r>
                      <m:rPr>
                        <m:sty m:val="p"/>
                      </m:rPr>
                      <a:rPr lang="en-US" altLang="zh-TW" sz="2500" kern="100">
                        <a:latin typeface="Cambria Math"/>
                        <a:cs typeface="Times New Roman"/>
                      </a:rPr>
                      <m:t>and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 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0,3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=0.85765</m:t>
                    </m:r>
                  </m:oMath>
                </a14:m>
                <a:r>
                  <a:rPr lang="en-US" altLang="zh-TW" sz="2500" kern="100" dirty="0">
                    <a:latin typeface="Times New Roman"/>
                    <a:cs typeface="Times New Roman"/>
                  </a:rPr>
                  <a:t>, so the forward price 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𝐾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(0,3)</m:t>
                        </m:r>
                      </m:num>
                      <m:den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(0,2)</m:t>
                        </m:r>
                      </m:den>
                    </m:f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=0.947617.</m:t>
                    </m:r>
                  </m:oMath>
                </a14:m>
                <a:endParaRPr lang="zh-TW" altLang="zh-TW" sz="2500" kern="100" dirty="0">
                  <a:cs typeface="Times New Roman"/>
                </a:endParaRPr>
              </a:p>
              <a:p>
                <a:pPr marL="342900" lvl="0" indent="-342900" algn="ctr">
                  <a:spcAft>
                    <a:spcPts val="0"/>
                  </a:spcAft>
                  <a:buFont typeface="Wingdings"/>
                  <a:buChar char=""/>
                </a:pP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𝐾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≠</m:t>
                    </m:r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zh-TW" altLang="zh-TW" sz="25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500" i="1" kern="100">
                            <a:latin typeface="Cambria Math"/>
                            <a:cs typeface="Times New Roman"/>
                          </a:rPr>
                          <m:t>0,2,3</m:t>
                        </m:r>
                      </m:e>
                    </m:d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TW" altLang="zh-TW" sz="25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8712968" cy="6146041"/>
              </a:xfrm>
              <a:prstGeom prst="rect">
                <a:avLst/>
              </a:prstGeom>
              <a:blipFill rotWithShape="1">
                <a:blip r:embed="rId2"/>
                <a:stretch>
                  <a:fillRect l="-1119" t="-794" b="-4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856984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Bond Value       Margin account +    rate      </a:t>
                </a:r>
                <a:r>
                  <a:rPr lang="zh-TW" altLang="en-US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利息少</a:t>
                </a:r>
                <a:endParaRPr lang="en-US" altLang="zh-TW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Bond Value     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Margin account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     rate      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利息多</a:t>
                </a:r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marL="0" indent="0">
                  <a:buNone/>
                </a:pP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Claim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5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TW" sz="2500" b="0" i="1" smtClean="0">
                            <a:latin typeface="Cambria Math"/>
                          </a:rPr>
                          <m:t>(0)</m:t>
                        </m:r>
                      </m:num>
                      <m:den>
                        <m:r>
                          <a:rPr lang="en-US" altLang="zh-TW" sz="25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TW" sz="2500" b="0" i="1" smtClean="0">
                            <a:latin typeface="Cambria Math"/>
                          </a:rPr>
                          <m:t>(2)</m:t>
                        </m:r>
                      </m:den>
                    </m:f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/>
                      </a:rPr>
                      <m:t>𝑃</m:t>
                    </m:r>
                    <m:r>
                      <a:rPr lang="en-US" altLang="zh-TW" sz="2500" b="0" i="1" smtClean="0">
                        <a:latin typeface="Cambria Math"/>
                      </a:rPr>
                      <m:t>(2,3)</m:t>
                    </m:r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 are positively correlated.</a:t>
                </a:r>
              </a:p>
              <a:p>
                <a:pPr marL="0" indent="0">
                  <a:buNone/>
                </a:pPr>
                <a:endParaRPr lang="en-US" altLang="zh-TW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TW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  <a:r>
                  <a:rPr lang="zh-TW" altLang="en-US" sz="2500" dirty="0" smtClean="0"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利率上升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500" i="1" dirty="0" smtClean="0">
                    <a:latin typeface="Times New Roman" pitchFamily="18" charset="0"/>
                    <a:cs typeface="Times New Roman" pitchFamily="18" charset="0"/>
                  </a:rPr>
                  <a:t>B(2)</a:t>
                </a:r>
                <a:r>
                  <a:rPr lang="zh-TW" altLang="en-US" sz="2500" dirty="0" smtClean="0">
                    <a:latin typeface="Times New Roman" pitchFamily="18" charset="0"/>
                    <a:cs typeface="Times New Roman" pitchFamily="18" charset="0"/>
                  </a:rPr>
                  <a:t>較大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⇒</m:t>
                    </m:r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Bond price</a:t>
                </a:r>
                <a:r>
                  <a:rPr lang="zh-TW" altLang="en-US" sz="2500" dirty="0" smtClean="0"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較小</a:t>
                </a:r>
                <a:endParaRPr lang="en-US" altLang="zh-TW" sz="25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(2)</a:t>
                </a:r>
                <a:r>
                  <a:rPr lang="zh-TW" altLang="en-US" sz="2500" dirty="0"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利率</a:t>
                </a:r>
                <a:r>
                  <a:rPr lang="zh-TW" altLang="en-US" sz="2500" dirty="0" smtClean="0"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下降</a:t>
                </a: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500" i="1" dirty="0">
                    <a:latin typeface="Times New Roman" pitchFamily="18" charset="0"/>
                    <a:cs typeface="Times New Roman" pitchFamily="18" charset="0"/>
                  </a:rPr>
                  <a:t>B(2)</a:t>
                </a:r>
                <a:r>
                  <a:rPr lang="zh-TW" altLang="en-US" sz="2500" dirty="0" smtClean="0">
                    <a:latin typeface="Times New Roman" pitchFamily="18" charset="0"/>
                    <a:cs typeface="Times New Roman" pitchFamily="18" charset="0"/>
                  </a:rPr>
                  <a:t>較小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500" i="1" kern="100">
                        <a:latin typeface="Cambria Math"/>
                        <a:cs typeface="Times New Roman"/>
                      </a:rPr>
                      <m:t>⇒</m:t>
                    </m:r>
                  </m:oMath>
                </a14:m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Bond price</a:t>
                </a:r>
                <a:r>
                  <a:rPr lang="zh-TW" altLang="en-US" sz="2500" dirty="0" smtClean="0"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較大</a:t>
                </a:r>
                <a:endParaRPr lang="en-US" altLang="zh-TW" sz="2500" dirty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856984" cy="6624736"/>
              </a:xfrm>
              <a:blipFill rotWithShape="1">
                <a:blip r:embed="rId2"/>
                <a:stretch>
                  <a:fillRect l="-1789" t="-12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 flipV="1">
            <a:off x="2123728" y="2606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向右箭號 5"/>
          <p:cNvSpPr/>
          <p:nvPr/>
        </p:nvSpPr>
        <p:spPr>
          <a:xfrm>
            <a:off x="2341811" y="62068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5790356" y="62068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7020272" y="600201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123728" y="822476"/>
            <a:ext cx="0" cy="317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876256" y="78022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6876256" y="2606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1"/>
          <p:cNvGrpSpPr/>
          <p:nvPr/>
        </p:nvGrpSpPr>
        <p:grpSpPr>
          <a:xfrm>
            <a:off x="276221" y="2199143"/>
            <a:ext cx="8550952" cy="3295238"/>
            <a:chOff x="251518" y="2406660"/>
            <a:chExt cx="8550952" cy="3295238"/>
          </a:xfrm>
        </p:grpSpPr>
        <p:grpSp>
          <p:nvGrpSpPr>
            <p:cNvPr id="47" name="群組 46"/>
            <p:cNvGrpSpPr/>
            <p:nvPr/>
          </p:nvGrpSpPr>
          <p:grpSpPr>
            <a:xfrm>
              <a:off x="251518" y="3100718"/>
              <a:ext cx="7334745" cy="2185489"/>
              <a:chOff x="683568" y="3007635"/>
              <a:chExt cx="7334745" cy="2185489"/>
            </a:xfrm>
          </p:grpSpPr>
          <p:cxnSp>
            <p:nvCxnSpPr>
              <p:cNvPr id="30" name="直線接點 29"/>
              <p:cNvCxnSpPr/>
              <p:nvPr/>
            </p:nvCxnSpPr>
            <p:spPr>
              <a:xfrm flipV="1">
                <a:off x="1294915" y="3781460"/>
                <a:ext cx="1223530" cy="326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1294915" y="4107825"/>
                <a:ext cx="1223530" cy="380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字方塊 41"/>
              <p:cNvSpPr txBox="1"/>
              <p:nvPr/>
            </p:nvSpPr>
            <p:spPr>
              <a:xfrm>
                <a:off x="683568" y="3923160"/>
                <a:ext cx="971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B(2)</a:t>
                </a:r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2527027" y="3542400"/>
                    <a:ext cx="1582117" cy="450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0.05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0.06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文字方塊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7027" y="3542400"/>
                    <a:ext cx="1582117" cy="45031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2629842" y="4292492"/>
                    <a:ext cx="1439881" cy="4503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0.05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0.04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/>
                  </a:p>
                </p:txBody>
              </p:sp>
            </mc:Choice>
            <mc:Fallback xmlns="">
              <p:sp>
                <p:nvSpPr>
                  <p:cNvPr id="46" name="文字方塊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9842" y="4292492"/>
                    <a:ext cx="1439881" cy="45031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直線接點 47"/>
              <p:cNvCxnSpPr/>
              <p:nvPr/>
            </p:nvCxnSpPr>
            <p:spPr>
              <a:xfrm flipV="1">
                <a:off x="4109144" y="3232793"/>
                <a:ext cx="1223530" cy="326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>
                <a:off x="4109144" y="3559158"/>
                <a:ext cx="1223530" cy="380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flipV="1">
                <a:off x="4140571" y="4315164"/>
                <a:ext cx="1223530" cy="326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4140571" y="4641529"/>
                <a:ext cx="1223530" cy="380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字方塊 51"/>
                  <p:cNvSpPr txBox="1"/>
                  <p:nvPr/>
                </p:nvSpPr>
                <p:spPr>
                  <a:xfrm>
                    <a:off x="4932040" y="3007635"/>
                    <a:ext cx="3086273" cy="450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3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altLang="zh-TW" sz="23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−0.07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文字方塊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3007635"/>
                    <a:ext cx="3086273" cy="45031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字方塊 52"/>
                  <p:cNvSpPr txBox="1"/>
                  <p:nvPr/>
                </p:nvSpPr>
                <p:spPr>
                  <a:xfrm>
                    <a:off x="4932039" y="3698002"/>
                    <a:ext cx="3086273" cy="450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3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altLang="zh-TW" sz="23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−0.05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文字方塊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39" y="3698002"/>
                    <a:ext cx="3086273" cy="45031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字方塊 53"/>
                  <p:cNvSpPr txBox="1"/>
                  <p:nvPr/>
                </p:nvSpPr>
                <p:spPr>
                  <a:xfrm>
                    <a:off x="4932038" y="4107826"/>
                    <a:ext cx="3086273" cy="450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3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altLang="zh-TW" sz="23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−0.05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文字方塊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38" y="4107826"/>
                    <a:ext cx="3086273" cy="45031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文字方塊 54"/>
                  <p:cNvSpPr txBox="1"/>
                  <p:nvPr/>
                </p:nvSpPr>
                <p:spPr>
                  <a:xfrm>
                    <a:off x="4932040" y="4742808"/>
                    <a:ext cx="3086273" cy="450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3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altLang="zh-TW" sz="23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3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300" b="0" i="1" smtClean="0">
                                  <a:latin typeface="Cambria Math"/>
                                </a:rPr>
                                <m:t>−0.03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3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文字方塊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4742808"/>
                    <a:ext cx="3086273" cy="45031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7" name="直線單箭頭接點 56"/>
            <p:cNvCxnSpPr/>
            <p:nvPr/>
          </p:nvCxnSpPr>
          <p:spPr>
            <a:xfrm flipV="1">
              <a:off x="395536" y="2852936"/>
              <a:ext cx="4896544" cy="9381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437763" y="4778774"/>
              <a:ext cx="4896544" cy="7384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2321294" y="3059545"/>
              <a:ext cx="187220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300" dirty="0" smtClean="0">
                  <a:latin typeface="Times New Roman" pitchFamily="18" charset="0"/>
                  <a:cs typeface="Times New Roman" pitchFamily="18" charset="0"/>
                </a:rPr>
                <a:t>rate</a:t>
              </a:r>
              <a:r>
                <a:rPr lang="en-US" altLang="zh-TW" sz="2300" dirty="0" smtClean="0"/>
                <a:t> </a:t>
              </a:r>
              <a:r>
                <a:rPr lang="zh-TW" altLang="en-US" sz="2300" dirty="0" smtClean="0">
                  <a:latin typeface="標楷體" pitchFamily="65" charset="-120"/>
                  <a:ea typeface="標楷體" pitchFamily="65" charset="-120"/>
                </a:rPr>
                <a:t>上升</a:t>
              </a:r>
              <a:endParaRPr lang="en-US" altLang="zh-TW" sz="23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321294" y="4956474"/>
              <a:ext cx="187220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300" dirty="0" smtClean="0">
                  <a:latin typeface="Times New Roman" pitchFamily="18" charset="0"/>
                  <a:cs typeface="Times New Roman" pitchFamily="18" charset="0"/>
                </a:rPr>
                <a:t>rate</a:t>
              </a:r>
              <a:r>
                <a:rPr lang="en-US" altLang="zh-TW" sz="2300" dirty="0" smtClean="0"/>
                <a:t> </a:t>
              </a:r>
              <a:r>
                <a:rPr lang="zh-TW" altLang="en-US" sz="2300" dirty="0">
                  <a:latin typeface="標楷體" pitchFamily="65" charset="-120"/>
                  <a:ea typeface="標楷體" pitchFamily="65" charset="-120"/>
                </a:rPr>
                <a:t>下降</a:t>
              </a:r>
              <a:endParaRPr lang="en-US" altLang="zh-TW" sz="23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7218294" y="2406660"/>
              <a:ext cx="15841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300" dirty="0" smtClean="0">
                  <a:latin typeface="Times New Roman" pitchFamily="18" charset="0"/>
                  <a:cs typeface="Times New Roman" pitchFamily="18" charset="0"/>
                </a:rPr>
                <a:t>Bond Price</a:t>
              </a:r>
              <a:endParaRPr lang="zh-TW" altLang="en-US" sz="23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直線單箭頭接點 65"/>
            <p:cNvCxnSpPr/>
            <p:nvPr/>
          </p:nvCxnSpPr>
          <p:spPr>
            <a:xfrm>
              <a:off x="7940327" y="3347897"/>
              <a:ext cx="0" cy="1831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7704348" y="2901621"/>
              <a:ext cx="79208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300" dirty="0" smtClean="0">
                  <a:latin typeface="標楷體" pitchFamily="65" charset="-120"/>
                  <a:ea typeface="標楷體" pitchFamily="65" charset="-120"/>
                </a:rPr>
                <a:t>小</a:t>
              </a:r>
              <a:endParaRPr lang="zh-TW" altLang="en-US" sz="23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7704348" y="5150078"/>
              <a:ext cx="61206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300" dirty="0">
                  <a:latin typeface="標楷體" pitchFamily="65" charset="-120"/>
                  <a:ea typeface="標楷體" pitchFamily="65" charset="-120"/>
                </a:rPr>
                <a:t>大</a:t>
              </a: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292080" y="2639521"/>
              <a:ext cx="600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(1)</a:t>
              </a:r>
              <a:endParaRPr lang="zh-TW" altLang="en-US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338225" y="5332566"/>
              <a:ext cx="600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(2)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5569161" y="5805264"/>
                <a:ext cx="3574840" cy="128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⇒</m:t>
                    </m:r>
                    <m:f>
                      <m:fPr>
                        <m:ctrlPr>
                          <a:rPr lang="en-US" altLang="zh-TW" sz="23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300" i="1">
                            <a:latin typeface="Cambria Math"/>
                          </a:rPr>
                          <m:t>𝐵</m:t>
                        </m:r>
                        <m:r>
                          <a:rPr lang="en-US" altLang="zh-TW" sz="2300" i="1">
                            <a:latin typeface="Cambria Math"/>
                          </a:rPr>
                          <m:t>(0)</m:t>
                        </m:r>
                      </m:num>
                      <m:den>
                        <m:r>
                          <a:rPr lang="en-US" altLang="zh-TW" sz="2300" i="1">
                            <a:latin typeface="Cambria Math"/>
                          </a:rPr>
                          <m:t>𝐵</m:t>
                        </m:r>
                        <m:r>
                          <a:rPr lang="en-US" altLang="zh-TW" sz="2300" i="1">
                            <a:latin typeface="Cambria Math"/>
                          </a:rPr>
                          <m:t>(2)</m:t>
                        </m:r>
                      </m:den>
                    </m:f>
                  </m:oMath>
                </a14:m>
                <a:r>
                  <a:rPr lang="en-US" altLang="zh-TW" sz="23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300" i="1">
                        <a:latin typeface="Cambria Math"/>
                      </a:rPr>
                      <m:t>𝑃</m:t>
                    </m:r>
                    <m:r>
                      <a:rPr lang="en-US" altLang="zh-TW" sz="2300" i="1">
                        <a:latin typeface="Cambria Math"/>
                      </a:rPr>
                      <m:t>(2,3)</m:t>
                    </m:r>
                  </m:oMath>
                </a14:m>
                <a:r>
                  <a:rPr lang="en-US" altLang="zh-TW" sz="2300" dirty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endParaRPr lang="en-US" altLang="zh-TW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TW" altLang="en-US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23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altLang="zh-TW" sz="2300" dirty="0" smtClean="0">
                    <a:latin typeface="Times New Roman" pitchFamily="18" charset="0"/>
                    <a:cs typeface="Times New Roman" pitchFamily="18" charset="0"/>
                  </a:rPr>
                  <a:t>positively </a:t>
                </a:r>
                <a:r>
                  <a:rPr lang="en-US" altLang="zh-TW" sz="2300" dirty="0">
                    <a:latin typeface="Times New Roman" pitchFamily="18" charset="0"/>
                    <a:cs typeface="Times New Roman" pitchFamily="18" charset="0"/>
                  </a:rPr>
                  <a:t>correlated.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61" y="5805264"/>
                <a:ext cx="3574840" cy="1287019"/>
              </a:xfrm>
              <a:prstGeom prst="rect">
                <a:avLst/>
              </a:prstGeom>
              <a:blipFill rotWithShape="1">
                <a:blip r:embed="rId9"/>
                <a:stretch>
                  <a:fillRect r="-30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4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3.4.1  Time Homogeneity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435280" cy="50405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b="1" kern="100" dirty="0">
                    <a:latin typeface="Times New Roman"/>
                    <a:cs typeface="Times New Roman"/>
                  </a:rPr>
                  <a:t>Theorem 3.7</a:t>
                </a:r>
                <a:endParaRPr lang="zh-TW" altLang="zh-TW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i="1" kern="100" dirty="0">
                    <a:latin typeface="Times New Roman"/>
                    <a:cs typeface="Times New Roman"/>
                  </a:rPr>
                  <a:t>For all T=t+1, t+2, …,</a:t>
                </a:r>
                <a:endParaRPr lang="zh-TW" altLang="zh-TW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zh-TW" altLang="zh-TW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𝑑𝑠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sSub>
                            <m:sSub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TW" altLang="zh-TW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𝑠</m:t>
                                      </m:r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+1,</m:t>
                              </m:r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</m:e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 ,</m:t>
                      </m:r>
                    </m:oMath>
                  </m:oMathPara>
                </a14:m>
                <a:endParaRPr lang="zh-TW" altLang="zh-TW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i="1" kern="100" dirty="0">
                    <a:latin typeface="Times New Roman"/>
                    <a:cs typeface="Times New Roman"/>
                  </a:rPr>
                  <a:t>where</a:t>
                </a:r>
                <a:endParaRPr lang="zh-TW" altLang="zh-TW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kern="100">
                              <a:latin typeface="Cambria Math"/>
                              <a:cs typeface="Times New Roman"/>
                            </a:rPr>
                            <m:t>Pr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=</m:t>
                          </m:r>
                          <m:sSub>
                            <m:sSub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=</m:t>
                          </m:r>
                          <m:sSub>
                            <m:sSubPr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zh-TW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i="1" kern="100" dirty="0">
                    <a:latin typeface="Times New Roman"/>
                    <a:cs typeface="Times New Roman"/>
                  </a:rPr>
                  <a:t>and</a:t>
                </a:r>
                <a:endParaRPr lang="zh-TW" altLang="zh-TW" kern="100" dirty="0">
                  <a:cs typeface="Times New Roman"/>
                </a:endParaRPr>
              </a:p>
              <a:p>
                <a:pPr marL="0" indent="0" algn="ctr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/>
                            <a:cs typeface="Times New Roman"/>
                          </a:rPr>
                          <m:t>Pr</m:t>
                        </m:r>
                      </m:e>
                      <m:sub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</m:e>
                      <m:e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 kern="10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kern="100">
                        <a:latin typeface="Cambria Math"/>
                        <a:cs typeface="Times New Roman"/>
                      </a:rPr>
                      <m:t>=1−</m:t>
                    </m:r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  <m:sub>
                        <m:r>
                          <a:rPr lang="en-US" altLang="zh-TW" i="1" kern="10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i="1" kern="100" dirty="0">
                    <a:latin typeface="Times New Roman"/>
                    <a:cs typeface="Times New Roman"/>
                  </a:rPr>
                  <a:t>.</a:t>
                </a:r>
                <a:endParaRPr lang="zh-TW" altLang="zh-TW" kern="100" dirty="0">
                  <a:cs typeface="Times New Roman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435280" cy="5040560"/>
              </a:xfrm>
              <a:blipFill rotWithShape="1">
                <a:blip r:embed="rId2"/>
                <a:stretch>
                  <a:fillRect l="-1156" t="-24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3.4.1  Time Homogeneity</a:t>
            </a:r>
            <a:endParaRPr lang="zh-TW" altLang="en-US" sz="25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507288" cy="561662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4000" i="1" kern="100" dirty="0" smtClean="0">
                    <a:latin typeface="Times New Roman"/>
                    <a:cs typeface="Times New Roman"/>
                  </a:rPr>
                  <a:t>Proof</a:t>
                </a:r>
                <a:r>
                  <a:rPr lang="zh-TW" altLang="zh-TW" sz="4000" kern="100" dirty="0">
                    <a:latin typeface="Times New Roman"/>
                    <a:cs typeface="Times New Roman"/>
                  </a:rPr>
                  <a:t>：</a:t>
                </a:r>
                <a:r>
                  <a:rPr lang="zh-TW" altLang="zh-TW" sz="4000" kern="100" dirty="0">
                    <a:ea typeface="Times New Roman"/>
                    <a:cs typeface="Times New Roman"/>
                  </a:rPr>
                  <a:t> </a:t>
                </a:r>
                <a:endParaRPr lang="zh-TW" altLang="zh-TW" sz="40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4000" kern="100" dirty="0">
                    <a:latin typeface="Times New Roman"/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)/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𝐵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sz="40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zh-TW" altLang="zh-TW" sz="40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4000" i="1" kern="100">
                                    <a:latin typeface="Cambria Math"/>
                                    <a:cs typeface="Times New Roman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−1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zh-TW" altLang="zh-TW" sz="40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</a:t>
                </a:r>
                <a:endParaRPr lang="zh-TW" altLang="zh-TW" sz="40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4000" kern="100" dirty="0">
                    <a:latin typeface="Times New Roman"/>
                    <a:cs typeface="Times New Roman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𝐷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is a martingale under </a:t>
                </a:r>
                <a:r>
                  <a:rPr lang="en-US" altLang="zh-TW" sz="40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4000" kern="100" dirty="0">
                    <a:latin typeface="Times New Roman"/>
                    <a:cs typeface="Times New Roman"/>
                  </a:rPr>
                  <a:t> by the Tower Property for conditional expectation. We aim to show that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</a:t>
                </a:r>
                <a:endParaRPr lang="en-US" altLang="zh-TW" sz="4000" kern="100" dirty="0" smtClean="0">
                  <a:latin typeface="Times New Roman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4000" kern="100" dirty="0" smtClean="0">
                    <a:latin typeface="Times New Roman"/>
                    <a:cs typeface="Times New Roman"/>
                  </a:rPr>
                  <a:t>Now</a:t>
                </a:r>
                <a:r>
                  <a:rPr lang="en-US" altLang="zh-TW" sz="4000" kern="100" dirty="0">
                    <a:latin typeface="Times New Roman"/>
                    <a:cs typeface="Times New Roman"/>
                  </a:rPr>
                  <a:t>, by definition, if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,</m:t>
                    </m:r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</a:t>
                </a:r>
                <a:endParaRPr lang="zh-TW" altLang="zh-TW" sz="40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+2</m:t>
                          </m:r>
                        </m:e>
                      </m:d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+2,</m:t>
                          </m:r>
                          <m:sSub>
                            <m:sSub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𝑖</m:t>
                                  </m:r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+1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𝑖</m:t>
                                  </m:r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sz="4000" kern="100" dirty="0" smtClean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𝑍</m:t>
                      </m:r>
                      <m:d>
                        <m:d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+2</m:t>
                          </m:r>
                        </m:e>
                      </m:d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+2)</m:t>
                          </m:r>
                        </m:num>
                        <m:den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𝐵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sz="4000" i="1" kern="100" dirty="0" smtClean="0">
                  <a:latin typeface="Cambria Math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0" i="1" kern="100" smtClean="0">
                          <a:latin typeface="Cambria Math"/>
                          <a:cs typeface="Times New Roman"/>
                        </a:rPr>
                        <m:t>                     </m:t>
                      </m:r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zh-TW" altLang="zh-TW" sz="40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4000" i="1" kern="100">
                                          <a:latin typeface="Cambria Math"/>
                                          <a:cs typeface="Times New Roman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sSup>
                        <m:sSup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+1,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+2)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4000" i="1" kern="100" dirty="0" smtClean="0">
                  <a:latin typeface="Cambria Math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0" i="1" kern="100" smtClean="0">
                          <a:latin typeface="Cambria Math"/>
                          <a:cs typeface="Times New Roman"/>
                        </a:rPr>
                        <m:t>                     </m:t>
                      </m:r>
                      <m:r>
                        <a:rPr lang="en-US" altLang="zh-TW" sz="4000" i="1" kern="100">
                          <a:latin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TW" altLang="zh-TW" sz="40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TW" sz="4000" i="1" kern="100">
                                      <a:latin typeface="Cambria Math"/>
                                      <a:cs typeface="Times New Roman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zh-TW" altLang="zh-TW" sz="40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4000" i="1" kern="100">
                                          <a:latin typeface="Cambria Math"/>
                                          <a:cs typeface="Times New Roman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sSub>
                        <m:sSubPr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40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4000" i="1" kern="100">
                              <a:latin typeface="Cambria Math"/>
                              <a:cs typeface="Times New Roman"/>
                            </a:rPr>
                            <m:t>𝑃</m:t>
                          </m:r>
                          <m:d>
                            <m:d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+1,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TW" altLang="zh-TW" sz="40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40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4000" i="1" kern="100" dirty="0" smtClean="0">
                  <a:latin typeface="Cambria Math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1341438" algn="l"/>
                  </a:tabLst>
                </a:pPr>
                <a:r>
                  <a:rPr lang="en-US" altLang="zh-TW" sz="4000" kern="100" dirty="0" smtClean="0">
                    <a:cs typeface="Times New Roman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𝑍</m:t>
                        </m:r>
                        <m:d>
                          <m:dPr>
                            <m:ctrlPr>
                              <a:rPr lang="zh-TW" altLang="zh-TW" sz="40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+1,</m:t>
                            </m:r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+2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zh-TW" altLang="zh-TW" sz="40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4000" i="1" kern="100">
                                <a:latin typeface="Cambria Math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4000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TW" altLang="zh-TW" sz="40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4000" kern="100" dirty="0">
                    <a:latin typeface="Times New Roman"/>
                    <a:cs typeface="Times New Roman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altLang="zh-TW" sz="40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40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4000" i="1" kern="100">
                            <a:latin typeface="Cambria Math"/>
                            <a:cs typeface="Times New Roman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altLang="zh-TW" sz="4000" kern="100" dirty="0">
                    <a:latin typeface="Times New Roman"/>
                    <a:cs typeface="Times New Roman"/>
                  </a:rPr>
                  <a:t> is a martingale under </a:t>
                </a:r>
                <a:r>
                  <a:rPr lang="en-US" altLang="zh-TW" sz="40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4000" kern="100" dirty="0">
                    <a:latin typeface="Times New Roman"/>
                    <a:cs typeface="Times New Roman"/>
                  </a:rPr>
                  <a:t> from </a:t>
                </a:r>
                <a:r>
                  <a:rPr lang="en-US" altLang="zh-TW" sz="40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4000" kern="100" dirty="0">
                    <a:latin typeface="Times New Roman"/>
                    <a:cs typeface="Times New Roman"/>
                  </a:rPr>
                  <a:t> to </a:t>
                </a:r>
                <a:r>
                  <a:rPr lang="en-US" altLang="zh-TW" sz="4000" i="1" kern="100" dirty="0">
                    <a:latin typeface="Times New Roman"/>
                    <a:cs typeface="Times New Roman"/>
                  </a:rPr>
                  <a:t>t+</a:t>
                </a:r>
                <a:r>
                  <a:rPr lang="en-US" altLang="zh-TW" sz="4000" kern="100" dirty="0">
                    <a:latin typeface="Times New Roman"/>
                    <a:cs typeface="Times New Roman"/>
                  </a:rPr>
                  <a:t>1. </a:t>
                </a:r>
                <a:endParaRPr lang="zh-TW" altLang="zh-TW" sz="4000" kern="100" dirty="0">
                  <a:cs typeface="Times New Roman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507288" cy="5616624"/>
              </a:xfrm>
              <a:blipFill rotWithShape="1">
                <a:blip r:embed="rId2"/>
                <a:stretch>
                  <a:fillRect l="-860" t="-1846" b="-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064896" cy="6336704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5800" kern="100" dirty="0">
                    <a:latin typeface="Times New Roman"/>
                    <a:cs typeface="Times New Roman"/>
                  </a:rPr>
                  <a:t>By the martingale Representation Theorem, there exists a </a:t>
                </a:r>
                <a:r>
                  <a:rPr lang="en-US" altLang="zh-TW" sz="5800" kern="100" dirty="0" err="1">
                    <a:latin typeface="Times New Roman"/>
                    <a:cs typeface="Times New Roman"/>
                  </a:rPr>
                  <a:t>previsible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 process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𝜙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 such that </a:t>
                </a:r>
                <a:endParaRPr lang="en-US" altLang="zh-TW" sz="5800" i="1" kern="100" dirty="0" smtClean="0">
                  <a:latin typeface="Cambria Math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TW" sz="5800" i="1" kern="100" smtClean="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0,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</m:sup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𝜙</m:t>
                        </m:r>
                        <m:d>
                          <m:dPr>
                            <m:ctrlPr>
                              <a:rPr lang="zh-TW" altLang="zh-TW" sz="58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𝑠</m:t>
                            </m:r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𝛥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𝑍</m:t>
                        </m:r>
                        <m:d>
                          <m:dPr>
                            <m:ctrlPr>
                              <a:rPr lang="zh-TW" altLang="zh-TW" sz="58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𝑠</m:t>
                            </m:r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𝑠</m:t>
                            </m:r>
                            <m:r>
                              <a:rPr lang="en-US" altLang="zh-TW" sz="5800" i="1" kern="100">
                                <a:latin typeface="Cambria Math"/>
                                <a:cs typeface="Times New Roman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, </a:t>
                </a:r>
                <a:endParaRPr lang="zh-TW" altLang="zh-TW" sz="58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5800" kern="100" dirty="0">
                    <a:latin typeface="Times New Roman"/>
                    <a:cs typeface="Times New Roman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𝛥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𝑠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−1,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𝜏</m:t>
                        </m:r>
                      </m:e>
                    </m:d>
                    <m:r>
                      <a:rPr lang="en-US" altLang="zh-TW" sz="5800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zh-TW" altLang="zh-TW" sz="58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5800" kern="100" dirty="0">
                    <a:latin typeface="Times New Roman"/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𝜓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−1,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𝜙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𝑍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−1,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+1</m:t>
                        </m:r>
                      </m:e>
                    </m:d>
                    <m:r>
                      <a:rPr lang="en-US" altLang="zh-TW" sz="5800" kern="100"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 Now consider the portfolio process which holds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𝜙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 units of the bond which matures at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t+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1,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𝑃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−1,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+1)</m:t>
                    </m:r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, plus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𝜓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𝑇</m:t>
                    </m:r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 units of the risk-free bond, </a:t>
                </a:r>
                <a14:m>
                  <m:oMath xmlns:m="http://schemas.openxmlformats.org/officeDocument/2006/math">
                    <m:r>
                      <a:rPr lang="en-US" altLang="zh-TW" sz="5800" i="1" kern="100">
                        <a:latin typeface="Cambria Math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zh-TW" altLang="zh-TW" sz="58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5800" i="1" kern="100">
                            <a:latin typeface="Cambria Math"/>
                            <a:cs typeface="Times New Roman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sz="5800" kern="100" dirty="0">
                    <a:latin typeface="Times New Roman"/>
                    <a:cs typeface="Times New Roman"/>
                  </a:rPr>
                  <a:t>, from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t-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1 to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t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. The value of this portfolio at time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t just after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 rebalancing is</a:t>
                </a:r>
                <a:endParaRPr lang="zh-TW" altLang="zh-TW" sz="58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𝜙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+1,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+2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+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𝜓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+1,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𝜙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𝑍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𝜓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𝐷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𝐷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−1,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𝜙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𝛥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𝑍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𝜙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𝑍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−1,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𝜓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𝜙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𝛥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𝑍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𝜙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𝑍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𝜓</m:t>
                          </m:r>
                          <m:d>
                            <m:dPr>
                              <m:ctrlPr>
                                <a:rPr lang="zh-TW" altLang="zh-TW" sz="5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altLang="zh-TW" sz="5800" i="1" kern="100">
                                  <a:latin typeface="Cambria Math"/>
                                  <a:cs typeface="Times New Roman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𝜙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+1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+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𝜓</m:t>
                      </m:r>
                      <m:d>
                        <m:dPr>
                          <m:ctrlPr>
                            <a:rPr lang="zh-TW" altLang="zh-TW" sz="58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58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𝐵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𝑡</m:t>
                      </m:r>
                      <m:r>
                        <a:rPr lang="en-US" altLang="zh-TW" sz="5800" i="1" kern="100">
                          <a:latin typeface="Cambria Math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zh-TW" altLang="zh-TW" sz="5800" kern="100" dirty="0"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TW" sz="5800" kern="100" dirty="0">
                    <a:latin typeface="Times New Roman"/>
                    <a:cs typeface="Times New Roman"/>
                  </a:rPr>
                  <a:t>which is the value of the portfolio at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t just before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 rebalancing. Therefore the portfolio strategy is </a:t>
                </a:r>
                <a:r>
                  <a:rPr lang="en-US" altLang="zh-TW" sz="5800" i="1" kern="100" dirty="0">
                    <a:latin typeface="Times New Roman"/>
                    <a:cs typeface="Times New Roman"/>
                  </a:rPr>
                  <a:t>self-financing</a:t>
                </a:r>
                <a:r>
                  <a:rPr lang="en-US" altLang="zh-TW" sz="58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5800" kern="100" dirty="0">
                  <a:cs typeface="Times New Roman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064896" cy="6336704"/>
              </a:xfrm>
              <a:blipFill rotWithShape="1">
                <a:blip r:embed="rId2"/>
                <a:stretch>
                  <a:fillRect l="-1134" t="-1829" r="-1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0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332656"/>
                <a:ext cx="7427168" cy="562074"/>
              </a:xfrm>
            </p:spPr>
            <p:txBody>
              <a:bodyPr/>
              <a:lstStyle/>
              <a:p>
                <a:pPr algn="l"/>
                <a:r>
                  <a:rPr lang="en-US" altLang="zh-TW" sz="2500" dirty="0" smtClean="0"/>
                  <a:t>Claim:</a:t>
                </a:r>
                <a:r>
                  <a:rPr lang="en-US" altLang="zh-TW" sz="2500" kern="1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zh-TW" sz="2300" kern="1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Exists </a:t>
                </a:r>
                <a:r>
                  <a:rPr lang="en-US" altLang="zh-TW" sz="2300" kern="1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a </a:t>
                </a:r>
                <a:r>
                  <a:rPr lang="en-US" altLang="zh-TW" sz="2300" kern="100" dirty="0" err="1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previsible</a:t>
                </a:r>
                <a:r>
                  <a:rPr lang="en-US" altLang="zh-TW" sz="2300" kern="1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process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𝜙</m:t>
                    </m:r>
                    <m:d>
                      <m:dPr>
                        <m:ctrlPr>
                          <a:rPr lang="zh-TW" altLang="zh-TW" sz="2300" i="1" kern="1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2300" kern="1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332656"/>
                <a:ext cx="7427168" cy="562074"/>
              </a:xfrm>
              <a:blipFill rotWithShape="1">
                <a:blip r:embed="rId2"/>
                <a:stretch>
                  <a:fillRect l="-1313" b="-184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229600" cy="543346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zh-TW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∅</m:t>
                        </m:r>
                        <m:d>
                          <m:dPr>
                            <m:ctrlP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TW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+1)]</m:t>
                        </m:r>
                      </m:e>
                    </m:nary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)∆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r>
                      <a:rPr lang="en-US" altLang="zh-TW" sz="2000" i="1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0,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𝑇</m:t>
                        </m:r>
                        <m:r>
                          <a:rPr lang="en-US" altLang="zh-TW" sz="2000" i="1">
                            <a:latin typeface="Cambria Math"/>
                          </a:rPr>
                          <m:t>)∆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TW" sz="2000" dirty="0" smtClean="0"/>
                  <a:t>If t=1, </a:t>
                </a:r>
                <a:endParaRPr lang="en-US" altLang="zh-TW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∅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1,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0,2</m:t>
                              </m:r>
                            </m:e>
                          </m:d>
                        </m:e>
                      </m:d>
                      <m:r>
                        <a:rPr lang="en-US" altLang="zh-TW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0,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1,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=&gt;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1,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(1)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1,2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0,2</m:t>
                            </m:r>
                          </m:e>
                        </m:d>
                      </m:den>
                    </m:f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(1)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0,2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1,2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(0,2)</m:t>
                        </m:r>
                      </m:den>
                    </m:f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1,2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000" dirty="0" smtClean="0"/>
                  <a:t> =&gt; </a:t>
                </a:r>
                <a:r>
                  <a:rPr lang="en-US" altLang="zh-TW" sz="2000" dirty="0" err="1" smtClean="0"/>
                  <a:t>previsible</a:t>
                </a:r>
                <a:r>
                  <a:rPr lang="en-US" altLang="zh-TW" sz="2000" dirty="0" smtClean="0"/>
                  <a:t>!</a:t>
                </a:r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If t=k, </a:t>
                </a:r>
              </a:p>
              <a:p>
                <a:pPr marL="0" indent="0">
                  <a:buNone/>
                </a:pPr>
                <a:r>
                  <a:rPr lang="en-US" altLang="zh-TW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r>
                      <a:rPr lang="en-US" altLang="zh-TW" sz="20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−1,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+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−1,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n-US" altLang="zh-TW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0" smtClean="0">
                          <a:latin typeface="Cambria Math"/>
                          <a:ea typeface="Cambria Math"/>
                        </a:rPr>
                        <m:t>                 </m:t>
                      </m:r>
                      <m:r>
                        <a:rPr lang="en-US" altLang="zh-TW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 smtClean="0">
                    <a:ea typeface="Cambria Math"/>
                  </a:rPr>
                  <a:t>=&gt;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−1,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altLang="zh-TW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−1,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−1,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                   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000" dirty="0"/>
                  <a:t> =&gt; </a:t>
                </a:r>
                <a:r>
                  <a:rPr lang="en-US" altLang="zh-TW" sz="2000" dirty="0" err="1"/>
                  <a:t>previsible</a:t>
                </a:r>
                <a:r>
                  <a:rPr lang="en-US" altLang="zh-TW" sz="2000" dirty="0"/>
                  <a:t>!</a:t>
                </a:r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229600" cy="5433467"/>
              </a:xfrm>
              <a:blipFill rotWithShape="1">
                <a:blip r:embed="rId3"/>
                <a:stretch>
                  <a:fillRect l="-741" t="-8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11560" y="493998"/>
                <a:ext cx="8208912" cy="642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Furthermore,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𝐷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=1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 so the portfolio strategy is replicating. The principle of no arbitrage indicates that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must, therefore, be the unique no-arbitrage price; that is,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𝐵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−1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𝑠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zh-TW" altLang="zh-TW" sz="2300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We can develop this further: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d>
                        <m:d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𝑒𝑥𝑝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𝑠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𝑡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𝑇</m:t>
                                      </m:r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zh-TW" altLang="zh-TW" sz="2300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𝑒𝑥𝑝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TW" altLang="zh-TW" sz="2300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300" i="1" kern="100">
                                          <a:latin typeface="Cambria Math"/>
                                          <a:cs typeface="Times New Roman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TW" altLang="zh-TW" sz="2300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=</m:t>
                                          </m:r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r>
                                            <a:rPr lang="en-US" altLang="zh-TW" sz="2300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ctrlPr>
                                                <a:rPr lang="zh-TW" altLang="zh-TW" sz="2300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300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zh-TW" altLang="zh-TW" sz="2300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en-US" altLang="zh-TW" sz="2300" i="1" kern="100">
                                      <a:latin typeface="Cambria Math"/>
                                      <a:cs typeface="Times New Roman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d>
                            <m:dPr>
                              <m:ctrlPr>
                                <a:rPr lang="zh-TW" altLang="zh-TW" sz="23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altLang="zh-TW" sz="2300" i="1" kern="100">
                                  <a:latin typeface="Cambria Math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𝑟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𝑡</m:t>
                          </m:r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zh-TW" altLang="zh-TW" sz="2300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300" i="1" kern="100">
                              <a:latin typeface="Cambria Math"/>
                              <a:cs typeface="Times New Roman"/>
                            </a:rPr>
                            <m:t>𝑄</m:t>
                          </m:r>
                        </m:sub>
                      </m:sSub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[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𝑃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𝑡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+1,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𝑇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)|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𝑟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(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𝑡</m:t>
                      </m:r>
                      <m:r>
                        <a:rPr lang="en-US" altLang="zh-TW" sz="2300" i="1" kern="100">
                          <a:latin typeface="Cambria Math"/>
                          <a:cs typeface="Times New Roman"/>
                        </a:rPr>
                        <m:t>)]</m:t>
                      </m:r>
                    </m:oMath>
                  </m:oMathPara>
                </a14:m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Where the relevant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-probabilities are given in the statement of the theorem.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3998"/>
                <a:ext cx="8208912" cy="6421630"/>
              </a:xfrm>
              <a:prstGeom prst="rect">
                <a:avLst/>
              </a:prstGeom>
              <a:blipFill rotWithShape="1">
                <a:blip r:embed="rId2"/>
                <a:stretch>
                  <a:fillRect l="-1039" t="-760" r="-520" b="-10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/>
          </a:bodyPr>
          <a:lstStyle/>
          <a:p>
            <a:pPr algn="l"/>
            <a:r>
              <a:rPr lang="en-US" altLang="zh-TW" sz="2500" i="1" dirty="0" smtClean="0">
                <a:latin typeface="Times New Roman" pitchFamily="18" charset="0"/>
                <a:cs typeface="Times New Roman" pitchFamily="18" charset="0"/>
              </a:rPr>
              <a:t>3.4.1  Time Homogeneity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7544" y="1014204"/>
                <a:ext cx="8568952" cy="4998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300" b="1" kern="100" dirty="0" smtClean="0">
                    <a:latin typeface="Times New Roman"/>
                    <a:cs typeface="Times New Roman"/>
                  </a:rPr>
                  <a:t>Example 3.8</a:t>
                </a:r>
                <a:endParaRPr lang="zh-TW" altLang="zh-TW" sz="2300" kern="100" dirty="0">
                  <a:cs typeface="Times New Roman"/>
                </a:endParaRPr>
              </a:p>
              <a:p>
                <a:pPr indent="203200"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The simplest example is the random-walk model for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 The state space is then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𝑅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={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𝛿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𝑛</m:t>
                    </m:r>
                    <m:r>
                      <a:rPr lang="zh-TW" altLang="zh-TW" sz="2300" i="1" kern="100">
                        <a:latin typeface="Cambria Math"/>
                        <a:cs typeface="Times New Roman"/>
                      </a:rPr>
                      <m:t>：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𝑛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∈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ℤ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}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300" kern="100">
                        <a:latin typeface="Cambria Math"/>
                        <a:cs typeface="Times New Roman"/>
                      </a:rPr>
                      <m:t>δ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is the up- or down-step size.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  For time homogeneity under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we assume that the risk-neutral probabilities that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𝑟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𝑡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 goes up and down (call these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and 1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-q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respectively) are constant over time. 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Recall Theorem 3.7. The risk-neutral probability </a:t>
                </a:r>
                <a:r>
                  <a:rPr lang="en-US" altLang="zh-TW" sz="2300" i="1" kern="100" dirty="0">
                    <a:latin typeface="Times New Roman"/>
                    <a:cs typeface="Times New Roman"/>
                  </a:rPr>
                  <a:t>q</a:t>
                </a:r>
                <a:r>
                  <a:rPr lang="en-US" altLang="zh-TW" sz="2300" kern="100" dirty="0">
                    <a:latin typeface="Times New Roman"/>
                    <a:cs typeface="Times New Roman"/>
                  </a:rPr>
                  <a:t> is determined most simply by considering at time 0 the price of the zero-coupon bond which matures at time 2.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0,2</m:t>
                        </m:r>
                      </m:e>
                    </m:d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0,1</m:t>
                        </m:r>
                      </m:e>
                    </m:d>
                    <m:sSub>
                      <m:sSub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1,2</m:t>
                            </m:r>
                          </m:e>
                        </m:d>
                      </m:e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altLang="zh-TW" sz="2300" i="1" kern="100" dirty="0" smtClean="0">
                  <a:latin typeface="Cambria Math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 smtClean="0">
                    <a:cs typeface="Times New Roman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+</m:t>
                            </m:r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</m:e>
                        </m:d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+(1−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  <m:sSup>
                      <m:sSup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𝑒</m:t>
                        </m:r>
                      </m:e>
                      <m: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−(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𝑟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e>
                        </m:d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𝛿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)</m:t>
                        </m:r>
                      </m:sup>
                    </m:sSup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,</a:t>
                </a:r>
                <a:endParaRPr lang="zh-TW" altLang="zh-TW" sz="2300" kern="100" dirty="0"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300" kern="100" dirty="0">
                    <a:latin typeface="Times New Roman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𝑞</m:t>
                    </m:r>
                    <m:r>
                      <a:rPr lang="en-US" altLang="zh-TW" sz="2300" i="1" kern="10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zh-TW" altLang="zh-TW" sz="2300" i="1" kern="10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0,2</m:t>
                            </m:r>
                          </m:e>
                        </m:d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  <m:r>
                          <a:rPr lang="en-US" altLang="zh-TW" sz="2300" i="1" kern="100">
                            <a:latin typeface="Cambria Math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sz="2300" i="1" kern="10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300" i="1" kern="100">
                                <a:latin typeface="Cambria Math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TW" altLang="zh-TW" sz="2300" i="1" kern="10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zh-TW" altLang="zh-TW" sz="2300" i="1" kern="100">
                                        <a:effectLst/>
                                        <a:latin typeface="Cambria Math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300" i="1" kern="100">
                                        <a:latin typeface="Cambria Math"/>
                                        <a:cs typeface="Times New Roman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altLang="zh-TW" sz="2300" i="1" kern="100">
                                    <a:latin typeface="Cambria Math"/>
                                    <a:cs typeface="Times New Roman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altLang="zh-TW" sz="2300" kern="100" dirty="0">
                    <a:latin typeface="Times New Roman"/>
                    <a:cs typeface="Times New Roman"/>
                  </a:rPr>
                  <a:t>.</a:t>
                </a:r>
                <a:endParaRPr lang="zh-TW" altLang="zh-TW" sz="2300" kern="1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14204"/>
                <a:ext cx="8568952" cy="4998035"/>
              </a:xfrm>
              <a:prstGeom prst="rect">
                <a:avLst/>
              </a:prstGeom>
              <a:blipFill rotWithShape="1">
                <a:blip r:embed="rId2"/>
                <a:stretch>
                  <a:fillRect l="-1068" t="-1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5764</Words>
  <Application>Microsoft Office PowerPoint</Application>
  <PresentationFormat>如螢幕大小 (4:3)</PresentationFormat>
  <Paragraphs>303</Paragraphs>
  <Slides>32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28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61" baseType="lpstr">
      <vt:lpstr>1_Office 佈景主題</vt:lpstr>
      <vt:lpstr>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12_Office 佈景主題</vt:lpstr>
      <vt:lpstr>13_Office 佈景主題</vt:lpstr>
      <vt:lpstr>14_Office 佈景主題</vt:lpstr>
      <vt:lpstr>15_Office 佈景主題</vt:lpstr>
      <vt:lpstr>16_Office 佈景主題</vt:lpstr>
      <vt:lpstr>17_Office 佈景主題</vt:lpstr>
      <vt:lpstr>18_Office 佈景主題</vt:lpstr>
      <vt:lpstr>19_Office 佈景主題</vt:lpstr>
      <vt:lpstr>20_Office 佈景主題</vt:lpstr>
      <vt:lpstr>21_Office 佈景主題</vt:lpstr>
      <vt:lpstr>22_Office 佈景主題</vt:lpstr>
      <vt:lpstr>23_Office 佈景主題</vt:lpstr>
      <vt:lpstr>24_Office 佈景主題</vt:lpstr>
      <vt:lpstr>25_Office 佈景主題</vt:lpstr>
      <vt:lpstr>26_Office 佈景主題</vt:lpstr>
      <vt:lpstr>27_Office 佈景主題</vt:lpstr>
      <vt:lpstr>28_Office 佈景主題</vt:lpstr>
      <vt:lpstr>文件</vt:lpstr>
      <vt:lpstr>Interest Rate Models</vt:lpstr>
      <vt:lpstr>3.4 Models for the Risk-Free Rate of Interest</vt:lpstr>
      <vt:lpstr>3.4.1  Time Homogeneity</vt:lpstr>
      <vt:lpstr>3.4.1  Time Homogeneity</vt:lpstr>
      <vt:lpstr>3.4.1  Time Homogeneity</vt:lpstr>
      <vt:lpstr>PowerPoint 簡報</vt:lpstr>
      <vt:lpstr>Claim: Exists a previsible process ϕ(t,T) </vt:lpstr>
      <vt:lpstr>PowerPoint 簡報</vt:lpstr>
      <vt:lpstr>3.4.1  Time Homogeneity</vt:lpstr>
      <vt:lpstr>3.4.2  Calculation of Bond Prices</vt:lpstr>
      <vt:lpstr>3.4.2  Calculation of Bond Prices</vt:lpstr>
      <vt:lpstr>3.4.2  Calculation of Bond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3.4.3  Derivative Prices</vt:lpstr>
      <vt:lpstr>3.5 Futures contracts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 Models</dc:title>
  <dc:creator>jazzn</dc:creator>
  <cp:lastModifiedBy>jazzn</cp:lastModifiedBy>
  <cp:revision>45</cp:revision>
  <dcterms:created xsi:type="dcterms:W3CDTF">2011-08-17T05:10:00Z</dcterms:created>
  <dcterms:modified xsi:type="dcterms:W3CDTF">2011-08-30T08:15:56Z</dcterms:modified>
</cp:coreProperties>
</file>