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73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72" r:id="rId13"/>
    <p:sldId id="268" r:id="rId14"/>
    <p:sldId id="274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F6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深色樣式 1 - 輔色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深色樣式 1 - 輔色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深色樣式 2 - 輔色 5/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深色樣式 2 - 輔色 1/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深色樣式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深色樣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深色樣式 1 - 輔色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深色樣式 1 - 輔色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深色樣式 1 - 輔色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44910-6E60-4597-BA04-D4D165083696}" type="datetimeFigureOut">
              <a:rPr lang="zh-TW" altLang="en-US" smtClean="0"/>
              <a:t>2011/8/15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B91D5A-0757-4FC0-9AD0-0FBFEAF581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3572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5E2A-2A81-4C27-A833-A4E87D169548}" type="datetime1">
              <a:rPr lang="zh-TW" altLang="en-US" smtClean="0"/>
              <a:t>2011/8/15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ㄅㄅㄅ ㄅ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EA74-131F-4416-8C2C-F37151EF9CB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4419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D4D1F-A250-4CF2-B2FF-588E3CC1A16F}" type="datetime1">
              <a:rPr lang="zh-TW" altLang="en-US" smtClean="0"/>
              <a:t>2011/8/15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ㄅㄅㄅ ㄅ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EA74-131F-4416-8C2C-F37151EF9CB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9454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06F7E-0F3E-4F47-B60B-171664DE9C53}" type="datetime1">
              <a:rPr lang="zh-TW" altLang="en-US" smtClean="0"/>
              <a:t>2011/8/15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ㄅㄅㄅ ㄅ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EA74-131F-4416-8C2C-F37151EF9CB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7810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C78D-F50F-4E71-B897-0DB95E799641}" type="datetime1">
              <a:rPr lang="zh-TW" altLang="en-US" smtClean="0"/>
              <a:t>2011/8/15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ㄅㄅㄅ ㄅ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EA74-131F-4416-8C2C-F37151EF9CB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3534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AB52-3A84-4432-9512-B919DAFFA827}" type="datetime1">
              <a:rPr lang="zh-TW" altLang="en-US" smtClean="0"/>
              <a:t>2011/8/15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ㄅㄅㄅ ㄅ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EA74-131F-4416-8C2C-F37151EF9CB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162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A57A-78C6-4B13-A172-D3A3BCAD29B2}" type="datetime1">
              <a:rPr lang="zh-TW" altLang="en-US" smtClean="0"/>
              <a:t>2011/8/15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ㄅㄅㄅ ㄅ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EA74-131F-4416-8C2C-F37151EF9CB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661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87AB-36C1-4084-8CE1-3910FA2E4973}" type="datetime1">
              <a:rPr lang="zh-TW" altLang="en-US" smtClean="0"/>
              <a:t>2011/8/15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ㄅㄅㄅ ㄅ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EA74-131F-4416-8C2C-F37151EF9CB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0369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CB8A-09A8-48A8-BB3D-29F7B24102FF}" type="datetime1">
              <a:rPr lang="zh-TW" altLang="en-US" smtClean="0"/>
              <a:t>2011/8/15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ㄅㄅㄅ ㄅ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EA74-131F-4416-8C2C-F37151EF9CB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2143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7D3E-FE1B-412A-A014-32DE5E130776}" type="datetime1">
              <a:rPr lang="zh-TW" altLang="en-US" smtClean="0"/>
              <a:t>2011/8/15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ㄅㄅㄅ ㄅ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EA74-131F-4416-8C2C-F37151EF9CB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3910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B67F-7D25-4751-8AF9-323B45A27462}" type="datetime1">
              <a:rPr lang="zh-TW" altLang="en-US" smtClean="0"/>
              <a:t>2011/8/15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ㄅㄅㄅ ㄅ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EA74-131F-4416-8C2C-F37151EF9CB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768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13EA-901E-45BF-ADC9-BACD520C4FFD}" type="datetime1">
              <a:rPr lang="zh-TW" altLang="en-US" smtClean="0"/>
              <a:t>2011/8/15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ㄅㄅㄅ ㄅ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EA74-131F-4416-8C2C-F37151EF9CB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691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F2CC9-27EF-4C3F-A8DC-B422657AF334}" type="datetime1">
              <a:rPr lang="zh-TW" altLang="en-US" smtClean="0"/>
              <a:t>2011/8/15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CN" altLang="en-US" smtClean="0"/>
              <a:t>ㄅㄅㄅ ㄅ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EEA74-131F-4416-8C2C-F37151EF9CB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7365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oleObject" Target="../embeddings/oleObject10.bin"/><Relationship Id="rId7" Type="http://schemas.openxmlformats.org/officeDocument/2006/relationships/image" Target="../media/image17.png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png"/><Relationship Id="rId11" Type="http://schemas.openxmlformats.org/officeDocument/2006/relationships/oleObject" Target="../embeddings/oleObject11.bin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.wmf"/><Relationship Id="rId9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7" Type="http://schemas.openxmlformats.org/officeDocument/2006/relationships/image" Target="../media/image24.png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3.png"/><Relationship Id="rId11" Type="http://schemas.openxmlformats.org/officeDocument/2006/relationships/oleObject" Target="../embeddings/oleObject12.bin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9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9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990656" cy="5616624"/>
          </a:xfrm>
        </p:spPr>
        <p:txBody>
          <a:bodyPr>
            <a:normAutofit/>
          </a:bodyPr>
          <a:lstStyle/>
          <a:p>
            <a:pPr>
              <a:lnSpc>
                <a:spcPts val="528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TW" dirty="0" smtClean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altLang="zh-TW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altLang="zh-TW" dirty="0" smtClean="0">
                <a:latin typeface="Times New Roman" pitchFamily="18" charset="0"/>
                <a:ea typeface="+mn-ea"/>
                <a:cs typeface="Times New Roman" pitchFamily="18" charset="0"/>
              </a:rPr>
              <a:t>Interest Rate Models:</a:t>
            </a:r>
            <a:br>
              <a:rPr lang="en-US" altLang="zh-TW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altLang="zh-TW" dirty="0" smtClean="0">
                <a:latin typeface="Times New Roman" pitchFamily="18" charset="0"/>
                <a:ea typeface="+mn-ea"/>
                <a:cs typeface="Times New Roman" pitchFamily="18" charset="0"/>
              </a:rPr>
              <a:t>An Introduction</a:t>
            </a:r>
            <a:br>
              <a:rPr lang="en-US" altLang="zh-TW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altLang="zh-TW" sz="3200" dirty="0" smtClean="0">
                <a:latin typeface="Times New Roman" pitchFamily="18" charset="0"/>
                <a:ea typeface="+mn-ea"/>
                <a:cs typeface="Times New Roman" pitchFamily="18" charset="0"/>
              </a:rPr>
              <a:t>CH3.  Discrete-Time Binomial Models</a:t>
            </a:r>
            <a:br>
              <a:rPr lang="en-US" altLang="zh-TW" sz="3200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altLang="zh-TW" sz="32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Andrew J. G. Cairns</a:t>
            </a:r>
            <a:r>
              <a:rPr lang="en-US" altLang="zh-TW" sz="3600" i="1" dirty="0" smtClean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altLang="zh-TW" sz="3600" i="1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altLang="zh-TW" sz="3600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altLang="zh-TW" sz="3600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zh-TW" altLang="en-US" sz="3600" dirty="0" smtClean="0">
                <a:latin typeface="Times New Roman" pitchFamily="18" charset="0"/>
                <a:ea typeface="+mn-ea"/>
                <a:cs typeface="Times New Roman" pitchFamily="18" charset="0"/>
              </a:rPr>
              <a:t>   </a:t>
            </a:r>
            <a:r>
              <a:rPr lang="zh-TW" altLang="en-US" sz="3600" dirty="0">
                <a:latin typeface="+mn-ea"/>
                <a:ea typeface="+mn-ea"/>
                <a:cs typeface="Times New Roman" pitchFamily="18" charset="0"/>
              </a:rPr>
              <a:t>報告者</a:t>
            </a:r>
            <a:r>
              <a:rPr lang="en-US" altLang="zh-TW" sz="3600" dirty="0" smtClean="0">
                <a:latin typeface="+mn-ea"/>
                <a:ea typeface="+mn-ea"/>
                <a:cs typeface="Times New Roman" pitchFamily="18" charset="0"/>
              </a:rPr>
              <a:t>:</a:t>
            </a:r>
            <a:r>
              <a:rPr lang="zh-TW" altLang="en-US" sz="3600" dirty="0" smtClean="0">
                <a:latin typeface="+mn-ea"/>
                <a:ea typeface="+mn-ea"/>
                <a:cs typeface="Times New Roman" pitchFamily="18" charset="0"/>
              </a:rPr>
              <a:t>張國培</a:t>
            </a:r>
            <a:r>
              <a:rPr lang="en-US" altLang="zh-TW" sz="3600" b="1" dirty="0" smtClean="0">
                <a:latin typeface="+mn-ea"/>
                <a:ea typeface="+mn-ea"/>
                <a:cs typeface="Times New Roman" pitchFamily="18" charset="0"/>
              </a:rPr>
              <a:t/>
            </a:r>
            <a:br>
              <a:rPr lang="en-US" altLang="zh-TW" sz="3600" b="1" dirty="0" smtClean="0">
                <a:latin typeface="+mn-ea"/>
                <a:ea typeface="+mn-ea"/>
                <a:cs typeface="Times New Roman" pitchFamily="18" charset="0"/>
              </a:rPr>
            </a:br>
            <a:r>
              <a:rPr lang="zh-TW" altLang="en-US" sz="3600" dirty="0" smtClean="0">
                <a:latin typeface="+mn-ea"/>
                <a:ea typeface="+mn-ea"/>
                <a:cs typeface="Times New Roman" pitchFamily="18" charset="0"/>
              </a:rPr>
              <a:t>指導</a:t>
            </a:r>
            <a:r>
              <a:rPr lang="zh-TW" altLang="en-US" sz="3600" dirty="0">
                <a:latin typeface="+mn-ea"/>
                <a:ea typeface="+mn-ea"/>
                <a:cs typeface="Times New Roman" pitchFamily="18" charset="0"/>
              </a:rPr>
              <a:t>教授</a:t>
            </a:r>
            <a:r>
              <a:rPr lang="en-US" altLang="zh-TW" sz="3600" dirty="0">
                <a:latin typeface="+mn-ea"/>
                <a:ea typeface="+mn-ea"/>
                <a:cs typeface="Times New Roman" pitchFamily="18" charset="0"/>
              </a:rPr>
              <a:t>:</a:t>
            </a:r>
            <a:r>
              <a:rPr lang="zh-TW" altLang="en-US" sz="3600" dirty="0">
                <a:latin typeface="+mn-ea"/>
                <a:ea typeface="+mn-ea"/>
                <a:cs typeface="Times New Roman" pitchFamily="18" charset="0"/>
              </a:rPr>
              <a:t>戴天時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EA74-131F-4416-8C2C-F37151EF9CB7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178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3.3  Recombining Binomial Model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sz="1600" dirty="0" smtClean="0"/>
          </a:p>
          <a:p>
            <a:endParaRPr lang="en-US" altLang="zh-TW" sz="1600" dirty="0"/>
          </a:p>
          <a:p>
            <a:endParaRPr lang="en-US" altLang="zh-TW" sz="1600" dirty="0" smtClean="0"/>
          </a:p>
          <a:p>
            <a:endParaRPr lang="en-US" altLang="zh-TW" sz="1600" dirty="0"/>
          </a:p>
          <a:p>
            <a:endParaRPr lang="zh-TW" altLang="en-US" sz="1600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5477704"/>
              </p:ext>
            </p:extLst>
          </p:nvPr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7" name="方程式" r:id="rId3" imgW="914400" imgH="215640" progId="Equation.3">
                  <p:embed/>
                </p:oleObj>
              </mc:Choice>
              <mc:Fallback>
                <p:oleObj name="方程式" r:id="rId3" imgW="914400" imgH="215640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群組 5"/>
          <p:cNvGrpSpPr/>
          <p:nvPr/>
        </p:nvGrpSpPr>
        <p:grpSpPr>
          <a:xfrm>
            <a:off x="3607674" y="5111010"/>
            <a:ext cx="720080" cy="1116124"/>
            <a:chOff x="1115616" y="2060848"/>
            <a:chExt cx="864096" cy="1440160"/>
          </a:xfrm>
        </p:grpSpPr>
        <p:cxnSp>
          <p:nvCxnSpPr>
            <p:cNvPr id="7" name="直線接點 6"/>
            <p:cNvCxnSpPr/>
            <p:nvPr/>
          </p:nvCxnSpPr>
          <p:spPr>
            <a:xfrm flipV="1">
              <a:off x="1115616" y="2060848"/>
              <a:ext cx="864096" cy="6480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接點 7"/>
            <p:cNvCxnSpPr/>
            <p:nvPr/>
          </p:nvCxnSpPr>
          <p:spPr>
            <a:xfrm>
              <a:off x="1115616" y="2924944"/>
              <a:ext cx="864096" cy="5760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群組 8"/>
          <p:cNvGrpSpPr/>
          <p:nvPr/>
        </p:nvGrpSpPr>
        <p:grpSpPr>
          <a:xfrm>
            <a:off x="3607674" y="3718020"/>
            <a:ext cx="720080" cy="1116124"/>
            <a:chOff x="1115616" y="2060848"/>
            <a:chExt cx="864096" cy="1440160"/>
          </a:xfrm>
        </p:grpSpPr>
        <p:cxnSp>
          <p:nvCxnSpPr>
            <p:cNvPr id="10" name="直線接點 9"/>
            <p:cNvCxnSpPr/>
            <p:nvPr/>
          </p:nvCxnSpPr>
          <p:spPr>
            <a:xfrm flipV="1">
              <a:off x="1115616" y="2060848"/>
              <a:ext cx="864096" cy="6480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接點 10"/>
            <p:cNvCxnSpPr/>
            <p:nvPr/>
          </p:nvCxnSpPr>
          <p:spPr>
            <a:xfrm>
              <a:off x="1115616" y="2924944"/>
              <a:ext cx="864096" cy="5760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群組 11"/>
          <p:cNvGrpSpPr/>
          <p:nvPr/>
        </p:nvGrpSpPr>
        <p:grpSpPr>
          <a:xfrm>
            <a:off x="2291648" y="4480990"/>
            <a:ext cx="720080" cy="1116124"/>
            <a:chOff x="1115616" y="2060848"/>
            <a:chExt cx="864096" cy="1440160"/>
          </a:xfrm>
        </p:grpSpPr>
        <p:cxnSp>
          <p:nvCxnSpPr>
            <p:cNvPr id="13" name="直線接點 12"/>
            <p:cNvCxnSpPr/>
            <p:nvPr/>
          </p:nvCxnSpPr>
          <p:spPr>
            <a:xfrm flipV="1">
              <a:off x="1115616" y="2060848"/>
              <a:ext cx="864096" cy="6480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接點 13"/>
            <p:cNvCxnSpPr/>
            <p:nvPr/>
          </p:nvCxnSpPr>
          <p:spPr>
            <a:xfrm>
              <a:off x="1115616" y="2924944"/>
              <a:ext cx="864096" cy="5760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1259633" y="4869160"/>
                <a:ext cx="64807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600" b="0" i="1" smtClean="0">
                          <a:latin typeface="Cambria Math"/>
                        </a:rPr>
                        <m:t>𝑃</m:t>
                      </m:r>
                      <m:r>
                        <a:rPr lang="en-US" altLang="zh-TW" sz="1600" b="0" i="1" smtClean="0">
                          <a:latin typeface="Cambria Math"/>
                        </a:rPr>
                        <m:t>(0,</m:t>
                      </m:r>
                      <m:r>
                        <a:rPr lang="en-US" altLang="zh-TW" sz="1600" b="0" i="1" smtClean="0">
                          <a:latin typeface="Cambria Math"/>
                        </a:rPr>
                        <m:t>𝑇</m:t>
                      </m:r>
                      <m:r>
                        <a:rPr lang="en-US" altLang="zh-TW" sz="1600" b="0" i="1" smtClean="0">
                          <a:latin typeface="Cambria Math"/>
                        </a:rPr>
                        <m:t>,0)</m:t>
                      </m:r>
                    </m:oMath>
                  </m:oMathPara>
                </a14:m>
                <a:endParaRPr lang="zh-TW" altLang="en-US" sz="16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3" y="4869160"/>
                <a:ext cx="648072" cy="338554"/>
              </a:xfrm>
              <a:prstGeom prst="rect">
                <a:avLst/>
              </a:prstGeom>
              <a:blipFill rotWithShape="1">
                <a:blip r:embed="rId5"/>
                <a:stretch>
                  <a:fillRect r="-51887" b="-1090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2555776" y="4067780"/>
                <a:ext cx="6844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600" b="0" i="1" smtClean="0">
                          <a:latin typeface="Cambria Math"/>
                        </a:rPr>
                        <m:t>𝑃</m:t>
                      </m:r>
                      <m:r>
                        <a:rPr lang="en-US" altLang="zh-TW" sz="1600" b="0" i="1" smtClean="0">
                          <a:latin typeface="Cambria Math"/>
                        </a:rPr>
                        <m:t>(1,</m:t>
                      </m:r>
                      <m:r>
                        <a:rPr lang="en-US" altLang="zh-TW" sz="1600" b="0" i="1" smtClean="0">
                          <a:latin typeface="Cambria Math"/>
                        </a:rPr>
                        <m:t>𝑇</m:t>
                      </m:r>
                      <m:r>
                        <a:rPr lang="en-US" altLang="zh-TW" sz="1600" b="0" i="1" smtClean="0">
                          <a:latin typeface="Cambria Math"/>
                        </a:rPr>
                        <m:t>,0)</m:t>
                      </m:r>
                    </m:oMath>
                  </m:oMathPara>
                </a14:m>
                <a:endParaRPr lang="zh-TW" altLang="en-US" sz="1600" dirty="0"/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4067780"/>
                <a:ext cx="684488" cy="338554"/>
              </a:xfrm>
              <a:prstGeom prst="rect">
                <a:avLst/>
              </a:prstGeom>
              <a:blipFill rotWithShape="1">
                <a:blip r:embed="rId6"/>
                <a:stretch>
                  <a:fillRect r="-43363" b="-892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2525527" y="5682734"/>
                <a:ext cx="103836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600" b="0" i="1" smtClean="0">
                          <a:latin typeface="Cambria Math"/>
                        </a:rPr>
                        <m:t>𝑃</m:t>
                      </m:r>
                      <m:r>
                        <a:rPr lang="en-US" altLang="zh-TW" sz="1600" b="0" i="1" smtClean="0">
                          <a:latin typeface="Cambria Math"/>
                        </a:rPr>
                        <m:t>(1,</m:t>
                      </m:r>
                      <m:r>
                        <a:rPr lang="en-US" altLang="zh-TW" sz="1600" b="0" i="1" smtClean="0">
                          <a:latin typeface="Cambria Math"/>
                        </a:rPr>
                        <m:t>𝑇</m:t>
                      </m:r>
                      <m:r>
                        <a:rPr lang="en-US" altLang="zh-TW" sz="1600" b="0" i="1" smtClean="0">
                          <a:latin typeface="Cambria Math"/>
                        </a:rPr>
                        <m:t>,1)</m:t>
                      </m:r>
                    </m:oMath>
                  </m:oMathPara>
                </a14:m>
                <a:endParaRPr lang="zh-TW" altLang="en-US" sz="1600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5527" y="5682734"/>
                <a:ext cx="1038361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4324920" y="3381739"/>
                <a:ext cx="103836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600" b="0" i="1" smtClean="0">
                          <a:latin typeface="Cambria Math"/>
                        </a:rPr>
                        <m:t>𝑃</m:t>
                      </m:r>
                      <m:r>
                        <a:rPr lang="en-US" altLang="zh-TW" sz="1600" b="0" i="1" smtClean="0">
                          <a:latin typeface="Cambria Math"/>
                        </a:rPr>
                        <m:t>(2,</m:t>
                      </m:r>
                      <m:r>
                        <a:rPr lang="en-US" altLang="zh-TW" sz="1600" b="0" i="1" smtClean="0">
                          <a:latin typeface="Cambria Math"/>
                        </a:rPr>
                        <m:t>𝑇</m:t>
                      </m:r>
                      <m:r>
                        <a:rPr lang="en-US" altLang="zh-TW" sz="1600" b="0" i="1" smtClean="0">
                          <a:latin typeface="Cambria Math"/>
                        </a:rPr>
                        <m:t>,0)</m:t>
                      </m:r>
                    </m:oMath>
                  </m:oMathPara>
                </a14:m>
                <a:endParaRPr lang="zh-TW" altLang="en-US" sz="1600" dirty="0"/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4920" y="3381739"/>
                <a:ext cx="1038361" cy="338554"/>
              </a:xfrm>
              <a:prstGeom prst="rect">
                <a:avLst/>
              </a:prstGeom>
              <a:blipFill rotWithShape="1">
                <a:blip r:embed="rId8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4327754" y="4764128"/>
                <a:ext cx="103836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600" b="0" i="1" smtClean="0">
                          <a:latin typeface="Cambria Math"/>
                        </a:rPr>
                        <m:t>𝑃</m:t>
                      </m:r>
                      <m:r>
                        <a:rPr lang="en-US" altLang="zh-TW" sz="1600" b="0" i="1" smtClean="0">
                          <a:latin typeface="Cambria Math"/>
                        </a:rPr>
                        <m:t>(2,</m:t>
                      </m:r>
                      <m:r>
                        <a:rPr lang="en-US" altLang="zh-TW" sz="1600" b="0" i="1" smtClean="0">
                          <a:latin typeface="Cambria Math"/>
                        </a:rPr>
                        <m:t>𝑇</m:t>
                      </m:r>
                      <m:r>
                        <a:rPr lang="en-US" altLang="zh-TW" sz="1600" b="0" i="1" smtClean="0">
                          <a:latin typeface="Cambria Math"/>
                        </a:rPr>
                        <m:t>,1)</m:t>
                      </m:r>
                    </m:oMath>
                  </m:oMathPara>
                </a14:m>
                <a:endParaRPr lang="zh-TW" altLang="en-US" sz="1600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7754" y="4764128"/>
                <a:ext cx="1038361" cy="338554"/>
              </a:xfrm>
              <a:prstGeom prst="rect">
                <a:avLst/>
              </a:prstGeom>
              <a:blipFill rotWithShape="1">
                <a:blip r:embed="rId9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4327754" y="6112936"/>
                <a:ext cx="103836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600" b="0" i="1" smtClean="0">
                          <a:latin typeface="Cambria Math"/>
                        </a:rPr>
                        <m:t>𝑃</m:t>
                      </m:r>
                      <m:r>
                        <a:rPr lang="en-US" altLang="zh-TW" sz="1600" b="0" i="1" smtClean="0">
                          <a:latin typeface="Cambria Math"/>
                        </a:rPr>
                        <m:t>(2,</m:t>
                      </m:r>
                      <m:r>
                        <a:rPr lang="en-US" altLang="zh-TW" sz="1600" b="0" i="1" smtClean="0">
                          <a:latin typeface="Cambria Math"/>
                        </a:rPr>
                        <m:t>𝑇</m:t>
                      </m:r>
                      <m:r>
                        <a:rPr lang="en-US" altLang="zh-TW" sz="1600" b="0" i="1" smtClean="0">
                          <a:latin typeface="Cambria Math"/>
                        </a:rPr>
                        <m:t>,2)</m:t>
                      </m:r>
                    </m:oMath>
                  </m:oMathPara>
                </a14:m>
                <a:endParaRPr lang="zh-TW" altLang="en-US" sz="1600" dirty="0"/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7754" y="6112936"/>
                <a:ext cx="1038361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1" name="物件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1303860"/>
              </p:ext>
            </p:extLst>
          </p:nvPr>
        </p:nvGraphicFramePr>
        <p:xfrm>
          <a:off x="687388" y="1196975"/>
          <a:ext cx="8232775" cy="267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8" name="方程式" r:id="rId11" imgW="5626080" imgH="1828800" progId="Equation.3">
                  <p:embed/>
                </p:oleObj>
              </mc:Choice>
              <mc:Fallback>
                <p:oleObj name="方程式" r:id="rId11" imgW="5626080" imgH="1828800" progId="Equation.3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1196975"/>
                        <a:ext cx="8232775" cy="2676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EA74-131F-4416-8C2C-F37151EF9CB7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708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群組 44"/>
          <p:cNvGrpSpPr/>
          <p:nvPr/>
        </p:nvGrpSpPr>
        <p:grpSpPr>
          <a:xfrm>
            <a:off x="5944101" y="474664"/>
            <a:ext cx="2880318" cy="1886203"/>
            <a:chOff x="4569974" y="3381739"/>
            <a:chExt cx="4204497" cy="3171003"/>
          </a:xfrm>
        </p:grpSpPr>
        <p:grpSp>
          <p:nvGrpSpPr>
            <p:cNvPr id="30" name="群組 29"/>
            <p:cNvGrpSpPr/>
            <p:nvPr/>
          </p:nvGrpSpPr>
          <p:grpSpPr>
            <a:xfrm>
              <a:off x="6918015" y="5111010"/>
              <a:ext cx="720080" cy="1116124"/>
              <a:chOff x="1115616" y="2060848"/>
              <a:chExt cx="864096" cy="1440160"/>
            </a:xfrm>
          </p:grpSpPr>
          <p:cxnSp>
            <p:nvCxnSpPr>
              <p:cNvPr id="31" name="直線接點 30"/>
              <p:cNvCxnSpPr/>
              <p:nvPr/>
            </p:nvCxnSpPr>
            <p:spPr>
              <a:xfrm flipV="1">
                <a:off x="1115616" y="2060848"/>
                <a:ext cx="864096" cy="6480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接點 31"/>
              <p:cNvCxnSpPr/>
              <p:nvPr/>
            </p:nvCxnSpPr>
            <p:spPr>
              <a:xfrm>
                <a:off x="1115616" y="2924944"/>
                <a:ext cx="864096" cy="57606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群組 32"/>
            <p:cNvGrpSpPr/>
            <p:nvPr/>
          </p:nvGrpSpPr>
          <p:grpSpPr>
            <a:xfrm>
              <a:off x="6918015" y="3718020"/>
              <a:ext cx="720080" cy="1116124"/>
              <a:chOff x="1115616" y="2060848"/>
              <a:chExt cx="864096" cy="1440160"/>
            </a:xfrm>
          </p:grpSpPr>
          <p:cxnSp>
            <p:nvCxnSpPr>
              <p:cNvPr id="34" name="直線接點 33"/>
              <p:cNvCxnSpPr/>
              <p:nvPr/>
            </p:nvCxnSpPr>
            <p:spPr>
              <a:xfrm flipV="1">
                <a:off x="1115616" y="2060848"/>
                <a:ext cx="864096" cy="6480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接點 34"/>
              <p:cNvCxnSpPr/>
              <p:nvPr/>
            </p:nvCxnSpPr>
            <p:spPr>
              <a:xfrm>
                <a:off x="1115616" y="2924944"/>
                <a:ext cx="864096" cy="57606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群組 35"/>
            <p:cNvGrpSpPr/>
            <p:nvPr/>
          </p:nvGrpSpPr>
          <p:grpSpPr>
            <a:xfrm>
              <a:off x="5601989" y="4480990"/>
              <a:ext cx="720080" cy="1116124"/>
              <a:chOff x="1115616" y="2060848"/>
              <a:chExt cx="864096" cy="1440160"/>
            </a:xfrm>
          </p:grpSpPr>
          <p:cxnSp>
            <p:nvCxnSpPr>
              <p:cNvPr id="37" name="直線接點 36"/>
              <p:cNvCxnSpPr/>
              <p:nvPr/>
            </p:nvCxnSpPr>
            <p:spPr>
              <a:xfrm flipV="1">
                <a:off x="1115616" y="2060848"/>
                <a:ext cx="864096" cy="6480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線接點 37"/>
              <p:cNvCxnSpPr/>
              <p:nvPr/>
            </p:nvCxnSpPr>
            <p:spPr>
              <a:xfrm>
                <a:off x="1115616" y="2924944"/>
                <a:ext cx="864096" cy="57606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文字方塊 38"/>
                <p:cNvSpPr txBox="1"/>
                <p:nvPr/>
              </p:nvSpPr>
              <p:spPr>
                <a:xfrm>
                  <a:off x="4569974" y="4869159"/>
                  <a:ext cx="648072" cy="4398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1100" b="0" i="1" smtClean="0">
                            <a:latin typeface="Cambria Math"/>
                          </a:rPr>
                          <m:t>𝑃</m:t>
                        </m:r>
                        <m:r>
                          <a:rPr lang="en-US" altLang="zh-TW" sz="1100" b="0" i="1" smtClean="0">
                            <a:latin typeface="Cambria Math"/>
                          </a:rPr>
                          <m:t>(0,</m:t>
                        </m:r>
                        <m:r>
                          <a:rPr lang="en-US" altLang="zh-TW" sz="1100" b="0" i="1" smtClean="0">
                            <a:latin typeface="Cambria Math"/>
                          </a:rPr>
                          <m:t>𝑇</m:t>
                        </m:r>
                        <m:r>
                          <a:rPr lang="en-US" altLang="zh-TW" sz="1100" b="0" i="1" smtClean="0">
                            <a:latin typeface="Cambria Math"/>
                          </a:rPr>
                          <m:t>,0)</m:t>
                        </m:r>
                      </m:oMath>
                    </m:oMathPara>
                  </a14:m>
                  <a:endParaRPr lang="zh-TW" altLang="en-US" sz="11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39" name="文字方塊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69974" y="4869159"/>
                  <a:ext cx="648072" cy="439807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r="-61644" b="-4651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文字方塊 39"/>
                <p:cNvSpPr txBox="1"/>
                <p:nvPr/>
              </p:nvSpPr>
              <p:spPr>
                <a:xfrm>
                  <a:off x="5866117" y="4067780"/>
                  <a:ext cx="684488" cy="4398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1100" b="0" i="1" smtClean="0">
                            <a:latin typeface="Cambria Math"/>
                          </a:rPr>
                          <m:t>𝑃</m:t>
                        </m:r>
                        <m:r>
                          <a:rPr lang="en-US" altLang="zh-TW" sz="1100" b="0" i="1" smtClean="0">
                            <a:latin typeface="Cambria Math"/>
                          </a:rPr>
                          <m:t>(1,</m:t>
                        </m:r>
                        <m:r>
                          <a:rPr lang="en-US" altLang="zh-TW" sz="1100" b="0" i="1" smtClean="0">
                            <a:latin typeface="Cambria Math"/>
                          </a:rPr>
                          <m:t>𝑇</m:t>
                        </m:r>
                        <m:r>
                          <a:rPr lang="en-US" altLang="zh-TW" sz="1100" b="0" i="1" smtClean="0">
                            <a:latin typeface="Cambria Math"/>
                          </a:rPr>
                          <m:t>,0)</m:t>
                        </m:r>
                      </m:oMath>
                    </m:oMathPara>
                  </a14:m>
                  <a:endParaRPr lang="zh-TW" altLang="en-US" sz="11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40" name="文字方塊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66117" y="4067780"/>
                  <a:ext cx="684488" cy="439807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r="-51948" b="-4651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文字方塊 40"/>
                <p:cNvSpPr txBox="1"/>
                <p:nvPr/>
              </p:nvSpPr>
              <p:spPr>
                <a:xfrm>
                  <a:off x="5835868" y="5682733"/>
                  <a:ext cx="1136376" cy="43980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1100" b="0" i="1" smtClean="0">
                            <a:latin typeface="Cambria Math"/>
                          </a:rPr>
                          <m:t>𝑃</m:t>
                        </m:r>
                        <m:r>
                          <a:rPr lang="en-US" altLang="zh-TW" sz="1100" b="0" i="1" smtClean="0">
                            <a:latin typeface="Cambria Math"/>
                          </a:rPr>
                          <m:t>(1,</m:t>
                        </m:r>
                        <m:r>
                          <a:rPr lang="en-US" altLang="zh-TW" sz="1100" b="0" i="1" smtClean="0">
                            <a:latin typeface="Cambria Math"/>
                          </a:rPr>
                          <m:t>𝑇</m:t>
                        </m:r>
                        <m:r>
                          <a:rPr lang="en-US" altLang="zh-TW" sz="1100" b="0" i="1" smtClean="0">
                            <a:latin typeface="Cambria Math"/>
                          </a:rPr>
                          <m:t>,1)</m:t>
                        </m:r>
                      </m:oMath>
                    </m:oMathPara>
                  </a14:m>
                  <a:endParaRPr lang="zh-TW" altLang="en-US" sz="11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41" name="文字方塊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35868" y="5682733"/>
                  <a:ext cx="1136376" cy="439807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4651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文字方塊 41"/>
                <p:cNvSpPr txBox="1"/>
                <p:nvPr/>
              </p:nvSpPr>
              <p:spPr>
                <a:xfrm>
                  <a:off x="7635262" y="3381739"/>
                  <a:ext cx="1136376" cy="43980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1100" b="0" i="1" smtClean="0">
                            <a:latin typeface="Cambria Math"/>
                          </a:rPr>
                          <m:t>𝑃</m:t>
                        </m:r>
                        <m:r>
                          <a:rPr lang="en-US" altLang="zh-TW" sz="1100" b="0" i="1" smtClean="0">
                            <a:latin typeface="Cambria Math"/>
                          </a:rPr>
                          <m:t>(2,</m:t>
                        </m:r>
                        <m:r>
                          <a:rPr lang="en-US" altLang="zh-TW" sz="1100" b="0" i="1" smtClean="0">
                            <a:latin typeface="Cambria Math"/>
                          </a:rPr>
                          <m:t>𝑇</m:t>
                        </m:r>
                        <m:r>
                          <a:rPr lang="en-US" altLang="zh-TW" sz="1100" b="0" i="1" smtClean="0">
                            <a:latin typeface="Cambria Math"/>
                          </a:rPr>
                          <m:t>,0)</m:t>
                        </m:r>
                      </m:oMath>
                    </m:oMathPara>
                  </a14:m>
                  <a:endParaRPr lang="zh-TW" altLang="en-US" sz="11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42" name="文字方塊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35262" y="3381739"/>
                  <a:ext cx="1136376" cy="439807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b="-4651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文字方塊 42"/>
                <p:cNvSpPr txBox="1"/>
                <p:nvPr/>
              </p:nvSpPr>
              <p:spPr>
                <a:xfrm>
                  <a:off x="7638095" y="4764127"/>
                  <a:ext cx="1136376" cy="43980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1100" b="0" i="1" smtClean="0">
                            <a:latin typeface="Cambria Math"/>
                          </a:rPr>
                          <m:t>𝑃</m:t>
                        </m:r>
                        <m:r>
                          <a:rPr lang="en-US" altLang="zh-TW" sz="1100" b="0" i="1" smtClean="0">
                            <a:latin typeface="Cambria Math"/>
                          </a:rPr>
                          <m:t>(2,</m:t>
                        </m:r>
                        <m:r>
                          <a:rPr lang="en-US" altLang="zh-TW" sz="1100" b="0" i="1" smtClean="0">
                            <a:latin typeface="Cambria Math"/>
                          </a:rPr>
                          <m:t>𝑇</m:t>
                        </m:r>
                        <m:r>
                          <a:rPr lang="en-US" altLang="zh-TW" sz="1100" b="0" i="1" smtClean="0">
                            <a:latin typeface="Cambria Math"/>
                          </a:rPr>
                          <m:t>,1)</m:t>
                        </m:r>
                      </m:oMath>
                    </m:oMathPara>
                  </a14:m>
                  <a:endParaRPr lang="zh-TW" altLang="en-US" sz="11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43" name="文字方塊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38095" y="4764127"/>
                  <a:ext cx="1136376" cy="439807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b="-4651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文字方塊 43"/>
                <p:cNvSpPr txBox="1"/>
                <p:nvPr/>
              </p:nvSpPr>
              <p:spPr>
                <a:xfrm>
                  <a:off x="7638095" y="6112935"/>
                  <a:ext cx="1136376" cy="43980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1100" b="0" i="1" smtClean="0">
                            <a:latin typeface="Cambria Math"/>
                          </a:rPr>
                          <m:t>𝑃</m:t>
                        </m:r>
                        <m:r>
                          <a:rPr lang="en-US" altLang="zh-TW" sz="1100" b="0" i="1" smtClean="0">
                            <a:latin typeface="Cambria Math"/>
                          </a:rPr>
                          <m:t>(2,</m:t>
                        </m:r>
                        <m:r>
                          <a:rPr lang="en-US" altLang="zh-TW" sz="1100" b="0" i="1" smtClean="0">
                            <a:latin typeface="Cambria Math"/>
                          </a:rPr>
                          <m:t>𝑇</m:t>
                        </m:r>
                        <m:r>
                          <a:rPr lang="en-US" altLang="zh-TW" sz="1100" b="0" i="1" smtClean="0">
                            <a:latin typeface="Cambria Math"/>
                          </a:rPr>
                          <m:t>,2)</m:t>
                        </m:r>
                      </m:oMath>
                    </m:oMathPara>
                  </a14:m>
                  <a:endParaRPr lang="zh-TW" altLang="en-US" sz="11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44" name="文字方塊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38095" y="6112935"/>
                  <a:ext cx="1136376" cy="439807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b="-4651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6" name="文字方塊 45"/>
          <p:cNvSpPr txBox="1"/>
          <p:nvPr/>
        </p:nvSpPr>
        <p:spPr>
          <a:xfrm>
            <a:off x="2771800" y="4941169"/>
            <a:ext cx="2952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 q*u(T)+(1-q)*d(T)=1  )</a:t>
            </a:r>
            <a:endParaRPr lang="zh-TW" altLang="en-US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EA74-131F-4416-8C2C-F37151EF9CB7}" type="slidenum">
              <a:rPr lang="zh-TW" altLang="en-US" smtClean="0"/>
              <a:pPr/>
              <a:t>11</a:t>
            </a:fld>
            <a:endParaRPr lang="zh-TW" altLang="en-US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449135"/>
              </p:ext>
            </p:extLst>
          </p:nvPr>
        </p:nvGraphicFramePr>
        <p:xfrm>
          <a:off x="161304" y="144902"/>
          <a:ext cx="5986572" cy="67130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4" name="方程式" r:id="rId11" imgW="5232240" imgH="5867280" progId="Equation.3">
                  <p:embed/>
                </p:oleObj>
              </mc:Choice>
              <mc:Fallback>
                <p:oleObj name="方程式" r:id="rId11" imgW="5232240" imgH="5867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61304" y="144902"/>
                        <a:ext cx="5986572" cy="67130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859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8388088"/>
              </p:ext>
            </p:extLst>
          </p:nvPr>
        </p:nvGraphicFramePr>
        <p:xfrm>
          <a:off x="866775" y="292100"/>
          <a:ext cx="7077075" cy="360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0" name="方程式" r:id="rId3" imgW="4381200" imgH="2234880" progId="Equation.3">
                  <p:embed/>
                </p:oleObj>
              </mc:Choice>
              <mc:Fallback>
                <p:oleObj name="方程式" r:id="rId3" imgW="4381200" imgH="223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6775" y="292100"/>
                        <a:ext cx="7077075" cy="3609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EA74-131F-4416-8C2C-F37151EF9CB7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361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4109556"/>
              </p:ext>
            </p:extLst>
          </p:nvPr>
        </p:nvGraphicFramePr>
        <p:xfrm>
          <a:off x="49213" y="139700"/>
          <a:ext cx="5187950" cy="676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0" name="方程式" r:id="rId3" imgW="4012920" imgH="5232240" progId="Equation.3">
                  <p:embed/>
                </p:oleObj>
              </mc:Choice>
              <mc:Fallback>
                <p:oleObj name="方程式" r:id="rId3" imgW="4012920" imgH="5232240" progId="Equation.3">
                  <p:embed/>
                  <p:pic>
                    <p:nvPicPr>
                      <p:cNvPr id="0" name="Picture 2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3" y="139700"/>
                        <a:ext cx="5187950" cy="67643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群組 4"/>
          <p:cNvGrpSpPr/>
          <p:nvPr/>
        </p:nvGrpSpPr>
        <p:grpSpPr>
          <a:xfrm>
            <a:off x="5757800" y="548680"/>
            <a:ext cx="2304256" cy="936104"/>
            <a:chOff x="5220072" y="548680"/>
            <a:chExt cx="2304256" cy="936104"/>
          </a:xfrm>
        </p:grpSpPr>
        <p:graphicFrame>
          <p:nvGraphicFramePr>
            <p:cNvPr id="2" name="物件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13772878"/>
                </p:ext>
              </p:extLst>
            </p:nvPr>
          </p:nvGraphicFramePr>
          <p:xfrm>
            <a:off x="5303018" y="620651"/>
            <a:ext cx="2138363" cy="792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41" name="方程式" r:id="rId5" imgW="2400120" imgH="888840" progId="Equation.3">
                    <p:embed/>
                  </p:oleObj>
                </mc:Choice>
                <mc:Fallback>
                  <p:oleObj name="方程式" r:id="rId5" imgW="2400120" imgH="8888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5303018" y="620651"/>
                          <a:ext cx="2138363" cy="79216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" name="矩形 2"/>
            <p:cNvSpPr/>
            <p:nvPr/>
          </p:nvSpPr>
          <p:spPr>
            <a:xfrm>
              <a:off x="5220072" y="548680"/>
              <a:ext cx="2304256" cy="93610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EA74-131F-4416-8C2C-F37151EF9CB7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82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EA74-131F-4416-8C2C-F37151EF9CB7}" type="slidenum">
              <a:rPr lang="zh-TW" altLang="en-US" smtClean="0"/>
              <a:pPr/>
              <a:t>14</a:t>
            </a:fld>
            <a:endParaRPr lang="zh-TW" altLang="en-US"/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4115993"/>
              </p:ext>
            </p:extLst>
          </p:nvPr>
        </p:nvGraphicFramePr>
        <p:xfrm>
          <a:off x="179512" y="188640"/>
          <a:ext cx="34290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方程式" r:id="rId3" imgW="3429000" imgH="1117440" progId="Equation.3">
                  <p:embed/>
                </p:oleObj>
              </mc:Choice>
              <mc:Fallback>
                <p:oleObj name="方程式" r:id="rId3" imgW="3429000" imgH="1117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2" y="188640"/>
                        <a:ext cx="3429000" cy="111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610624"/>
              </p:ext>
            </p:extLst>
          </p:nvPr>
        </p:nvGraphicFramePr>
        <p:xfrm>
          <a:off x="179512" y="1484784"/>
          <a:ext cx="1600200" cy="104775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20955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table for P(t,1)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</a:rPr>
                        <a:t>　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x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dirty="0">
                          <a:effectLst/>
                        </a:rPr>
                        <a:t>0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0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0.94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dirty="0">
                          <a:effectLst/>
                        </a:rPr>
                        <a:t>1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549390"/>
              </p:ext>
            </p:extLst>
          </p:nvPr>
        </p:nvGraphicFramePr>
        <p:xfrm>
          <a:off x="2269480" y="1523628"/>
          <a:ext cx="3022600" cy="12573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724661"/>
                <a:gridCol w="924897"/>
                <a:gridCol w="686521"/>
                <a:gridCol w="686521"/>
              </a:tblGrid>
              <a:tr h="20955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table for P(t,2)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</a:rPr>
                        <a:t>　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x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0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0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0.9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0.965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0.94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dirty="0">
                          <a:effectLst/>
                        </a:rPr>
                        <a:t>1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427335"/>
              </p:ext>
            </p:extLst>
          </p:nvPr>
        </p:nvGraphicFramePr>
        <p:xfrm>
          <a:off x="5607496" y="1556792"/>
          <a:ext cx="3429000" cy="146685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</a:tblGrid>
              <a:tr h="20955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table for P(t,3)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x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0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0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0.87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0.940057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0.981838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0.891981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0.956401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0.931624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dirty="0">
                          <a:effectLst/>
                        </a:rPr>
                        <a:t>1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594580"/>
              </p:ext>
            </p:extLst>
          </p:nvPr>
        </p:nvGraphicFramePr>
        <p:xfrm>
          <a:off x="395536" y="3212976"/>
          <a:ext cx="4114800" cy="16764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20955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table for P(t,4)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x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dirty="0">
                          <a:effectLst/>
                        </a:rPr>
                        <a:t>0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4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0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0.84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dirty="0">
                          <a:effectLst/>
                        </a:rPr>
                        <a:t>0.91454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0.962583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0.988124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0.845287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dirty="0">
                          <a:effectLst/>
                        </a:rPr>
                        <a:t>0.913355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0.962525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dirty="0">
                          <a:effectLst/>
                        </a:rPr>
                        <a:t>0.866644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dirty="0">
                          <a:effectLst/>
                        </a:rPr>
                        <a:t>0.937589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dirty="0">
                          <a:effectLst/>
                        </a:rPr>
                        <a:t>0.913299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dirty="0">
                          <a:effectLst/>
                        </a:rPr>
                        <a:t>1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4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dirty="0">
                          <a:effectLst/>
                        </a:rPr>
                        <a:t>1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0" name="物件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7941342"/>
              </p:ext>
            </p:extLst>
          </p:nvPr>
        </p:nvGraphicFramePr>
        <p:xfrm>
          <a:off x="611560" y="5624872"/>
          <a:ext cx="5904656" cy="324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方程式" r:id="rId5" imgW="3695400" imgH="203040" progId="Equation.3">
                  <p:embed/>
                </p:oleObj>
              </mc:Choice>
              <mc:Fallback>
                <p:oleObj name="方程式" r:id="rId5" imgW="36954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1560" y="5624872"/>
                        <a:ext cx="5904656" cy="3246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235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2616305"/>
              </p:ext>
            </p:extLst>
          </p:nvPr>
        </p:nvGraphicFramePr>
        <p:xfrm>
          <a:off x="0" y="19050"/>
          <a:ext cx="7559675" cy="683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" name="方程式" r:id="rId3" imgW="6235560" imgH="5638680" progId="Equation.3">
                  <p:embed/>
                </p:oleObj>
              </mc:Choice>
              <mc:Fallback>
                <p:oleObj name="方程式" r:id="rId3" imgW="6235560" imgH="56386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050"/>
                        <a:ext cx="7559675" cy="683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EA74-131F-4416-8C2C-F37151EF9CB7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196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3244113"/>
              </p:ext>
            </p:extLst>
          </p:nvPr>
        </p:nvGraphicFramePr>
        <p:xfrm>
          <a:off x="179511" y="404664"/>
          <a:ext cx="8840741" cy="4320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4" name="方程式" r:id="rId3" imgW="8318160" imgH="4063680" progId="Equation.3">
                  <p:embed/>
                </p:oleObj>
              </mc:Choice>
              <mc:Fallback>
                <p:oleObj name="方程式" r:id="rId3" imgW="8318160" imgH="40636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1" y="404664"/>
                        <a:ext cx="8840741" cy="43204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EA74-131F-4416-8C2C-F37151EF9CB7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909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7985956"/>
              </p:ext>
            </p:extLst>
          </p:nvPr>
        </p:nvGraphicFramePr>
        <p:xfrm>
          <a:off x="698500" y="214313"/>
          <a:ext cx="7712075" cy="495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0" name="方程式" r:id="rId3" imgW="6362640" imgH="4089240" progId="Equation.3">
                  <p:embed/>
                </p:oleObj>
              </mc:Choice>
              <mc:Fallback>
                <p:oleObj name="方程式" r:id="rId3" imgW="6362640" imgH="4089240" progId="Equation.3">
                  <p:embed/>
                  <p:pic>
                    <p:nvPicPr>
                      <p:cNvPr id="0" name="Picture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214313"/>
                        <a:ext cx="7712075" cy="4956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EA74-131F-4416-8C2C-F37151EF9CB7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300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>
                <a:latin typeface="Times New Roman" pitchFamily="18" charset="0"/>
                <a:cs typeface="Times New Roman" pitchFamily="18" charset="0"/>
              </a:rPr>
              <a:t>3.1 A Simple No-Arbitrage Model</a:t>
            </a:r>
            <a:endParaRPr lang="zh-TW" altLang="en-US" sz="40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P(</a:t>
                </a:r>
                <a:r>
                  <a:rPr lang="en-US" altLang="zh-TW" sz="2400" dirty="0" err="1" smtClean="0">
                    <a:latin typeface="Times New Roman" pitchFamily="18" charset="0"/>
                    <a:cs typeface="Times New Roman" pitchFamily="18" charset="0"/>
                  </a:rPr>
                  <a:t>t,T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) : the price at time t of a zero-coupon  bond which 	          	     matures at time T  </a:t>
                </a:r>
              </a:p>
              <a:p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Risk-free rate of interest  </a:t>
                </a:r>
              </a:p>
              <a:p>
                <a:pPr marL="0" indent="0">
                  <a:buNone/>
                </a:pP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	r(</a:t>
                </a:r>
                <a:r>
                  <a:rPr lang="en-US" altLang="zh-TW" sz="2400" dirty="0" err="1" smtClean="0">
                    <a:latin typeface="Times New Roman" pitchFamily="18" charset="0"/>
                    <a:cs typeface="Times New Roman" pitchFamily="18" charset="0"/>
                  </a:rPr>
                  <a:t>t+s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)= -</a:t>
                </a:r>
                <a:r>
                  <a:rPr lang="en-US" altLang="zh-TW" sz="2400" dirty="0" err="1" smtClean="0">
                    <a:latin typeface="Times New Roman" pitchFamily="18" charset="0"/>
                    <a:cs typeface="Times New Roman" pitchFamily="18" charset="0"/>
                  </a:rPr>
                  <a:t>logP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(t,t+1)  for 0≤s&lt;1</a:t>
                </a:r>
              </a:p>
              <a:p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Cash account</a:t>
                </a:r>
              </a:p>
              <a:p>
                <a:pPr marL="0" indent="0">
                  <a:buNone/>
                </a:pP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	B(0)=1</a:t>
                </a:r>
              </a:p>
              <a:p>
                <a:pPr marL="0" indent="0">
                  <a:buNone/>
                </a:pP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	B(t+1)=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2400" b="0" i="1" smtClean="0">
                            <a:latin typeface="Cambria Math"/>
                          </a:rPr>
                          <m:t>𝐵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(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𝑡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altLang="zh-TW" sz="2400" b="0" i="1" smtClean="0">
                            <a:latin typeface="Cambria Math"/>
                          </a:rPr>
                          <m:t>𝑃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(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𝑡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,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𝑡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+1)</m:t>
                        </m:r>
                      </m:den>
                    </m:f>
                    <m:r>
                      <a:rPr lang="en-US" altLang="zh-TW" sz="24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altLang="zh-TW" sz="24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TW" sz="2400" b="0" i="0" smtClean="0">
                            <a:latin typeface="Cambria Math"/>
                          </a:rPr>
                          <m:t>exp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TW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nary>
                              <m:naryPr>
                                <m:ctrlPr>
                                  <a:rPr lang="en-US" altLang="zh-TW" sz="2400" b="0" i="1" smtClean="0"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altLang="zh-TW" sz="2400" b="0" i="1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n-US" altLang="zh-TW" sz="2400" b="0" i="1" smtClean="0">
                                    <a:latin typeface="Cambria Math"/>
                                  </a:rPr>
                                  <m:t>𝑡</m:t>
                                </m:r>
                                <m:r>
                                  <a:rPr lang="en-US" altLang="zh-TW" sz="2400" b="0" i="1" smtClean="0">
                                    <a:latin typeface="Cambria Math"/>
                                  </a:rPr>
                                  <m:t>+1</m:t>
                                </m:r>
                              </m:sup>
                              <m:e>
                                <m:r>
                                  <a:rPr lang="en-US" altLang="zh-TW" sz="2400" b="0" i="1" smtClean="0">
                                    <a:latin typeface="Cambria Math"/>
                                  </a:rPr>
                                  <m:t>𝑟</m:t>
                                </m:r>
                                <m:d>
                                  <m:dPr>
                                    <m:ctrlPr>
                                      <a:rPr lang="en-US" altLang="zh-TW" sz="24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2400" b="0" i="1" smtClean="0">
                                        <a:latin typeface="Cambria Math"/>
                                      </a:rPr>
                                      <m:t>𝑠</m:t>
                                    </m:r>
                                  </m:e>
                                </m:d>
                                <m:r>
                                  <a:rPr lang="en-US" altLang="zh-TW" sz="2400" b="0" i="1" smtClean="0">
                                    <a:latin typeface="Cambria Math"/>
                                  </a:rPr>
                                  <m:t>𝑑𝑠</m:t>
                                </m:r>
                              </m:e>
                            </m:nary>
                          </m:e>
                        </m:d>
                      </m:e>
                    </m:func>
                    <m:r>
                      <a:rPr lang="en-US" altLang="zh-TW" sz="2400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TW" sz="2400" b="0" i="0" smtClean="0">
                        <a:latin typeface="Cambria Math"/>
                      </a:rPr>
                      <m:t>exp</m:t>
                    </m:r>
                    <m:r>
                      <a:rPr lang="en-US" altLang="zh-TW" sz="2400" b="0" i="1" smtClean="0">
                        <a:latin typeface="Cambria Math"/>
                      </a:rPr>
                      <m:t>⁡[</m:t>
                    </m:r>
                    <m:nary>
                      <m:naryPr>
                        <m:chr m:val="∑"/>
                        <m:ctrlPr>
                          <a:rPr lang="en-US" altLang="zh-TW" sz="2400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sz="2400" b="0" i="1" smtClean="0">
                            <a:latin typeface="Cambria Math"/>
                          </a:rPr>
                          <m:t>𝑠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n-US" altLang="zh-TW" sz="2400" b="0" i="1" smtClean="0">
                            <a:latin typeface="Cambria Math"/>
                          </a:rPr>
                          <m:t>𝑡</m:t>
                        </m:r>
                      </m:sup>
                      <m:e>
                        <m:r>
                          <a:rPr lang="en-US" altLang="zh-TW" sz="2400" b="0" i="1" smtClean="0">
                            <a:latin typeface="Cambria Math"/>
                          </a:rPr>
                          <m:t>𝑟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(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𝑠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)</m:t>
                        </m:r>
                      </m:e>
                    </m:nary>
                    <m:r>
                      <a:rPr lang="en-US" altLang="zh-TW" sz="2400" b="0" i="1" smtClean="0">
                        <a:latin typeface="Cambria Math"/>
                      </a:rPr>
                      <m:t>]</m:t>
                    </m:r>
                  </m:oMath>
                </a14:m>
                <a:endParaRPr lang="zh-TW" alt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EA74-131F-4416-8C2C-F37151EF9CB7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529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1151897"/>
              </p:ext>
            </p:extLst>
          </p:nvPr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6" name="方程式" r:id="rId3" imgW="914400" imgH="215640" progId="Equation.3">
                  <p:embed/>
                </p:oleObj>
              </mc:Choice>
              <mc:Fallback>
                <p:oleObj name="方程式" r:id="rId3" imgW="914400" imgH="215640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物件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9539556"/>
              </p:ext>
            </p:extLst>
          </p:nvPr>
        </p:nvGraphicFramePr>
        <p:xfrm>
          <a:off x="107504" y="188640"/>
          <a:ext cx="7923428" cy="6669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" name="方程式" r:id="rId5" imgW="5295600" imgH="4457520" progId="Equation.3">
                  <p:embed/>
                </p:oleObj>
              </mc:Choice>
              <mc:Fallback>
                <p:oleObj name="方程式" r:id="rId5" imgW="5295600" imgH="44575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7504" y="188640"/>
                        <a:ext cx="7923428" cy="6669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群組 10"/>
          <p:cNvGrpSpPr/>
          <p:nvPr/>
        </p:nvGrpSpPr>
        <p:grpSpPr>
          <a:xfrm>
            <a:off x="4716016" y="2204864"/>
            <a:ext cx="4320480" cy="3203321"/>
            <a:chOff x="4716016" y="2204864"/>
            <a:chExt cx="4320480" cy="3203321"/>
          </a:xfrm>
        </p:grpSpPr>
        <p:graphicFrame>
          <p:nvGraphicFramePr>
            <p:cNvPr id="9" name="物件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93468258"/>
                </p:ext>
              </p:extLst>
            </p:nvPr>
          </p:nvGraphicFramePr>
          <p:xfrm>
            <a:off x="4716016" y="2204864"/>
            <a:ext cx="4201170" cy="32033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78" name="方程式" r:id="rId7" imgW="4495680" imgH="3429000" progId="Equation.3">
                    <p:embed/>
                  </p:oleObj>
                </mc:Choice>
                <mc:Fallback>
                  <p:oleObj name="方程式" r:id="rId7" imgW="4495680" imgH="3429000" progId="Equation.3">
                    <p:embed/>
                    <p:pic>
                      <p:nvPicPr>
                        <p:cNvPr id="0" name="物件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16016" y="2204864"/>
                          <a:ext cx="4201170" cy="32033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矩形 9"/>
            <p:cNvSpPr/>
            <p:nvPr/>
          </p:nvSpPr>
          <p:spPr>
            <a:xfrm>
              <a:off x="4716016" y="2204864"/>
              <a:ext cx="4320480" cy="302433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EA74-131F-4416-8C2C-F37151EF9CB7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317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7" name="矩形 66"/>
              <p:cNvSpPr/>
              <p:nvPr/>
            </p:nvSpPr>
            <p:spPr>
              <a:xfrm>
                <a:off x="179511" y="188640"/>
                <a:ext cx="2820003" cy="5335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dirty="0" smtClean="0">
                    <a:latin typeface="Times New Roman" pitchFamily="18" charset="0"/>
                    <a:cs typeface="Times New Roman" pitchFamily="18" charset="0"/>
                  </a:rPr>
                  <a:t>Case1:   When P(</a:t>
                </a:r>
                <a:r>
                  <a:rPr lang="en-US" altLang="zh-TW" dirty="0" err="1" smtClean="0">
                    <a:latin typeface="Times New Roman" pitchFamily="18" charset="0"/>
                    <a:cs typeface="Times New Roman" pitchFamily="18" charset="0"/>
                  </a:rPr>
                  <a:t>t,T</a:t>
                </a:r>
                <a:r>
                  <a:rPr lang="en-US" altLang="zh-TW" dirty="0" smtClean="0">
                    <a:latin typeface="Times New Roman" pitchFamily="18" charset="0"/>
                    <a:cs typeface="Times New Roman" pitchFamily="18" charset="0"/>
                  </a:rPr>
                  <a:t>)&lt;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/>
                            <a:cs typeface="Times New Roman" pitchFamily="18" charset="0"/>
                          </a:rPr>
                          <m:t>𝑃</m:t>
                        </m:r>
                        <m:r>
                          <a:rPr lang="en-US" altLang="zh-TW" b="0" i="1" smtClean="0">
                            <a:latin typeface="Cambria Math"/>
                            <a:cs typeface="Times New Roman" pitchFamily="18" charset="0"/>
                          </a:rPr>
                          <m:t>(0,</m:t>
                        </m:r>
                        <m:r>
                          <a:rPr lang="en-US" altLang="zh-TW" b="0" i="1" smtClean="0">
                            <a:latin typeface="Cambria Math"/>
                            <a:cs typeface="Times New Roman" pitchFamily="18" charset="0"/>
                          </a:rPr>
                          <m:t>𝑇</m:t>
                        </m:r>
                        <m:r>
                          <a:rPr lang="en-US" altLang="zh-TW" b="0" i="1" smtClean="0"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</m:num>
                      <m:den>
                        <m:r>
                          <a:rPr lang="en-US" altLang="zh-TW" b="0" i="1" smtClean="0">
                            <a:latin typeface="Cambria Math"/>
                            <a:cs typeface="Times New Roman" pitchFamily="18" charset="0"/>
                          </a:rPr>
                          <m:t>𝑃</m:t>
                        </m:r>
                        <m:r>
                          <a:rPr lang="en-US" altLang="zh-TW" b="0" i="1" smtClean="0">
                            <a:latin typeface="Cambria Math"/>
                            <a:cs typeface="Times New Roman" pitchFamily="18" charset="0"/>
                          </a:rPr>
                          <m:t>(0,</m:t>
                        </m:r>
                        <m:r>
                          <a:rPr lang="en-US" altLang="zh-TW" b="0" i="1" smtClean="0"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  <m:r>
                          <a:rPr lang="en-US" altLang="zh-TW" b="0" i="1" smtClean="0"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zh-TW" alt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7" name="矩形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1" y="188640"/>
                <a:ext cx="2820003" cy="533544"/>
              </a:xfrm>
              <a:prstGeom prst="rect">
                <a:avLst/>
              </a:prstGeom>
              <a:blipFill rotWithShape="1">
                <a:blip r:embed="rId2"/>
                <a:stretch>
                  <a:fillRect l="-1728" b="-68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8" name="群組 67"/>
          <p:cNvGrpSpPr/>
          <p:nvPr/>
        </p:nvGrpSpPr>
        <p:grpSpPr>
          <a:xfrm>
            <a:off x="512169" y="1500040"/>
            <a:ext cx="7857256" cy="707886"/>
            <a:chOff x="323528" y="4661520"/>
            <a:chExt cx="7857256" cy="707886"/>
          </a:xfrm>
        </p:grpSpPr>
        <p:grpSp>
          <p:nvGrpSpPr>
            <p:cNvPr id="69" name="群組 68"/>
            <p:cNvGrpSpPr/>
            <p:nvPr/>
          </p:nvGrpSpPr>
          <p:grpSpPr>
            <a:xfrm>
              <a:off x="475928" y="4661520"/>
              <a:ext cx="7704856" cy="369332"/>
              <a:chOff x="323528" y="4509120"/>
              <a:chExt cx="7704856" cy="369332"/>
            </a:xfrm>
          </p:grpSpPr>
          <p:cxnSp>
            <p:nvCxnSpPr>
              <p:cNvPr id="73" name="直線單箭頭接點 72"/>
              <p:cNvCxnSpPr/>
              <p:nvPr/>
            </p:nvCxnSpPr>
            <p:spPr>
              <a:xfrm>
                <a:off x="323528" y="4659927"/>
                <a:ext cx="7704856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線接點 73"/>
              <p:cNvCxnSpPr/>
              <p:nvPr/>
            </p:nvCxnSpPr>
            <p:spPr>
              <a:xfrm>
                <a:off x="323528" y="4509120"/>
                <a:ext cx="0" cy="3693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線接點 74"/>
              <p:cNvCxnSpPr/>
              <p:nvPr/>
            </p:nvCxnSpPr>
            <p:spPr>
              <a:xfrm>
                <a:off x="4860032" y="4509120"/>
                <a:ext cx="0" cy="3693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線接點 75"/>
              <p:cNvCxnSpPr/>
              <p:nvPr/>
            </p:nvCxnSpPr>
            <p:spPr>
              <a:xfrm>
                <a:off x="7092280" y="4509120"/>
                <a:ext cx="0" cy="3693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0" name="文字方塊 69"/>
            <p:cNvSpPr txBox="1"/>
            <p:nvPr/>
          </p:nvSpPr>
          <p:spPr>
            <a:xfrm>
              <a:off x="4908612" y="5030852"/>
              <a:ext cx="2076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endParaRPr lang="zh-TW" alt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" name="文字方塊 70"/>
            <p:cNvSpPr txBox="1"/>
            <p:nvPr/>
          </p:nvSpPr>
          <p:spPr>
            <a:xfrm>
              <a:off x="323528" y="4972406"/>
              <a:ext cx="49567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zh-TW" alt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文字方塊 71"/>
            <p:cNvSpPr txBox="1"/>
            <p:nvPr/>
          </p:nvSpPr>
          <p:spPr>
            <a:xfrm>
              <a:off x="7020272" y="5030852"/>
              <a:ext cx="6949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endParaRPr lang="zh-TW" alt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文字方塊 76"/>
              <p:cNvSpPr txBox="1"/>
              <p:nvPr/>
            </p:nvSpPr>
            <p:spPr>
              <a:xfrm>
                <a:off x="206419" y="2051901"/>
                <a:ext cx="256483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Buy 1units of the t-bond </a:t>
                </a:r>
              </a:p>
              <a:p>
                <a:r>
                  <a:rPr lang="zh-TW" altLang="en-US" sz="16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花費 </a:t>
                </a:r>
                <a:r>
                  <a:rPr lang="en-US" altLang="zh-TW" sz="16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$</a:t>
                </a:r>
                <a14:m>
                  <m:oMath xmlns:m="http://schemas.openxmlformats.org/officeDocument/2006/math">
                    <m:r>
                      <a:rPr lang="en-US" altLang="zh-TW" sz="1600" i="1" smtClean="0">
                        <a:solidFill>
                          <a:srgbClr val="002060"/>
                        </a:solidFill>
                        <a:latin typeface="Cambria Math"/>
                      </a:rPr>
                      <m:t>𝑃</m:t>
                    </m:r>
                    <m:r>
                      <a:rPr lang="en-US" altLang="zh-TW" sz="1600" b="0" i="1" smtClean="0">
                        <a:solidFill>
                          <a:srgbClr val="002060"/>
                        </a:solidFill>
                        <a:latin typeface="Cambria Math"/>
                      </a:rPr>
                      <m:t>(0,</m:t>
                    </m:r>
                    <m:r>
                      <a:rPr lang="en-US" altLang="zh-TW" sz="1600" b="0" i="1" smtClean="0">
                        <a:solidFill>
                          <a:srgbClr val="002060"/>
                        </a:solidFill>
                        <a:latin typeface="Cambria Math"/>
                      </a:rPr>
                      <m:t>𝑡</m:t>
                    </m:r>
                    <m:r>
                      <a:rPr lang="en-US" altLang="zh-TW" sz="1600" b="0" i="1" smtClean="0">
                        <a:solidFill>
                          <a:srgbClr val="00206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zh-TW" altLang="en-US" sz="16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7" name="文字方塊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419" y="2051901"/>
                <a:ext cx="2564838" cy="584775"/>
              </a:xfrm>
              <a:prstGeom prst="rect">
                <a:avLst/>
              </a:prstGeom>
              <a:blipFill rotWithShape="1">
                <a:blip r:embed="rId3"/>
                <a:stretch>
                  <a:fillRect l="-1425" t="-3125" b="-125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文字方塊 77"/>
              <p:cNvSpPr txBox="1"/>
              <p:nvPr/>
            </p:nvSpPr>
            <p:spPr>
              <a:xfrm>
                <a:off x="200943" y="638424"/>
                <a:ext cx="3172479" cy="876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sell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6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1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𝑃</m:t>
                        </m:r>
                        <m:r>
                          <a:rPr lang="en-US" altLang="zh-TW" sz="1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(0,</m:t>
                        </m:r>
                        <m:r>
                          <a:rPr lang="en-US" altLang="zh-TW" sz="1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  <m:r>
                          <a:rPr lang="en-US" altLang="zh-TW" sz="1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altLang="zh-TW" sz="1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𝑃</m:t>
                        </m:r>
                        <m:r>
                          <a:rPr lang="en-US" altLang="zh-TW" sz="1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(0,</m:t>
                        </m:r>
                        <m:r>
                          <a:rPr lang="en-US" altLang="zh-TW" sz="1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𝑇</m:t>
                        </m:r>
                        <m:r>
                          <a:rPr lang="en-US" altLang="zh-TW" sz="1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  <m:r>
                      <m:rPr>
                        <m:sty m:val="p"/>
                      </m:rPr>
                      <a:rPr lang="en-US" altLang="zh-TW" sz="1600" b="0" i="0" smtClean="0">
                        <a:solidFill>
                          <a:srgbClr val="FF0000"/>
                        </a:solidFill>
                        <a:latin typeface="Cambria Math"/>
                      </a:rPr>
                      <m:t>units</m:t>
                    </m:r>
                    <m:r>
                      <a:rPr lang="en-US" altLang="zh-TW" sz="1600" b="0" i="0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TW" sz="1600" b="0" i="0" smtClean="0">
                        <a:solidFill>
                          <a:srgbClr val="FF0000"/>
                        </a:solidFill>
                        <a:latin typeface="Cambria Math"/>
                      </a:rPr>
                      <m:t>of</m:t>
                    </m:r>
                    <m:r>
                      <a:rPr lang="en-US" altLang="zh-TW" sz="1600" b="0" i="0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TW" sz="1600" b="0" i="0" smtClean="0">
                        <a:solidFill>
                          <a:srgbClr val="FF0000"/>
                        </a:solidFill>
                        <a:latin typeface="Cambria Math"/>
                      </a:rPr>
                      <m:t>the</m:t>
                    </m:r>
                    <m:r>
                      <a:rPr lang="en-US" altLang="zh-TW" sz="1600" b="0" i="0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TW" sz="1600" b="0" i="0" smtClean="0">
                        <a:solidFill>
                          <a:srgbClr val="FF0000"/>
                        </a:solidFill>
                        <a:latin typeface="Cambria Math"/>
                      </a:rPr>
                      <m:t>T</m:t>
                    </m:r>
                    <m:r>
                      <a:rPr lang="en-US" altLang="zh-TW" sz="1600" b="0" i="0" smtClean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r>
                      <m:rPr>
                        <m:sty m:val="p"/>
                      </m:rPr>
                      <a:rPr lang="en-US" altLang="zh-TW" sz="1600" b="0" i="0" smtClean="0">
                        <a:solidFill>
                          <a:srgbClr val="FF0000"/>
                        </a:solidFill>
                        <a:latin typeface="Cambria Math"/>
                      </a:rPr>
                      <m:t>bond</m:t>
                    </m:r>
                  </m:oMath>
                </a14:m>
                <a:r>
                  <a:rPr lang="zh-TW" altLang="en-US" sz="16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altLang="zh-TW" sz="16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zh-TW" altLang="en-US" sz="16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獲得 </a:t>
                </a:r>
                <a:r>
                  <a:rPr lang="en-US" altLang="zh-TW" sz="16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$</a:t>
                </a:r>
                <a:r>
                  <a:rPr lang="en-US" altLang="zh-TW" sz="16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6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1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𝑃</m:t>
                        </m:r>
                        <m:r>
                          <a:rPr lang="en-US" altLang="zh-TW" sz="1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(0,</m:t>
                        </m:r>
                        <m:r>
                          <a:rPr lang="en-US" altLang="zh-TW" sz="1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  <m:r>
                          <a:rPr lang="en-US" altLang="zh-TW" sz="1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altLang="zh-TW" sz="1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𝑃</m:t>
                        </m:r>
                        <m:r>
                          <a:rPr lang="en-US" altLang="zh-TW" sz="1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(0,</m:t>
                        </m:r>
                        <m:r>
                          <a:rPr lang="en-US" altLang="zh-TW" sz="1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𝑇</m:t>
                        </m:r>
                        <m:r>
                          <a:rPr lang="en-US" altLang="zh-TW" sz="1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en-US" altLang="zh-TW" sz="1600" b="0" i="1" smtClean="0">
                        <a:solidFill>
                          <a:srgbClr val="FF0000"/>
                        </a:solidFill>
                        <a:latin typeface="Cambria Math"/>
                      </a:rPr>
                      <m:t>𝑃</m:t>
                    </m:r>
                    <m:r>
                      <a:rPr lang="en-US" altLang="zh-TW" sz="1600" b="0" i="1" smtClean="0">
                        <a:solidFill>
                          <a:srgbClr val="FF0000"/>
                        </a:solidFill>
                        <a:latin typeface="Cambria Math"/>
                      </a:rPr>
                      <m:t>(0,</m:t>
                    </m:r>
                    <m:r>
                      <a:rPr lang="en-US" altLang="zh-TW" sz="1600" b="0" i="1" smtClean="0">
                        <a:solidFill>
                          <a:srgbClr val="FF0000"/>
                        </a:solidFill>
                        <a:latin typeface="Cambria Math"/>
                      </a:rPr>
                      <m:t>𝑇</m:t>
                    </m:r>
                    <m:r>
                      <a:rPr lang="en-US" altLang="zh-TW" sz="1600" b="0" i="1" smtClean="0">
                        <a:solidFill>
                          <a:srgbClr val="FF000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zh-TW" altLang="en-US" sz="16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8" name="文字方塊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943" y="638424"/>
                <a:ext cx="3172479" cy="876778"/>
              </a:xfrm>
              <a:prstGeom prst="rect">
                <a:avLst/>
              </a:prstGeom>
              <a:blipFill rotWithShape="1">
                <a:blip r:embed="rId4"/>
                <a:stretch>
                  <a:fillRect l="-1154" b="-138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文字方塊 78"/>
              <p:cNvSpPr txBox="1"/>
              <p:nvPr/>
            </p:nvSpPr>
            <p:spPr>
              <a:xfrm>
                <a:off x="3302629" y="1933322"/>
                <a:ext cx="3163823" cy="8674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Buy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600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1600" b="0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TW" sz="1600" b="0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𝑃</m:t>
                        </m:r>
                        <m:r>
                          <a:rPr lang="en-US" altLang="zh-TW" sz="1600" b="0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altLang="zh-TW" sz="1600" b="0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𝑡</m:t>
                        </m:r>
                        <m:r>
                          <a:rPr lang="en-US" altLang="zh-TW" sz="1600" b="0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altLang="zh-TW" sz="1600" b="0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𝑇</m:t>
                        </m:r>
                        <m:r>
                          <a:rPr lang="en-US" altLang="zh-TW" sz="1600" b="0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altLang="zh-TW" sz="16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units of the T-bond</a:t>
                </a:r>
              </a:p>
              <a:p>
                <a:r>
                  <a:rPr lang="zh-TW" altLang="en-US" sz="16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花費 </a:t>
                </a:r>
                <a:r>
                  <a:rPr lang="en-US" altLang="zh-TW" sz="16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$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600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1600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TW" sz="1600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𝑃</m:t>
                        </m:r>
                        <m:r>
                          <a:rPr lang="en-US" altLang="zh-TW" sz="1600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altLang="zh-TW" sz="1600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𝑡</m:t>
                        </m:r>
                        <m:r>
                          <a:rPr lang="en-US" altLang="zh-TW" sz="1600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altLang="zh-TW" sz="1600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𝑇</m:t>
                        </m:r>
                        <m:r>
                          <a:rPr lang="en-US" altLang="zh-TW" sz="1600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altLang="zh-TW" sz="16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zh-TW" sz="16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P(</a:t>
                </a:r>
                <a:r>
                  <a:rPr lang="en-US" altLang="zh-TW" sz="1600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t,T</a:t>
                </a:r>
                <a:r>
                  <a:rPr lang="en-US" altLang="zh-TW" sz="16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)=1</a:t>
                </a:r>
                <a:endParaRPr lang="zh-TW" altLang="en-US" sz="16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9" name="文字方塊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2629" y="1933322"/>
                <a:ext cx="3163823" cy="867417"/>
              </a:xfrm>
              <a:prstGeom prst="rect">
                <a:avLst/>
              </a:prstGeom>
              <a:blipFill rotWithShape="1">
                <a:blip r:embed="rId5"/>
                <a:stretch>
                  <a:fillRect l="-1156" b="-211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文字方塊 79"/>
              <p:cNvSpPr txBox="1"/>
              <p:nvPr/>
            </p:nvSpPr>
            <p:spPr>
              <a:xfrm>
                <a:off x="6471660" y="2207926"/>
                <a:ext cx="2448272" cy="4845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16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套利</a:t>
                </a:r>
                <a:r>
                  <a:rPr lang="en-US" altLang="zh-TW" sz="16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: $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60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16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TW" sz="16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𝑃</m:t>
                        </m:r>
                        <m:r>
                          <a:rPr lang="en-US" altLang="zh-TW" sz="16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altLang="zh-TW" sz="16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𝑡</m:t>
                        </m:r>
                        <m:r>
                          <a:rPr lang="en-US" altLang="zh-TW" sz="16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altLang="zh-TW" sz="16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𝑇</m:t>
                        </m:r>
                        <m:r>
                          <a:rPr lang="en-US" altLang="zh-TW" sz="16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en-US" altLang="zh-TW" sz="1600" b="0" i="1" smtClean="0">
                        <a:solidFill>
                          <a:srgbClr val="00B05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altLang="zh-TW" sz="1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1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𝑃</m:t>
                        </m:r>
                        <m:r>
                          <a:rPr lang="en-US" altLang="zh-TW" sz="1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(0,</m:t>
                        </m:r>
                        <m:r>
                          <a:rPr lang="en-US" altLang="zh-TW" sz="1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  <m:r>
                          <a:rPr lang="en-US" altLang="zh-TW" sz="1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altLang="zh-TW" sz="1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𝑃</m:t>
                        </m:r>
                        <m:r>
                          <a:rPr lang="en-US" altLang="zh-TW" sz="1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(0,</m:t>
                        </m:r>
                        <m:r>
                          <a:rPr lang="en-US" altLang="zh-TW" sz="1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𝑇</m:t>
                        </m:r>
                        <m:r>
                          <a:rPr lang="en-US" altLang="zh-TW" sz="1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altLang="zh-TW" sz="16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&gt;0</a:t>
                </a:r>
                <a:endParaRPr lang="zh-TW" altLang="en-US" sz="16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0" name="文字方塊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1660" y="2207926"/>
                <a:ext cx="2448272" cy="484556"/>
              </a:xfrm>
              <a:prstGeom prst="rect">
                <a:avLst/>
              </a:prstGeom>
              <a:blipFill rotWithShape="1">
                <a:blip r:embed="rId6"/>
                <a:stretch>
                  <a:fillRect l="-1496" b="-37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1" name="群組 80"/>
          <p:cNvGrpSpPr/>
          <p:nvPr/>
        </p:nvGrpSpPr>
        <p:grpSpPr>
          <a:xfrm>
            <a:off x="664569" y="4576573"/>
            <a:ext cx="7857256" cy="707886"/>
            <a:chOff x="323528" y="4661520"/>
            <a:chExt cx="7857256" cy="707886"/>
          </a:xfrm>
        </p:grpSpPr>
        <p:grpSp>
          <p:nvGrpSpPr>
            <p:cNvPr id="82" name="群組 81"/>
            <p:cNvGrpSpPr/>
            <p:nvPr/>
          </p:nvGrpSpPr>
          <p:grpSpPr>
            <a:xfrm>
              <a:off x="475928" y="4661520"/>
              <a:ext cx="7704856" cy="369332"/>
              <a:chOff x="323528" y="4509120"/>
              <a:chExt cx="7704856" cy="369332"/>
            </a:xfrm>
          </p:grpSpPr>
          <p:cxnSp>
            <p:nvCxnSpPr>
              <p:cNvPr id="86" name="直線單箭頭接點 85"/>
              <p:cNvCxnSpPr/>
              <p:nvPr/>
            </p:nvCxnSpPr>
            <p:spPr>
              <a:xfrm>
                <a:off x="323528" y="4659927"/>
                <a:ext cx="7704856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線接點 86"/>
              <p:cNvCxnSpPr/>
              <p:nvPr/>
            </p:nvCxnSpPr>
            <p:spPr>
              <a:xfrm>
                <a:off x="323528" y="4509120"/>
                <a:ext cx="0" cy="3693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線接點 87"/>
              <p:cNvCxnSpPr/>
              <p:nvPr/>
            </p:nvCxnSpPr>
            <p:spPr>
              <a:xfrm>
                <a:off x="4860032" y="4509120"/>
                <a:ext cx="0" cy="3693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直線接點 88"/>
              <p:cNvCxnSpPr/>
              <p:nvPr/>
            </p:nvCxnSpPr>
            <p:spPr>
              <a:xfrm>
                <a:off x="7092280" y="4509120"/>
                <a:ext cx="0" cy="3693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3" name="文字方塊 82"/>
            <p:cNvSpPr txBox="1"/>
            <p:nvPr/>
          </p:nvSpPr>
          <p:spPr>
            <a:xfrm>
              <a:off x="4908612" y="5030852"/>
              <a:ext cx="2076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endParaRPr lang="zh-TW" alt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4" name="文字方塊 83"/>
            <p:cNvSpPr txBox="1"/>
            <p:nvPr/>
          </p:nvSpPr>
          <p:spPr>
            <a:xfrm>
              <a:off x="323528" y="4972406"/>
              <a:ext cx="49567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zh-TW" alt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5" name="文字方塊 84"/>
            <p:cNvSpPr txBox="1"/>
            <p:nvPr/>
          </p:nvSpPr>
          <p:spPr>
            <a:xfrm>
              <a:off x="7020272" y="5030852"/>
              <a:ext cx="6949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endParaRPr lang="zh-TW" alt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文字方塊 89"/>
              <p:cNvSpPr txBox="1"/>
              <p:nvPr/>
            </p:nvSpPr>
            <p:spPr>
              <a:xfrm>
                <a:off x="185732" y="3969869"/>
                <a:ext cx="256483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Sell 1units of the t-bond </a:t>
                </a:r>
              </a:p>
              <a:p>
                <a:r>
                  <a:rPr lang="zh-TW" altLang="en-US" sz="16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獲得</a:t>
                </a:r>
                <a:r>
                  <a:rPr lang="zh-TW" altLang="en-US" sz="16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zh-TW" sz="16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$</a:t>
                </a:r>
                <a14:m>
                  <m:oMath xmlns:m="http://schemas.openxmlformats.org/officeDocument/2006/math">
                    <m:r>
                      <a:rPr lang="en-US" altLang="zh-TW" sz="1600" i="1" smtClean="0">
                        <a:solidFill>
                          <a:srgbClr val="FF0000"/>
                        </a:solidFill>
                        <a:latin typeface="Cambria Math"/>
                      </a:rPr>
                      <m:t>𝑃</m:t>
                    </m:r>
                    <m:r>
                      <a:rPr lang="en-US" altLang="zh-TW" sz="1600" b="0" i="1" smtClean="0">
                        <a:solidFill>
                          <a:srgbClr val="FF0000"/>
                        </a:solidFill>
                        <a:latin typeface="Cambria Math"/>
                      </a:rPr>
                      <m:t>(0,</m:t>
                    </m:r>
                    <m:r>
                      <a:rPr lang="en-US" altLang="zh-TW" sz="1600" b="0" i="1" smtClean="0">
                        <a:solidFill>
                          <a:srgbClr val="FF0000"/>
                        </a:solidFill>
                        <a:latin typeface="Cambria Math"/>
                      </a:rPr>
                      <m:t>𝑡</m:t>
                    </m:r>
                    <m:r>
                      <a:rPr lang="en-US" altLang="zh-TW" sz="1600" b="0" i="1" smtClean="0">
                        <a:solidFill>
                          <a:srgbClr val="FF000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zh-TW" altLang="en-US" sz="16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0" name="文字方塊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732" y="3969869"/>
                <a:ext cx="2564838" cy="584775"/>
              </a:xfrm>
              <a:prstGeom prst="rect">
                <a:avLst/>
              </a:prstGeom>
              <a:blipFill rotWithShape="1">
                <a:blip r:embed="rId7"/>
                <a:stretch>
                  <a:fillRect l="-1188" t="-3125" b="-125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文字方塊 90"/>
              <p:cNvSpPr txBox="1"/>
              <p:nvPr/>
            </p:nvSpPr>
            <p:spPr>
              <a:xfrm>
                <a:off x="59223" y="5056736"/>
                <a:ext cx="3172479" cy="876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Buy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6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16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𝑃</m:t>
                        </m:r>
                        <m:r>
                          <a:rPr lang="en-US" altLang="zh-TW" sz="16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(0,</m:t>
                        </m:r>
                        <m:r>
                          <a:rPr lang="en-US" altLang="zh-TW" sz="16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𝑡</m:t>
                        </m:r>
                        <m:r>
                          <a:rPr lang="en-US" altLang="zh-TW" sz="16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altLang="zh-TW" sz="16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𝑃</m:t>
                        </m:r>
                        <m:r>
                          <a:rPr lang="en-US" altLang="zh-TW" sz="16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(0,</m:t>
                        </m:r>
                        <m:r>
                          <a:rPr lang="en-US" altLang="zh-TW" sz="16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𝑇</m:t>
                        </m:r>
                        <m:r>
                          <a:rPr lang="en-US" altLang="zh-TW" sz="16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  <m:r>
                      <m:rPr>
                        <m:sty m:val="p"/>
                      </m:rPr>
                      <a:rPr lang="en-US" altLang="zh-TW" sz="1600" b="0" i="0" smtClean="0">
                        <a:solidFill>
                          <a:srgbClr val="002060"/>
                        </a:solidFill>
                        <a:latin typeface="Cambria Math"/>
                      </a:rPr>
                      <m:t>units</m:t>
                    </m:r>
                    <m:r>
                      <a:rPr lang="en-US" altLang="zh-TW" sz="1600" b="0" i="0" smtClean="0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TW" sz="1600" b="0" i="0" smtClean="0">
                        <a:solidFill>
                          <a:srgbClr val="002060"/>
                        </a:solidFill>
                        <a:latin typeface="Cambria Math"/>
                      </a:rPr>
                      <m:t>of</m:t>
                    </m:r>
                    <m:r>
                      <a:rPr lang="en-US" altLang="zh-TW" sz="1600" b="0" i="0" smtClean="0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TW" sz="1600" b="0" i="0" smtClean="0">
                        <a:solidFill>
                          <a:srgbClr val="002060"/>
                        </a:solidFill>
                        <a:latin typeface="Cambria Math"/>
                      </a:rPr>
                      <m:t>the</m:t>
                    </m:r>
                    <m:r>
                      <a:rPr lang="en-US" altLang="zh-TW" sz="1600" b="0" i="0" smtClean="0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TW" sz="1600" b="0" i="0" smtClean="0">
                        <a:solidFill>
                          <a:srgbClr val="002060"/>
                        </a:solidFill>
                        <a:latin typeface="Cambria Math"/>
                      </a:rPr>
                      <m:t>T</m:t>
                    </m:r>
                    <m:r>
                      <a:rPr lang="en-US" altLang="zh-TW" sz="1600" b="0" i="0" smtClean="0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  <m:r>
                      <m:rPr>
                        <m:sty m:val="p"/>
                      </m:rPr>
                      <a:rPr lang="en-US" altLang="zh-TW" sz="1600" b="0" i="0" smtClean="0">
                        <a:solidFill>
                          <a:srgbClr val="002060"/>
                        </a:solidFill>
                        <a:latin typeface="Cambria Math"/>
                      </a:rPr>
                      <m:t>bond</m:t>
                    </m:r>
                  </m:oMath>
                </a14:m>
                <a:r>
                  <a:rPr lang="zh-TW" altLang="en-US" sz="16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altLang="zh-TW" sz="16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zh-TW" altLang="en-US" sz="16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花費 </a:t>
                </a:r>
                <a:r>
                  <a:rPr lang="en-US" altLang="zh-TW" sz="16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$</a:t>
                </a:r>
                <a:r>
                  <a:rPr lang="en-US" altLang="zh-TW" sz="16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6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16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𝑃</m:t>
                        </m:r>
                        <m:r>
                          <a:rPr lang="en-US" altLang="zh-TW" sz="16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(0,</m:t>
                        </m:r>
                        <m:r>
                          <a:rPr lang="en-US" altLang="zh-TW" sz="16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𝑡</m:t>
                        </m:r>
                        <m:r>
                          <a:rPr lang="en-US" altLang="zh-TW" sz="16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altLang="zh-TW" sz="16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𝑃</m:t>
                        </m:r>
                        <m:r>
                          <a:rPr lang="en-US" altLang="zh-TW" sz="16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(0,</m:t>
                        </m:r>
                        <m:r>
                          <a:rPr lang="en-US" altLang="zh-TW" sz="16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𝑇</m:t>
                        </m:r>
                        <m:r>
                          <a:rPr lang="en-US" altLang="zh-TW" sz="16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en-US" altLang="zh-TW" sz="1600" b="0" i="1" smtClean="0">
                        <a:solidFill>
                          <a:srgbClr val="002060"/>
                        </a:solidFill>
                        <a:latin typeface="Cambria Math"/>
                      </a:rPr>
                      <m:t>𝑃</m:t>
                    </m:r>
                    <m:r>
                      <a:rPr lang="en-US" altLang="zh-TW" sz="1600" b="0" i="1" smtClean="0">
                        <a:solidFill>
                          <a:srgbClr val="002060"/>
                        </a:solidFill>
                        <a:latin typeface="Cambria Math"/>
                      </a:rPr>
                      <m:t>(0,</m:t>
                    </m:r>
                    <m:r>
                      <a:rPr lang="en-US" altLang="zh-TW" sz="1600" b="0" i="1" smtClean="0">
                        <a:solidFill>
                          <a:srgbClr val="002060"/>
                        </a:solidFill>
                        <a:latin typeface="Cambria Math"/>
                      </a:rPr>
                      <m:t>𝑇</m:t>
                    </m:r>
                    <m:r>
                      <a:rPr lang="en-US" altLang="zh-TW" sz="1600" b="0" i="1" smtClean="0">
                        <a:solidFill>
                          <a:srgbClr val="00206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zh-TW" altLang="en-US" sz="16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1" name="文字方塊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23" y="5056736"/>
                <a:ext cx="3172479" cy="876778"/>
              </a:xfrm>
              <a:prstGeom prst="rect">
                <a:avLst/>
              </a:prstGeom>
              <a:blipFill rotWithShape="1">
                <a:blip r:embed="rId8"/>
                <a:stretch>
                  <a:fillRect l="-1154" b="-209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文字方塊 91"/>
              <p:cNvSpPr txBox="1"/>
              <p:nvPr/>
            </p:nvSpPr>
            <p:spPr>
              <a:xfrm>
                <a:off x="3875381" y="3709156"/>
                <a:ext cx="3163823" cy="8674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Sell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60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16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TW" sz="16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𝑃</m:t>
                        </m:r>
                        <m:r>
                          <a:rPr lang="en-US" altLang="zh-TW" sz="16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altLang="zh-TW" sz="16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  <m:r>
                          <a:rPr lang="en-US" altLang="zh-TW" sz="16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altLang="zh-TW" sz="16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𝑇</m:t>
                        </m:r>
                        <m:r>
                          <a:rPr lang="en-US" altLang="zh-TW" sz="16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altLang="zh-TW" sz="16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units of the T-bond</a:t>
                </a:r>
              </a:p>
              <a:p>
                <a:r>
                  <a:rPr lang="zh-TW" altLang="en-US" sz="16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獲得</a:t>
                </a:r>
                <a:r>
                  <a:rPr lang="zh-TW" altLang="en-US" sz="16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zh-TW" sz="16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$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600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1600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TW" sz="1600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𝑃</m:t>
                        </m:r>
                        <m:r>
                          <a:rPr lang="en-US" altLang="zh-TW" sz="1600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altLang="zh-TW" sz="1600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  <m:r>
                          <a:rPr lang="en-US" altLang="zh-TW" sz="1600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altLang="zh-TW" sz="1600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𝑇</m:t>
                        </m:r>
                        <m:r>
                          <a:rPr lang="en-US" altLang="zh-TW" sz="1600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altLang="zh-TW" sz="16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zh-TW" sz="16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P(</a:t>
                </a:r>
                <a:r>
                  <a:rPr lang="en-US" altLang="zh-TW" sz="16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t,T</a:t>
                </a:r>
                <a:r>
                  <a:rPr lang="en-US" altLang="zh-TW" sz="16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)=1</a:t>
                </a:r>
                <a:endParaRPr lang="zh-TW" altLang="en-US" sz="16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2" name="文字方塊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5381" y="3709156"/>
                <a:ext cx="3163823" cy="867417"/>
              </a:xfrm>
              <a:prstGeom prst="rect">
                <a:avLst/>
              </a:prstGeom>
              <a:blipFill rotWithShape="1">
                <a:blip r:embed="rId9"/>
                <a:stretch>
                  <a:fillRect l="-1156" b="-139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文字方塊 92"/>
              <p:cNvSpPr txBox="1"/>
              <p:nvPr/>
            </p:nvSpPr>
            <p:spPr>
              <a:xfrm>
                <a:off x="6624060" y="5284459"/>
                <a:ext cx="2448272" cy="4845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16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套利</a:t>
                </a:r>
                <a:r>
                  <a:rPr lang="en-US" altLang="zh-TW" sz="16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: $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60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16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𝑃</m:t>
                        </m:r>
                        <m:r>
                          <a:rPr lang="en-US" altLang="zh-TW" sz="16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(0,</m:t>
                        </m:r>
                        <m:r>
                          <a:rPr lang="en-US" altLang="zh-TW" sz="16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𝑡</m:t>
                        </m:r>
                        <m:r>
                          <a:rPr lang="en-US" altLang="zh-TW" sz="16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altLang="zh-TW" sz="16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𝑃</m:t>
                        </m:r>
                        <m:r>
                          <a:rPr lang="en-US" altLang="zh-TW" sz="16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(0,</m:t>
                        </m:r>
                        <m:r>
                          <a:rPr lang="en-US" altLang="zh-TW" sz="16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𝑇</m:t>
                        </m:r>
                        <m:r>
                          <a:rPr lang="en-US" altLang="zh-TW" sz="16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altLang="zh-TW" sz="16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en-US" altLang="zh-TW" sz="16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1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TW" sz="1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𝑃</m:t>
                        </m:r>
                        <m:r>
                          <a:rPr lang="en-US" altLang="zh-TW" sz="1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altLang="zh-TW" sz="1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  <m:r>
                          <a:rPr lang="en-US" altLang="zh-TW" sz="1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altLang="zh-TW" sz="1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𝑇</m:t>
                        </m:r>
                        <m:r>
                          <a:rPr lang="en-US" altLang="zh-TW" sz="1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en-US" altLang="zh-TW" sz="1600" i="1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altLang="zh-TW" sz="16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&gt;0</a:t>
                </a:r>
                <a:endParaRPr lang="zh-TW" altLang="en-US" sz="16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3" name="文字方塊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4060" y="5284459"/>
                <a:ext cx="2448272" cy="484556"/>
              </a:xfrm>
              <a:prstGeom prst="rect">
                <a:avLst/>
              </a:prstGeom>
              <a:blipFill rotWithShape="1">
                <a:blip r:embed="rId10"/>
                <a:stretch>
                  <a:fillRect l="-1496" b="-506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矩形 94"/>
              <p:cNvSpPr/>
              <p:nvPr/>
            </p:nvSpPr>
            <p:spPr>
              <a:xfrm>
                <a:off x="179512" y="2967464"/>
                <a:ext cx="2762295" cy="5335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dirty="0" smtClean="0">
                    <a:latin typeface="Times New Roman" pitchFamily="18" charset="0"/>
                    <a:cs typeface="Times New Roman" pitchFamily="18" charset="0"/>
                  </a:rPr>
                  <a:t>Case2:  When P(</a:t>
                </a:r>
                <a:r>
                  <a:rPr lang="en-US" altLang="zh-TW" dirty="0" err="1" smtClean="0">
                    <a:latin typeface="Times New Roman" pitchFamily="18" charset="0"/>
                    <a:cs typeface="Times New Roman" pitchFamily="18" charset="0"/>
                  </a:rPr>
                  <a:t>t,T</a:t>
                </a:r>
                <a:r>
                  <a:rPr lang="en-US" altLang="zh-TW" dirty="0" smtClean="0">
                    <a:latin typeface="Times New Roman" pitchFamily="18" charset="0"/>
                    <a:cs typeface="Times New Roman" pitchFamily="18" charset="0"/>
                  </a:rPr>
                  <a:t>)&gt;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/>
                            <a:cs typeface="Times New Roman" pitchFamily="18" charset="0"/>
                          </a:rPr>
                          <m:t>𝑃</m:t>
                        </m:r>
                        <m:r>
                          <a:rPr lang="en-US" altLang="zh-TW" b="0" i="1" smtClean="0">
                            <a:latin typeface="Cambria Math"/>
                            <a:cs typeface="Times New Roman" pitchFamily="18" charset="0"/>
                          </a:rPr>
                          <m:t>(0,</m:t>
                        </m:r>
                        <m:r>
                          <a:rPr lang="en-US" altLang="zh-TW" b="0" i="1" smtClean="0">
                            <a:latin typeface="Cambria Math"/>
                            <a:cs typeface="Times New Roman" pitchFamily="18" charset="0"/>
                          </a:rPr>
                          <m:t>𝑇</m:t>
                        </m:r>
                        <m:r>
                          <a:rPr lang="en-US" altLang="zh-TW" b="0" i="1" smtClean="0"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</m:num>
                      <m:den>
                        <m:r>
                          <a:rPr lang="en-US" altLang="zh-TW" b="0" i="1" smtClean="0">
                            <a:latin typeface="Cambria Math"/>
                            <a:cs typeface="Times New Roman" pitchFamily="18" charset="0"/>
                          </a:rPr>
                          <m:t>𝑃</m:t>
                        </m:r>
                        <m:r>
                          <a:rPr lang="en-US" altLang="zh-TW" b="0" i="1" smtClean="0">
                            <a:latin typeface="Cambria Math"/>
                            <a:cs typeface="Times New Roman" pitchFamily="18" charset="0"/>
                          </a:rPr>
                          <m:t>(0,</m:t>
                        </m:r>
                        <m:r>
                          <a:rPr lang="en-US" altLang="zh-TW" b="0" i="1" smtClean="0"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  <m:r>
                          <a:rPr lang="en-US" altLang="zh-TW" b="0" i="1" smtClean="0"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zh-TW" alt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5" name="矩形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967464"/>
                <a:ext cx="2762295" cy="533544"/>
              </a:xfrm>
              <a:prstGeom prst="rect">
                <a:avLst/>
              </a:prstGeom>
              <a:blipFill rotWithShape="1">
                <a:blip r:embed="rId11"/>
                <a:stretch>
                  <a:fillRect l="-1762" b="-68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EA74-131F-4416-8C2C-F37151EF9CB7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398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77" grpId="0"/>
      <p:bldP spid="78" grpId="0"/>
      <p:bldP spid="79" grpId="0"/>
      <p:bldP spid="80" grpId="0"/>
      <p:bldP spid="90" grpId="0"/>
      <p:bldP spid="91" grpId="0"/>
      <p:bldP spid="92" grpId="0"/>
      <p:bldP spid="93" grpId="0"/>
      <p:bldP spid="9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5987837"/>
              </p:ext>
            </p:extLst>
          </p:nvPr>
        </p:nvGraphicFramePr>
        <p:xfrm>
          <a:off x="539750" y="-50800"/>
          <a:ext cx="8062913" cy="897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" name="方程式" r:id="rId3" imgW="5499000" imgH="6121080" progId="Equation.3">
                  <p:embed/>
                </p:oleObj>
              </mc:Choice>
              <mc:Fallback>
                <p:oleObj name="方程式" r:id="rId3" imgW="5499000" imgH="6121080" progId="Equation.3">
                  <p:embed/>
                  <p:pic>
                    <p:nvPicPr>
                      <p:cNvPr id="0" name="Picture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-50800"/>
                        <a:ext cx="8062913" cy="8977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EA74-131F-4416-8C2C-F37151EF9CB7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317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5540538"/>
              </p:ext>
            </p:extLst>
          </p:nvPr>
        </p:nvGraphicFramePr>
        <p:xfrm>
          <a:off x="683568" y="188640"/>
          <a:ext cx="7294563" cy="637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方程式" r:id="rId3" imgW="4127400" imgH="3606480" progId="Equation.3">
                  <p:embed/>
                </p:oleObj>
              </mc:Choice>
              <mc:Fallback>
                <p:oleObj name="方程式" r:id="rId3" imgW="4127400" imgH="360648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88640"/>
                        <a:ext cx="7294563" cy="637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EA74-131F-4416-8C2C-F37151EF9CB7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972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群組 2"/>
          <p:cNvGrpSpPr/>
          <p:nvPr/>
        </p:nvGrpSpPr>
        <p:grpSpPr>
          <a:xfrm>
            <a:off x="79392" y="-268288"/>
            <a:ext cx="6409184" cy="7208838"/>
            <a:chOff x="79392" y="-268288"/>
            <a:chExt cx="6409184" cy="7208838"/>
          </a:xfrm>
        </p:grpSpPr>
        <p:graphicFrame>
          <p:nvGraphicFramePr>
            <p:cNvPr id="9" name="物件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79271034"/>
                </p:ext>
              </p:extLst>
            </p:nvPr>
          </p:nvGraphicFramePr>
          <p:xfrm>
            <a:off x="79838" y="-268288"/>
            <a:ext cx="6408738" cy="72088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73" name="方程式" r:id="rId3" imgW="3035160" imgH="3301920" progId="Equation.3">
                    <p:embed/>
                  </p:oleObj>
                </mc:Choice>
                <mc:Fallback>
                  <p:oleObj name="方程式" r:id="rId3" imgW="3035160" imgH="3301920" progId="Equation.3">
                    <p:embed/>
                    <p:pic>
                      <p:nvPicPr>
                        <p:cNvPr id="0" name="Picture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838" y="-268288"/>
                          <a:ext cx="6408738" cy="7208838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圓角矩形 1"/>
            <p:cNvSpPr/>
            <p:nvPr/>
          </p:nvSpPr>
          <p:spPr>
            <a:xfrm>
              <a:off x="79392" y="4437112"/>
              <a:ext cx="5184576" cy="2420888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EA74-131F-4416-8C2C-F37151EF9CB7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303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物件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4763931"/>
              </p:ext>
            </p:extLst>
          </p:nvPr>
        </p:nvGraphicFramePr>
        <p:xfrm>
          <a:off x="107503" y="0"/>
          <a:ext cx="7303149" cy="6741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name="方程式" r:id="rId3" imgW="5117760" imgH="4724280" progId="Equation.3">
                  <p:embed/>
                </p:oleObj>
              </mc:Choice>
              <mc:Fallback>
                <p:oleObj name="方程式" r:id="rId3" imgW="5117760" imgH="4724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503" y="0"/>
                        <a:ext cx="7303149" cy="67413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EA74-131F-4416-8C2C-F37151EF9CB7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125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5972899"/>
              </p:ext>
            </p:extLst>
          </p:nvPr>
        </p:nvGraphicFramePr>
        <p:xfrm>
          <a:off x="251519" y="188640"/>
          <a:ext cx="7793481" cy="5616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7" name="方程式" r:id="rId3" imgW="5956200" imgH="4292280" progId="Equation.3">
                  <p:embed/>
                </p:oleObj>
              </mc:Choice>
              <mc:Fallback>
                <p:oleObj name="方程式" r:id="rId3" imgW="5956200" imgH="4292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519" y="188640"/>
                        <a:ext cx="7793481" cy="56166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EA74-131F-4416-8C2C-F37151EF9CB7}" type="slidenum">
              <a:rPr lang="zh-TW" altLang="en-US" smtClean="0"/>
              <a:pPr/>
              <a:t>9</a:t>
            </a:fld>
            <a:endParaRPr lang="zh-TW" altLang="en-US"/>
          </a:p>
        </p:txBody>
      </p:sp>
      <p:grpSp>
        <p:nvGrpSpPr>
          <p:cNvPr id="8" name="群組 7"/>
          <p:cNvGrpSpPr/>
          <p:nvPr/>
        </p:nvGrpSpPr>
        <p:grpSpPr>
          <a:xfrm>
            <a:off x="1187624" y="5877272"/>
            <a:ext cx="3240360" cy="369332"/>
            <a:chOff x="1187624" y="5877272"/>
            <a:chExt cx="3240360" cy="369332"/>
          </a:xfrm>
        </p:grpSpPr>
        <p:graphicFrame>
          <p:nvGraphicFramePr>
            <p:cNvPr id="6" name="物件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81475462"/>
                </p:ext>
              </p:extLst>
            </p:nvPr>
          </p:nvGraphicFramePr>
          <p:xfrm>
            <a:off x="1224124" y="5877272"/>
            <a:ext cx="3139322" cy="3693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8" name="方程式" r:id="rId5" imgW="1726920" imgH="203040" progId="Equation.3">
                    <p:embed/>
                  </p:oleObj>
                </mc:Choice>
                <mc:Fallback>
                  <p:oleObj name="方程式" r:id="rId5" imgW="1726920" imgH="2030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224124" y="5877272"/>
                          <a:ext cx="3139322" cy="36933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矩形 6"/>
            <p:cNvSpPr/>
            <p:nvPr/>
          </p:nvSpPr>
          <p:spPr>
            <a:xfrm>
              <a:off x="1187624" y="5877272"/>
              <a:ext cx="324036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55956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2704</TotalTime>
  <Words>492</Words>
  <Application>Microsoft Office PowerPoint</Application>
  <PresentationFormat>如螢幕大小 (4:3)</PresentationFormat>
  <Paragraphs>162</Paragraphs>
  <Slides>17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17</vt:i4>
      </vt:variant>
    </vt:vector>
  </HeadingPairs>
  <TitlesOfParts>
    <vt:vector size="20" baseType="lpstr">
      <vt:lpstr>Office 佈景主題</vt:lpstr>
      <vt:lpstr>方程式</vt:lpstr>
      <vt:lpstr>Microsoft 方程式編輯器 3.0</vt:lpstr>
      <vt:lpstr> Interest Rate Models: An Introduction CH3.  Discrete-Time Binomial Models Andrew J. G. Cairns     報告者:張國培 指導教授:戴天時</vt:lpstr>
      <vt:lpstr>3.1 A Simple No-Arbitrage Model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3.3  Recombining Binomial Model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CH3.  Discrete-Time Binomial Models</dc:title>
  <dc:creator>ares0628</dc:creator>
  <cp:lastModifiedBy>ares0628</cp:lastModifiedBy>
  <cp:revision>113</cp:revision>
  <dcterms:created xsi:type="dcterms:W3CDTF">2011-06-14T14:15:08Z</dcterms:created>
  <dcterms:modified xsi:type="dcterms:W3CDTF">2011-08-15T13:23:08Z</dcterms:modified>
</cp:coreProperties>
</file>