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70" r:id="rId10"/>
    <p:sldId id="267" r:id="rId11"/>
    <p:sldId id="268" r:id="rId12"/>
    <p:sldId id="269" r:id="rId13"/>
    <p:sldId id="28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8" r:id="rId22"/>
    <p:sldId id="265" r:id="rId23"/>
    <p:sldId id="278" r:id="rId24"/>
    <p:sldId id="279" r:id="rId25"/>
    <p:sldId id="280" r:id="rId26"/>
    <p:sldId id="281" r:id="rId27"/>
    <p:sldId id="286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85" r:id="rId37"/>
    <p:sldId id="282" r:id="rId38"/>
    <p:sldId id="295" r:id="rId39"/>
    <p:sldId id="296" r:id="rId40"/>
    <p:sldId id="297" r:id="rId41"/>
    <p:sldId id="298" r:id="rId42"/>
    <p:sldId id="299" r:id="rId43"/>
    <p:sldId id="259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66"/>
    <a:srgbClr val="EBBA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739" autoAdjust="0"/>
  </p:normalViewPr>
  <p:slideViewPr>
    <p:cSldViewPr>
      <p:cViewPr>
        <p:scale>
          <a:sx n="75" d="100"/>
          <a:sy n="75" d="100"/>
        </p:scale>
        <p:origin x="-36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105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0.wmf"/><Relationship Id="rId4" Type="http://schemas.openxmlformats.org/officeDocument/2006/relationships/image" Target="../media/image9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4" Type="http://schemas.openxmlformats.org/officeDocument/2006/relationships/image" Target="../media/image14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4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3.wmf"/><Relationship Id="rId11" Type="http://schemas.openxmlformats.org/officeDocument/2006/relationships/image" Target="../media/image158.wmf"/><Relationship Id="rId5" Type="http://schemas.openxmlformats.org/officeDocument/2006/relationships/image" Target="../media/image152.wmf"/><Relationship Id="rId10" Type="http://schemas.openxmlformats.org/officeDocument/2006/relationships/image" Target="../media/image157.wmf"/><Relationship Id="rId4" Type="http://schemas.openxmlformats.org/officeDocument/2006/relationships/image" Target="../media/image151.wmf"/><Relationship Id="rId9" Type="http://schemas.openxmlformats.org/officeDocument/2006/relationships/image" Target="../media/image15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4" Type="http://schemas.openxmlformats.org/officeDocument/2006/relationships/image" Target="../media/image17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image" Target="../media/image182.wmf"/><Relationship Id="rId7" Type="http://schemas.openxmlformats.org/officeDocument/2006/relationships/image" Target="../media/image199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98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94120-4359-4730-B60A-92ABA24CF8DC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E431-A5BE-48C3-8EF2-538CA5A936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3E431-A5BE-48C3-8EF2-538CA5A9366F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3E431-A5BE-48C3-8EF2-538CA5A9366F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EB1333-9FDD-43F7-8586-51272FFAD817}" type="datetimeFigureOut">
              <a:rPr lang="zh-TW" altLang="en-US" smtClean="0"/>
              <a:pPr/>
              <a:t>2009/4/10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4705E8A-127E-4A7A-B04B-A7D4FA92F6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png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oleObject" Target="../embeddings/oleObject71.bin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8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7.bin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6.bin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5.bin"/><Relationship Id="rId9" Type="http://schemas.openxmlformats.org/officeDocument/2006/relationships/oleObject" Target="../embeddings/oleObject1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image" Target="../media/image145.png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6.png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oleObject" Target="../embeddings/oleObject150.bin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4.bin"/><Relationship Id="rId12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3.bin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2.bin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1.bin"/><Relationship Id="rId9" Type="http://schemas.openxmlformats.org/officeDocument/2006/relationships/oleObject" Target="../embeddings/oleObject14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8.png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53.bin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2.bin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1.bin"/><Relationship Id="rId9" Type="http://schemas.openxmlformats.org/officeDocument/2006/relationships/oleObject" Target="../embeddings/oleObject15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60.bin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7" Type="http://schemas.openxmlformats.org/officeDocument/2006/relationships/image" Target="../media/image1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13" Type="http://schemas.openxmlformats.org/officeDocument/2006/relationships/image" Target="../media/image190.png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67.bin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oleObject" Target="../embeddings/oleObject17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1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94.png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1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13" Type="http://schemas.openxmlformats.org/officeDocument/2006/relationships/image" Target="../media/image202.png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6.bin"/><Relationship Id="rId12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75.bin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4.bin"/><Relationship Id="rId10" Type="http://schemas.openxmlformats.org/officeDocument/2006/relationships/oleObject" Target="../embeddings/oleObject179.bin"/><Relationship Id="rId4" Type="http://schemas.openxmlformats.org/officeDocument/2006/relationships/image" Target="../media/image187.png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20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4912" y="3200400"/>
            <a:ext cx="6400800" cy="1600200"/>
          </a:xfrm>
        </p:spPr>
        <p:txBody>
          <a:bodyPr/>
          <a:lstStyle/>
          <a:p>
            <a:r>
              <a:rPr lang="en-US" altLang="zh-TW" dirty="0" smtClean="0"/>
              <a:t>Stochastic Calculus for Finance II </a:t>
            </a:r>
          </a:p>
          <a:p>
            <a:r>
              <a:rPr lang="en-US" altLang="zh-TW" dirty="0" smtClean="0"/>
              <a:t>Steven E. Shreve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720" y="1505930"/>
            <a:ext cx="8715436" cy="1470025"/>
          </a:xfrm>
        </p:spPr>
        <p:txBody>
          <a:bodyPr/>
          <a:lstStyle/>
          <a:p>
            <a:r>
              <a:rPr altLang="zh-TW" dirty="0" smtClean="0"/>
              <a:t>Chap 11. Introduction to Jump Process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643702" y="5929330"/>
            <a:ext cx="250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行書體 Std W5" pitchFamily="66" charset="-120"/>
                <a:ea typeface="華康行書體 Std W5" pitchFamily="66" charset="-120"/>
              </a:rPr>
              <a:t>財研二  范育誠</a:t>
            </a:r>
            <a:endParaRPr lang="zh-TW" altLang="en-US" sz="2400" dirty="0">
              <a:latin typeface="華康行書體 Std W5" pitchFamily="66" charset="-120"/>
              <a:ea typeface="華康行書體 Std W5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</a:t>
            </a:r>
            <a:r>
              <a:rPr lang="en-US" altLang="zh-TW" sz="3600" dirty="0" smtClean="0"/>
              <a:t>ndependence</a:t>
            </a:r>
            <a:r>
              <a:rPr lang="en-US" altLang="zh-TW" dirty="0" smtClean="0"/>
              <a:t> P</a:t>
            </a:r>
            <a:r>
              <a:rPr lang="en-US" altLang="zh-TW" sz="3600" dirty="0" smtClean="0"/>
              <a:t>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Corollary 11.5.3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P</a:t>
            </a:r>
            <a:r>
              <a:rPr lang="en-US" altLang="zh-TW" sz="2400" dirty="0" smtClean="0"/>
              <a:t>ROOF :</a:t>
            </a:r>
            <a:endParaRPr lang="en-US" altLang="zh-TW" dirty="0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230313" y="1981200"/>
          <a:ext cx="2393950" cy="792163"/>
        </p:xfrm>
        <a:graphic>
          <a:graphicData uri="http://schemas.openxmlformats.org/presentationml/2006/ole">
            <p:oleObj spid="_x0000_s22530" name="Equation" r:id="rId3" imgW="1612800" imgH="533160" progId="Equation.DSMT4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467092" y="2408230"/>
          <a:ext cx="651573" cy="315914"/>
        </p:xfrm>
        <a:graphic>
          <a:graphicData uri="http://schemas.openxmlformats.org/presentationml/2006/ole">
            <p:oleObj spid="_x0000_s22531" name="Equation" r:id="rId4" imgW="419040" imgH="203040" progId="Equation.DSMT4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285852" y="2857496"/>
          <a:ext cx="3054760" cy="341314"/>
        </p:xfrm>
        <a:graphic>
          <a:graphicData uri="http://schemas.openxmlformats.org/presentationml/2006/ole">
            <p:oleObj spid="_x0000_s22532" name="Equation" r:id="rId5" imgW="2273040" imgH="253800" progId="Equation.DSMT4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429124" y="2857496"/>
          <a:ext cx="3293680" cy="341314"/>
        </p:xfrm>
        <a:graphic>
          <a:graphicData uri="http://schemas.openxmlformats.org/presentationml/2006/ole">
            <p:oleObj spid="_x0000_s22533" name="Equation" r:id="rId6" imgW="2450880" imgH="253800" progId="Equation.DSMT4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299750" y="3286124"/>
          <a:ext cx="2986498" cy="341314"/>
        </p:xfrm>
        <a:graphic>
          <a:graphicData uri="http://schemas.openxmlformats.org/presentationml/2006/ole">
            <p:oleObj spid="_x0000_s22534" name="Equation" r:id="rId7" imgW="2222280" imgH="253800" progId="Equation.DSMT4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410190" y="4727584"/>
          <a:ext cx="5825654" cy="571504"/>
        </p:xfrm>
        <a:graphic>
          <a:graphicData uri="http://schemas.openxmlformats.org/presentationml/2006/ole">
            <p:oleObj spid="_x0000_s22536" name="Equation" r:id="rId8" imgW="4012920" imgH="393480" progId="Equation.DSMT4">
              <p:embed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1398668" y="5210188"/>
          <a:ext cx="3336846" cy="571504"/>
        </p:xfrm>
        <a:graphic>
          <a:graphicData uri="http://schemas.openxmlformats.org/presentationml/2006/ole">
            <p:oleObj spid="_x0000_s22537" name="Equation" r:id="rId9" imgW="2298600" imgH="393480" progId="Equation.DSMT4">
              <p:embed/>
            </p:oleObj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1428727" y="4286256"/>
          <a:ext cx="4084573" cy="571504"/>
        </p:xfrm>
        <a:graphic>
          <a:graphicData uri="http://schemas.openxmlformats.org/presentationml/2006/ole">
            <p:oleObj spid="_x0000_s22538" name="Equation" r:id="rId10" imgW="3085920" imgH="431640" progId="Equation.DSMT4">
              <p:embed/>
            </p:oleObj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1390628" y="5672154"/>
          <a:ext cx="3760865" cy="571504"/>
        </p:xfrm>
        <a:graphic>
          <a:graphicData uri="http://schemas.openxmlformats.org/presentationml/2006/ole">
            <p:oleObj spid="_x0000_s22539" name="Equation" r:id="rId11" imgW="2590560" imgH="393480" progId="Equation.DSMT4">
              <p:embed/>
            </p:oleObj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390629" y="6215082"/>
          <a:ext cx="2000264" cy="360407"/>
        </p:xfrm>
        <a:graphic>
          <a:graphicData uri="http://schemas.openxmlformats.org/presentationml/2006/ole">
            <p:oleObj spid="_x0000_s22540" name="Equation" r:id="rId12" imgW="14094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5814" y="-71462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 </a:t>
            </a:r>
            <a:r>
              <a:rPr lang="en-US" altLang="zh-TW" dirty="0" smtClean="0"/>
              <a:t>(con.)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162048"/>
            <a:ext cx="7772400" cy="4572000"/>
          </a:xfrm>
        </p:spPr>
        <p:txBody>
          <a:bodyPr/>
          <a:lstStyle/>
          <a:p>
            <a:r>
              <a:rPr lang="en-US" altLang="zh-TW" dirty="0" smtClean="0"/>
              <a:t>If  Y has a jump at time s, then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</a:t>
            </a:r>
          </a:p>
          <a:p>
            <a:pPr>
              <a:buNone/>
            </a:pPr>
            <a:r>
              <a:rPr lang="en-US" altLang="zh-TW" dirty="0" smtClean="0"/>
              <a:t>    Therefore,</a:t>
            </a:r>
          </a:p>
          <a:p>
            <a:pPr>
              <a:buNone/>
            </a:pPr>
            <a:r>
              <a:rPr lang="en-US" altLang="zh-TW" dirty="0" smtClean="0"/>
              <a:t>   </a:t>
            </a:r>
          </a:p>
          <a:p>
            <a:r>
              <a:rPr lang="en-US" altLang="zh-TW" dirty="0" smtClean="0"/>
              <a:t>According to Ito-Doeblin formula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00048" y="1609712"/>
          <a:ext cx="6502150" cy="644528"/>
        </p:xfrm>
        <a:graphic>
          <a:graphicData uri="http://schemas.openxmlformats.org/presentationml/2006/ole">
            <p:oleObj spid="_x0000_s23554" name="Equation" r:id="rId3" imgW="4356000" imgH="43164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800048" y="2196256"/>
          <a:ext cx="2857520" cy="413588"/>
        </p:xfrm>
        <a:graphic>
          <a:graphicData uri="http://schemas.openxmlformats.org/presentationml/2006/ole">
            <p:oleObj spid="_x0000_s23555" name="Equation" r:id="rId4" imgW="1930320" imgH="279360" progId="Equation.DSMT4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800049" y="3020240"/>
          <a:ext cx="3429024" cy="405584"/>
        </p:xfrm>
        <a:graphic>
          <a:graphicData uri="http://schemas.openxmlformats.org/presentationml/2006/ole">
            <p:oleObj spid="_x0000_s23556" name="Equation" r:id="rId5" imgW="2361960" imgH="279360" progId="Equation.DSMT4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00034" y="4143380"/>
          <a:ext cx="8360654" cy="1500198"/>
        </p:xfrm>
        <a:graphic>
          <a:graphicData uri="http://schemas.openxmlformats.org/presentationml/2006/ole">
            <p:oleObj spid="_x0000_s23557" name="Equation" r:id="rId6" imgW="6298920" imgH="1130040" progId="Equation.DSMT4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883022" y="5648340"/>
          <a:ext cx="6125808" cy="928694"/>
        </p:xfrm>
        <a:graphic>
          <a:graphicData uri="http://schemas.openxmlformats.org/presentationml/2006/ole">
            <p:oleObj spid="_x0000_s23558" name="Equation" r:id="rId7" imgW="435600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(con)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Y is a martingale and             ,                for all t.</a:t>
            </a:r>
          </a:p>
          <a:p>
            <a:r>
              <a:rPr lang="en-US" altLang="zh-TW" dirty="0" smtClean="0"/>
              <a:t>In other words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corollary asserts more than the independence between N(t) and W(t) for fixed time t, saying that the process N and W are independent. For example,                      is independent of 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57620" y="1504936"/>
          <a:ext cx="887417" cy="412752"/>
        </p:xfrm>
        <a:graphic>
          <a:graphicData uri="http://schemas.openxmlformats.org/presentationml/2006/ole">
            <p:oleObj spid="_x0000_s24578" name="Equation" r:id="rId3" imgW="545760" imgH="253800" progId="Equation.DSMT4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857752" y="1492236"/>
          <a:ext cx="1031880" cy="412752"/>
        </p:xfrm>
        <a:graphic>
          <a:graphicData uri="http://schemas.openxmlformats.org/presentationml/2006/ole">
            <p:oleObj spid="_x0000_s24579" name="Equation" r:id="rId4" imgW="634680" imgH="253800" progId="Equation.DSMT4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714348" y="3214686"/>
          <a:ext cx="3671888" cy="625475"/>
        </p:xfrm>
        <a:graphic>
          <a:graphicData uri="http://schemas.openxmlformats.org/presentationml/2006/ole">
            <p:oleObj spid="_x0000_s24581" name="Equation" r:id="rId5" imgW="1790640" imgH="304560" progId="Equation.DSMT4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357818" y="5110174"/>
          <a:ext cx="1543059" cy="428628"/>
        </p:xfrm>
        <a:graphic>
          <a:graphicData uri="http://schemas.openxmlformats.org/presentationml/2006/ole">
            <p:oleObj spid="_x0000_s24582" name="Equation" r:id="rId6" imgW="914400" imgH="253800" progId="Equation.DSMT4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168640" y="5424502"/>
          <a:ext cx="1143008" cy="571504"/>
        </p:xfrm>
        <a:graphic>
          <a:graphicData uri="http://schemas.openxmlformats.org/presentationml/2006/ole">
            <p:oleObj spid="_x0000_s24583" name="Equation" r:id="rId7" imgW="660240" imgH="330120" progId="Equation.DSMT4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42976" y="2571744"/>
          <a:ext cx="4916616" cy="714380"/>
        </p:xfrm>
        <a:graphic>
          <a:graphicData uri="http://schemas.openxmlformats.org/presentationml/2006/ole">
            <p:oleObj spid="_x0000_s24584" name="Equation" r:id="rId8" imgW="29718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/>
          <a:lstStyle/>
          <a:p>
            <a:r>
              <a:rPr lang="en-US" altLang="zh-TW" b="1" dirty="0" smtClean="0">
                <a:ln w="3175">
                  <a:noFill/>
                </a:ln>
              </a:rPr>
              <a:t>11.5 Stochastic Calculus for Jump Process</a:t>
            </a:r>
          </a:p>
          <a:p>
            <a:pPr lvl="1"/>
            <a:r>
              <a:rPr lang="en-US" altLang="zh-TW" sz="2000" b="1" dirty="0" smtClean="0">
                <a:ln w="12700">
                  <a:noFill/>
                </a:ln>
                <a:solidFill>
                  <a:schemeClr val="bg1">
                    <a:lumMod val="75000"/>
                  </a:schemeClr>
                </a:solidFill>
              </a:rPr>
              <a:t>11.5.1 Ito-Doeblin Formula for One Jump Process</a:t>
            </a:r>
          </a:p>
          <a:p>
            <a:pPr lvl="1"/>
            <a:r>
              <a:rPr lang="en-US" altLang="zh-TW" sz="2000" b="1" dirty="0" smtClean="0"/>
              <a:t>11.5.2 Ito-Doeblin Formula for Multiple Jump Process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11.6 Change of Measure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11.7 Pricing a European Call in Jump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Ito-Doeblin Formula for Multiple Jump Process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96872" y="1474774"/>
            <a:ext cx="7772400" cy="45720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Theorem 11.5.4 </a:t>
            </a:r>
            <a:r>
              <a:rPr lang="en-US" altLang="zh-TW" dirty="0" smtClean="0"/>
              <a:t>(Two-dimensional Ito-Doeblin formula)</a:t>
            </a:r>
            <a:endParaRPr lang="zh-TW" alt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28662" y="2000240"/>
          <a:ext cx="3679008" cy="406402"/>
        </p:xfrm>
        <a:graphic>
          <a:graphicData uri="http://schemas.openxmlformats.org/presentationml/2006/ole">
            <p:oleObj spid="_x0000_s25602" name="Equation" r:id="rId3" imgW="2184120" imgH="241200" progId="Equation.DSMT4">
              <p:embed/>
            </p:oleObj>
          </a:graphicData>
        </a:graphic>
      </p:graphicFrame>
      <p:pic>
        <p:nvPicPr>
          <p:cNvPr id="5" name="圖片 4" descr="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571744"/>
            <a:ext cx="6215106" cy="4074147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1714480" y="2928934"/>
            <a:ext cx="6286544" cy="30718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571868" y="2500306"/>
            <a:ext cx="231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Continuous Part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714480" y="6000768"/>
            <a:ext cx="4929222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14282" y="6072206"/>
            <a:ext cx="150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Jump Part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19" grpId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28" y="-142900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Ito’s Product Rule for Jump Process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00128" y="1030262"/>
            <a:ext cx="7772400" cy="45720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Corollary 11.5.5</a:t>
            </a:r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en-US" altLang="zh-TW" dirty="0" smtClean="0"/>
              <a:t>P</a:t>
            </a:r>
            <a:r>
              <a:rPr lang="en-US" altLang="zh-TW" sz="2400" dirty="0" smtClean="0"/>
              <a:t>ROOF</a:t>
            </a:r>
            <a:r>
              <a:rPr lang="en-US" altLang="zh-TW" dirty="0" smtClean="0"/>
              <a:t> :</a:t>
            </a:r>
            <a:endParaRPr lang="zh-TW" altLang="en-US" dirty="0"/>
          </a:p>
        </p:txBody>
      </p:sp>
      <p:pic>
        <p:nvPicPr>
          <p:cNvPr id="4" name="圖片 3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8" y="1582702"/>
            <a:ext cx="6572250" cy="2162175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214414" y="4357694"/>
          <a:ext cx="1589095" cy="412752"/>
        </p:xfrm>
        <a:graphic>
          <a:graphicData uri="http://schemas.openxmlformats.org/presentationml/2006/ole">
            <p:oleObj spid="_x0000_s26626" name="Equation" r:id="rId4" imgW="977760" imgH="253800" progId="Equation.DSMT4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201714" y="4729998"/>
          <a:ext cx="6227806" cy="484952"/>
        </p:xfrm>
        <a:graphic>
          <a:graphicData uri="http://schemas.openxmlformats.org/presentationml/2006/ole">
            <p:oleObj spid="_x0000_s26627" name="Equation" r:id="rId5" imgW="3098520" imgH="241200" progId="Equation.DSMT4">
              <p:embed/>
            </p:oleObj>
          </a:graphicData>
        </a:graphic>
      </p:graphicFrame>
      <p:pic>
        <p:nvPicPr>
          <p:cNvPr id="7" name="圖片 6" descr="3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5143512"/>
            <a:ext cx="7210425" cy="1381125"/>
          </a:xfrm>
          <a:prstGeom prst="rect">
            <a:avLst/>
          </a:prstGeom>
        </p:spPr>
      </p:pic>
      <p:cxnSp>
        <p:nvCxnSpPr>
          <p:cNvPr id="10" name="直線接點 9"/>
          <p:cNvCxnSpPr/>
          <p:nvPr/>
        </p:nvCxnSpPr>
        <p:spPr>
          <a:xfrm>
            <a:off x="2719374" y="6429396"/>
            <a:ext cx="185738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/>
        </p:nvSpPr>
        <p:spPr>
          <a:xfrm>
            <a:off x="714348" y="6143644"/>
            <a:ext cx="1785950" cy="35719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cross variation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4214810" y="428604"/>
            <a:ext cx="4572032" cy="1000132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                              ,                                 are pure jump parts of          and         , respectively.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285852" y="1500174"/>
          <a:ext cx="2143140" cy="396878"/>
        </p:xfrm>
        <a:graphic>
          <a:graphicData uri="http://schemas.openxmlformats.org/presentationml/2006/ole">
            <p:oleObj spid="_x0000_s27650" name="Equation" r:id="rId3" imgW="1371600" imgH="253800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714744" y="1500174"/>
          <a:ext cx="2260616" cy="407318"/>
        </p:xfrm>
        <a:graphic>
          <a:graphicData uri="http://schemas.openxmlformats.org/presentationml/2006/ole">
            <p:oleObj spid="_x0000_s27651" name="Equation" r:id="rId4" imgW="1409400" imgH="253800" progId="Equation.DSMT4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727311" y="1903402"/>
          <a:ext cx="665327" cy="403228"/>
        </p:xfrm>
        <a:graphic>
          <a:graphicData uri="http://schemas.openxmlformats.org/presentationml/2006/ole">
            <p:oleObj spid="_x0000_s27652" name="Equation" r:id="rId5" imgW="419040" imgH="253800" progId="Equation.DSMT4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571604" y="1895464"/>
          <a:ext cx="608014" cy="392267"/>
        </p:xfrm>
        <a:graphic>
          <a:graphicData uri="http://schemas.openxmlformats.org/presentationml/2006/ole">
            <p:oleObj spid="_x0000_s27653" name="Equation" r:id="rId6" imgW="393480" imgH="253800" progId="Equation.DSMT4">
              <p:embed/>
            </p:oleObj>
          </a:graphicData>
        </a:graphic>
      </p:graphicFrame>
      <p:pic>
        <p:nvPicPr>
          <p:cNvPr id="8" name="圖片 7" descr="4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2500306"/>
            <a:ext cx="6457950" cy="3590925"/>
          </a:xfrm>
          <a:prstGeom prst="rect">
            <a:avLst/>
          </a:prstGeom>
        </p:spPr>
      </p:pic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357685" y="500042"/>
          <a:ext cx="4330083" cy="925514"/>
        </p:xfrm>
        <a:graphic>
          <a:graphicData uri="http://schemas.openxmlformats.org/presentationml/2006/ole">
            <p:oleObj spid="_x0000_s27654" name="Equation" r:id="rId8" imgW="3327120" imgH="711000" progId="Equation.DSMT4">
              <p:embed/>
            </p:oleObj>
          </a:graphicData>
        </a:graphic>
      </p:graphicFrame>
      <p:sp>
        <p:nvSpPr>
          <p:cNvPr id="14" name="橢圓 13"/>
          <p:cNvSpPr/>
          <p:nvPr/>
        </p:nvSpPr>
        <p:spPr>
          <a:xfrm>
            <a:off x="1357290" y="2295516"/>
            <a:ext cx="6786610" cy="903294"/>
          </a:xfrm>
          <a:prstGeom prst="ellipse">
            <a:avLst/>
          </a:prstGeom>
          <a:noFill/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3214678" y="3643314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285984" y="421481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135302" y="5429264"/>
            <a:ext cx="164307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000628" y="5429264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 descr="示意圖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446" y="2643182"/>
            <a:ext cx="3152783" cy="23880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pic>
        <p:nvPicPr>
          <p:cNvPr id="4" name="內容版面配置區 3" descr="5.bmp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4414" y="2786058"/>
            <a:ext cx="6858000" cy="1657350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</a:t>
            </a:r>
            <a:r>
              <a:rPr kumimoji="0" lang="en-US" altLang="zh-TW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last sum in the previous slide is the same as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altLang="zh-TW" sz="2600" dirty="0" smtClean="0"/>
              <a:t>    </a:t>
            </a: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85852" y="1928801"/>
          <a:ext cx="3735190" cy="571505"/>
        </p:xfrm>
        <a:graphic>
          <a:graphicData uri="http://schemas.openxmlformats.org/presentationml/2006/ole">
            <p:oleObj spid="_x0000_s28674" name="Equation" r:id="rId4" imgW="232380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1214414" y="4714884"/>
            <a:ext cx="4143404" cy="192882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7276" y="-142900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Doleans-Dade Exponential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57276" y="1030262"/>
            <a:ext cx="7772400" cy="45720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Corollary 11.5.6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357290" y="1582702"/>
          <a:ext cx="6315105" cy="728666"/>
        </p:xfrm>
        <a:graphic>
          <a:graphicData uri="http://schemas.openxmlformats.org/presentationml/2006/ole">
            <p:oleObj spid="_x0000_s29698" name="Equation" r:id="rId3" imgW="3962160" imgH="457200" progId="Equation.DSMT4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143108" y="2368520"/>
          <a:ext cx="4433020" cy="573090"/>
        </p:xfrm>
        <a:graphic>
          <a:graphicData uri="http://schemas.openxmlformats.org/presentationml/2006/ole">
            <p:oleObj spid="_x0000_s29699" name="Equation" r:id="rId4" imgW="3340080" imgH="431640" progId="Equation.DSMT4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357290" y="3082900"/>
          <a:ext cx="4357718" cy="1560405"/>
        </p:xfrm>
        <a:graphic>
          <a:graphicData uri="http://schemas.openxmlformats.org/presentationml/2006/ole">
            <p:oleObj spid="_x0000_s29700" name="Equation" r:id="rId5" imgW="2908080" imgH="1041120" progId="Equation.DSMT4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428728" y="4786322"/>
          <a:ext cx="3571900" cy="1785950"/>
        </p:xfrm>
        <a:graphic>
          <a:graphicData uri="http://schemas.openxmlformats.org/presentationml/2006/ole">
            <p:oleObj spid="_x0000_s29703" name="Equation" r:id="rId6" imgW="2743200" imgH="1371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2400" dirty="0" smtClean="0"/>
              <a:t>ROOF</a:t>
            </a:r>
            <a:r>
              <a:rPr lang="en-US" altLang="zh-TW" dirty="0" smtClean="0"/>
              <a:t> of Corollary 11.5.6 :</a:t>
            </a:r>
            <a:endParaRPr lang="zh-TW" alt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162820" y="2001411"/>
          <a:ext cx="2135996" cy="414757"/>
        </p:xfrm>
        <a:graphic>
          <a:graphicData uri="http://schemas.openxmlformats.org/presentationml/2006/ole">
            <p:oleObj spid="_x0000_s30722" name="Equation" r:id="rId3" imgW="1307880" imgH="253800" progId="Equation.DSMT4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390525" y="1928802"/>
          <a:ext cx="4205687" cy="520704"/>
        </p:xfrm>
        <a:graphic>
          <a:graphicData uri="http://schemas.openxmlformats.org/presentationml/2006/ole">
            <p:oleObj spid="_x0000_s30723" name="Equation" r:id="rId4" imgW="2666880" imgH="330120" progId="Equation.DSMT4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142976" y="2428868"/>
          <a:ext cx="5746323" cy="1301756"/>
        </p:xfrm>
        <a:graphic>
          <a:graphicData uri="http://schemas.openxmlformats.org/presentationml/2006/ole">
            <p:oleObj spid="_x0000_s30724" name="Equation" r:id="rId5" imgW="3924000" imgH="888840" progId="Equation.DSMT4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142975" y="3786190"/>
          <a:ext cx="3143273" cy="337533"/>
        </p:xfrm>
        <a:graphic>
          <a:graphicData uri="http://schemas.openxmlformats.org/presentationml/2006/ole">
            <p:oleObj spid="_x0000_s30725" name="Equation" r:id="rId6" imgW="1892160" imgH="203040" progId="Equation.DSMT4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2416160" y="4198320"/>
          <a:ext cx="3870352" cy="427663"/>
        </p:xfrm>
        <a:graphic>
          <a:graphicData uri="http://schemas.openxmlformats.org/presentationml/2006/ole">
            <p:oleObj spid="_x0000_s30726" name="Equation" r:id="rId7" imgW="2298600" imgH="253800" progId="Equation.DSMT4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168376" y="4651384"/>
          <a:ext cx="2852228" cy="500066"/>
        </p:xfrm>
        <a:graphic>
          <a:graphicData uri="http://schemas.openxmlformats.org/presentationml/2006/ole">
            <p:oleObj spid="_x0000_s30727" name="Equation" r:id="rId8" imgW="1955520" imgH="342720" progId="Equation.DSMT4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2433622" y="5143512"/>
          <a:ext cx="2643207" cy="409799"/>
        </p:xfrm>
        <a:graphic>
          <a:graphicData uri="http://schemas.openxmlformats.org/presentationml/2006/ole">
            <p:oleObj spid="_x0000_s30728" name="Equation" r:id="rId9" imgW="1638000" imgH="253800" progId="Equation.DSMT4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2454259" y="5572140"/>
          <a:ext cx="4114829" cy="428628"/>
        </p:xfrm>
        <a:graphic>
          <a:graphicData uri="http://schemas.openxmlformats.org/presentationml/2006/ole">
            <p:oleObj spid="_x0000_s30729" name="Equation" r:id="rId10" imgW="2438280" imgH="253800" progId="Equation.DSMT4">
              <p:embed/>
            </p:oleObj>
          </a:graphicData>
        </a:graphic>
      </p:graphicFrame>
      <p:sp>
        <p:nvSpPr>
          <p:cNvPr id="12" name="圓角矩形 11"/>
          <p:cNvSpPr/>
          <p:nvPr/>
        </p:nvSpPr>
        <p:spPr>
          <a:xfrm>
            <a:off x="4929190" y="4643446"/>
            <a:ext cx="3071834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Note : We define K(0)=1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/>
          <a:lstStyle/>
          <a:p>
            <a:r>
              <a:rPr lang="en-US" altLang="zh-TW" b="1" dirty="0" smtClean="0">
                <a:ln w="3175">
                  <a:noFill/>
                </a:ln>
              </a:rPr>
              <a:t>11.5 Stochastic Calculus for Jump Process</a:t>
            </a:r>
          </a:p>
          <a:p>
            <a:pPr lvl="1"/>
            <a:r>
              <a:rPr lang="en-US" altLang="zh-TW" sz="2000" b="1" dirty="0" smtClean="0">
                <a:ln w="12700">
                  <a:noFill/>
                </a:ln>
              </a:rPr>
              <a:t>11.5.1 Ito-Doeblin Formula for One Jump Process</a:t>
            </a:r>
          </a:p>
          <a:p>
            <a:pPr lvl="1"/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</a:rPr>
              <a:t>11.5.2 Ito-Doeblin Formula for Multiple Jump Process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11.6 Change of Measure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11.7 Pricing a European Call in Jump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pic>
        <p:nvPicPr>
          <p:cNvPr id="4" name="內容版面配置區 3" descr="6.bmp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81114" y="2000240"/>
            <a:ext cx="6434158" cy="3011908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Ito’s product rule for jump process to obtain</a:t>
            </a: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428728" y="5000636"/>
          <a:ext cx="4136260" cy="428628"/>
        </p:xfrm>
        <a:graphic>
          <a:graphicData uri="http://schemas.openxmlformats.org/presentationml/2006/ole">
            <p:oleObj spid="_x0000_s31746" name="Equation" r:id="rId4" imgW="2450880" imgH="253800" progId="Equation.DSMT4">
              <p:embed/>
            </p:oleObj>
          </a:graphicData>
        </a:graphic>
      </p:graphicFrame>
      <p:sp>
        <p:nvSpPr>
          <p:cNvPr id="6" name="圓角矩形 5"/>
          <p:cNvSpPr/>
          <p:nvPr/>
        </p:nvSpPr>
        <p:spPr>
          <a:xfrm>
            <a:off x="6715140" y="2500306"/>
            <a:ext cx="1785950" cy="4286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[Y,K](t)=0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11.5 Stochastic Calculus for Jump Process</a:t>
            </a:r>
          </a:p>
          <a:p>
            <a:r>
              <a:rPr lang="en-US" altLang="zh-TW" b="1" dirty="0" smtClean="0"/>
              <a:t>11.6 Change of Measure</a:t>
            </a:r>
          </a:p>
          <a:p>
            <a:pPr lvl="1"/>
            <a:r>
              <a:rPr lang="en-US" altLang="zh-TW" sz="2000" b="1" dirty="0" smtClean="0"/>
              <a:t>11.6.1 Change of Measure for a Poisson Process</a:t>
            </a:r>
          </a:p>
          <a:p>
            <a:pPr lvl="1"/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</a:rPr>
              <a:t>11.6.2 Change of Measure for a Compound Poisson Process</a:t>
            </a:r>
          </a:p>
          <a:p>
            <a:pPr lvl="1"/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</a:rPr>
              <a:t>11.6.3 Change of Measure for a Compound Poisson Process </a:t>
            </a:r>
          </a:p>
          <a:p>
            <a:pPr lvl="1">
              <a:buNone/>
            </a:pP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</a:rPr>
              <a:t>                and a  Brownian Motion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11.7 Pricing a European Call in Jump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Change of Measure for a Poisson Process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714520"/>
            <a:ext cx="7772400" cy="4572000"/>
          </a:xfrm>
        </p:spPr>
        <p:txBody>
          <a:bodyPr/>
          <a:lstStyle/>
          <a:p>
            <a:r>
              <a:rPr lang="en-US" altLang="zh-TW" dirty="0" smtClean="0"/>
              <a:t>Define 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Lemma 11.6.1</a:t>
            </a:r>
            <a:endParaRPr lang="en-US" altLang="zh-TW" dirty="0" smtClean="0"/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en-US" altLang="zh-TW" dirty="0" smtClean="0"/>
              <a:t>P</a:t>
            </a:r>
            <a:r>
              <a:rPr lang="en-US" altLang="zh-TW" sz="2400" dirty="0" smtClean="0"/>
              <a:t>ROOF</a:t>
            </a:r>
            <a:r>
              <a:rPr lang="en-US" altLang="zh-TW" dirty="0" smtClean="0"/>
              <a:t> 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501775" y="2597150"/>
          <a:ext cx="2667000" cy="638175"/>
        </p:xfrm>
        <a:graphic>
          <a:graphicData uri="http://schemas.openxmlformats.org/presentationml/2006/ole">
            <p:oleObj spid="_x0000_s32770" name="Equation" r:id="rId3" imgW="1752480" imgH="419040" progId="Equation.DSMT4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504928" y="3197794"/>
          <a:ext cx="5214974" cy="407420"/>
        </p:xfrm>
        <a:graphic>
          <a:graphicData uri="http://schemas.openxmlformats.org/presentationml/2006/ole">
            <p:oleObj spid="_x0000_s32771" name="Equation" r:id="rId4" imgW="3251160" imgH="253800" progId="Equation.DSMT4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265346" y="1525576"/>
          <a:ext cx="1891767" cy="760416"/>
        </p:xfrm>
        <a:graphic>
          <a:graphicData uri="http://schemas.openxmlformats.org/presentationml/2006/ole">
            <p:oleObj spid="_x0000_s32772" name="Equation" r:id="rId5" imgW="1295280" imgH="520560" progId="Equation.DSMT4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285852" y="4000504"/>
          <a:ext cx="2552285" cy="642942"/>
        </p:xfrm>
        <a:graphic>
          <a:graphicData uri="http://schemas.openxmlformats.org/presentationml/2006/ole">
            <p:oleObj spid="_x0000_s32773" name="Equation" r:id="rId6" imgW="1663560" imgH="419040" progId="Equation.DSMT4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1285853" y="4627662"/>
          <a:ext cx="1714512" cy="484097"/>
        </p:xfrm>
        <a:graphic>
          <a:graphicData uri="http://schemas.openxmlformats.org/presentationml/2006/ole">
            <p:oleObj spid="_x0000_s32774" name="Equation" r:id="rId7" imgW="1079280" imgH="304560" progId="Equation.DSMT4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036880" y="4535494"/>
          <a:ext cx="1954225" cy="626111"/>
        </p:xfrm>
        <a:graphic>
          <a:graphicData uri="http://schemas.openxmlformats.org/presentationml/2006/ole">
            <p:oleObj spid="_x0000_s32775" name="Equation" r:id="rId8" imgW="1307880" imgH="419040" progId="Equation.DSMT4">
              <p:embed/>
            </p:oleObj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273152" y="4979998"/>
          <a:ext cx="7072362" cy="642942"/>
        </p:xfrm>
        <a:graphic>
          <a:graphicData uri="http://schemas.openxmlformats.org/presentationml/2006/ole">
            <p:oleObj spid="_x0000_s32776" name="Equation" r:id="rId9" imgW="4609800" imgH="419040" progId="Equation.DSMT4">
              <p:embed/>
            </p:oleObj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3500430" y="5500702"/>
          <a:ext cx="1643074" cy="630482"/>
        </p:xfrm>
        <a:graphic>
          <a:graphicData uri="http://schemas.openxmlformats.org/presentationml/2006/ole">
            <p:oleObj spid="_x0000_s32777" name="Equation" r:id="rId10" imgW="1091880" imgH="419040" progId="Equation.DSMT4">
              <p:embed/>
            </p:oleObj>
          </a:graphicData>
        </a:graphic>
      </p:graphicFrame>
      <p:sp>
        <p:nvSpPr>
          <p:cNvPr id="12" name="圓角矩形 11"/>
          <p:cNvSpPr/>
          <p:nvPr/>
        </p:nvSpPr>
        <p:spPr>
          <a:xfrm>
            <a:off x="4572000" y="4214818"/>
            <a:ext cx="1857388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M(t)=N(t)-λt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146152" y="3378200"/>
            <a:ext cx="6572296" cy="321471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Z(t) may be written as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We can get the result by corollary 11.5.6</a:t>
            </a:r>
            <a:endParaRPr lang="zh-TW" altLang="en-US" dirty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714479" y="1928802"/>
          <a:ext cx="5378861" cy="714380"/>
        </p:xfrm>
        <a:graphic>
          <a:graphicData uri="http://schemas.openxmlformats.org/presentationml/2006/ole">
            <p:oleObj spid="_x0000_s33796" name="Equation" r:id="rId3" imgW="3251160" imgH="431640" progId="Equation.DSMT4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357290" y="3511572"/>
          <a:ext cx="6315075" cy="728662"/>
        </p:xfrm>
        <a:graphic>
          <a:graphicData uri="http://schemas.openxmlformats.org/presentationml/2006/ole">
            <p:oleObj spid="_x0000_s33797" name="Equation" r:id="rId4" imgW="3962160" imgH="457200" progId="Equation.DSMT4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2143102" y="4297384"/>
          <a:ext cx="4432300" cy="573088"/>
        </p:xfrm>
        <a:graphic>
          <a:graphicData uri="http://schemas.openxmlformats.org/presentationml/2006/ole">
            <p:oleObj spid="_x0000_s33798" name="Equation" r:id="rId5" imgW="3340080" imgH="431640" progId="Equation.DSMT4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357290" y="5011759"/>
          <a:ext cx="4357687" cy="1560513"/>
        </p:xfrm>
        <a:graphic>
          <a:graphicData uri="http://schemas.openxmlformats.org/presentationml/2006/ole">
            <p:oleObj spid="_x0000_s33799" name="Equation" r:id="rId6" imgW="2908080" imgH="1041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Change of Poisson Intensity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Theorem 11.6.2</a:t>
            </a:r>
          </a:p>
          <a:p>
            <a:pPr>
              <a:buNone/>
            </a:pPr>
            <a:r>
              <a:rPr lang="en-US" altLang="zh-TW" dirty="0" smtClean="0"/>
              <a:t>    Under the probability measure     , the process                          is Poisson with intensity </a:t>
            </a:r>
          </a:p>
          <a:p>
            <a:r>
              <a:rPr lang="en-US" altLang="zh-TW" dirty="0" smtClean="0"/>
              <a:t>P</a:t>
            </a:r>
            <a:r>
              <a:rPr lang="en-US" altLang="zh-TW" sz="2400" dirty="0" smtClean="0"/>
              <a:t>ROOF</a:t>
            </a:r>
            <a:r>
              <a:rPr lang="en-US" altLang="zh-TW" dirty="0" smtClean="0"/>
              <a:t> :</a:t>
            </a:r>
            <a:endParaRPr lang="zh-TW" altLang="en-US" dirty="0"/>
          </a:p>
        </p:txBody>
      </p:sp>
      <p:pic>
        <p:nvPicPr>
          <p:cNvPr id="4" name="圖片 3" descr="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286124"/>
            <a:ext cx="6248400" cy="2752725"/>
          </a:xfrm>
          <a:prstGeom prst="rect">
            <a:avLst/>
          </a:prstGeom>
        </p:spPr>
      </p:pic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038728" y="1954202"/>
          <a:ext cx="290514" cy="363143"/>
        </p:xfrm>
        <a:graphic>
          <a:graphicData uri="http://schemas.openxmlformats.org/presentationml/2006/ole">
            <p:oleObj spid="_x0000_s34818" name="Equation" r:id="rId4" imgW="152280" imgH="190440" progId="Equation.DSMT4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891355" y="1942966"/>
          <a:ext cx="1752611" cy="449387"/>
        </p:xfrm>
        <a:graphic>
          <a:graphicData uri="http://schemas.openxmlformats.org/presentationml/2006/ole">
            <p:oleObj spid="_x0000_s34819" name="Equation" r:id="rId5" imgW="990360" imgH="253800" progId="Equation.DSMT4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164010" y="2336071"/>
          <a:ext cx="265114" cy="409722"/>
        </p:xfrm>
        <a:graphic>
          <a:graphicData uri="http://schemas.openxmlformats.org/presentationml/2006/ole">
            <p:oleObj spid="_x0000_s34820" name="Equation" r:id="rId6" imgW="13968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400" dirty="0" smtClean="0"/>
              <a:t>E</a:t>
            </a:r>
            <a:r>
              <a:rPr lang="en-US" altLang="zh-TW" sz="3600" dirty="0" smtClean="0"/>
              <a:t>xample</a:t>
            </a:r>
            <a:r>
              <a:rPr lang="en-US" altLang="zh-TW" dirty="0" smtClean="0"/>
              <a:t> (Geometric Poisson Process)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Geometric Poisson Process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           is a martingale under P-measure, and hence            has mean rate of return  α.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We would like to change measure such that 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000232" y="1924040"/>
          <a:ext cx="4569785" cy="922342"/>
        </p:xfrm>
        <a:graphic>
          <a:graphicData uri="http://schemas.openxmlformats.org/presentationml/2006/ole">
            <p:oleObj spid="_x0000_s36866" name="Equation" r:id="rId3" imgW="2768400" imgH="558720" progId="Equation.DSMT4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349352" y="2882896"/>
          <a:ext cx="921550" cy="428628"/>
        </p:xfrm>
        <a:graphic>
          <a:graphicData uri="http://schemas.openxmlformats.org/presentationml/2006/ole">
            <p:oleObj spid="_x0000_s36867" name="Equation" r:id="rId4" imgW="545760" imgH="253800" progId="Equation.DSMT4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7631134" y="2908296"/>
          <a:ext cx="519909" cy="415928"/>
        </p:xfrm>
        <a:graphic>
          <a:graphicData uri="http://schemas.openxmlformats.org/presentationml/2006/ole">
            <p:oleObj spid="_x0000_s36868" name="Equation" r:id="rId5" imgW="317160" imgH="253800" progId="Equation.DSMT4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014564" y="3786188"/>
          <a:ext cx="6364288" cy="428625"/>
        </p:xfrm>
        <a:graphic>
          <a:graphicData uri="http://schemas.openxmlformats.org/presentationml/2006/ole">
            <p:oleObj spid="_x0000_s36869" name="Equation" r:id="rId6" imgW="3771720" imgH="253800" progId="Equation.DSMT4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1214414" y="4214818"/>
          <a:ext cx="7518400" cy="428625"/>
        </p:xfrm>
        <a:graphic>
          <a:graphicData uri="http://schemas.openxmlformats.org/presentationml/2006/ole">
            <p:oleObj spid="_x0000_s36870" name="Equation" r:id="rId7" imgW="4457520" imgH="253800" progId="Equation.DSMT4">
              <p:embed/>
            </p:oleObj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2019326" y="5087938"/>
          <a:ext cx="6300788" cy="428625"/>
        </p:xfrm>
        <a:graphic>
          <a:graphicData uri="http://schemas.openxmlformats.org/presentationml/2006/ole">
            <p:oleObj spid="_x0000_s36871" name="Equation" r:id="rId8" imgW="3733560" imgH="253800" progId="Equation.DSMT4">
              <p:embed/>
            </p:oleObj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1214413" y="5500702"/>
          <a:ext cx="7313465" cy="500066"/>
        </p:xfrm>
        <a:graphic>
          <a:graphicData uri="http://schemas.openxmlformats.org/presentationml/2006/ole">
            <p:oleObj spid="_x0000_s36872" name="Equation" r:id="rId9" imgW="445752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</a:t>
            </a:r>
            <a:r>
              <a:rPr lang="en-US" altLang="zh-TW" sz="3600" dirty="0" smtClean="0"/>
              <a:t>xample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“dt” term in (11.6.4) is 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</a:t>
            </a:r>
            <a:r>
              <a:rPr lang="en-US" altLang="zh-TW" sz="1600" dirty="0" smtClean="0"/>
              <a:t>  </a:t>
            </a:r>
            <a:r>
              <a:rPr lang="en-US" altLang="zh-TW" dirty="0" smtClean="0"/>
              <a:t>The “dt” term in (11.6.5) is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Set (11.6.6) and (11.6.7) are equal, we can obtain</a:t>
            </a:r>
          </a:p>
          <a:p>
            <a:endParaRPr lang="en-US" altLang="zh-TW" dirty="0" smtClean="0"/>
          </a:p>
          <a:p>
            <a:endParaRPr lang="en-US" altLang="zh-TW" sz="1400" dirty="0" smtClean="0"/>
          </a:p>
          <a:p>
            <a:pPr>
              <a:buNone/>
            </a:pPr>
            <a:r>
              <a:rPr lang="en-US" altLang="zh-TW" dirty="0" smtClean="0"/>
              <a:t>    We then change to the risk-neutral measure by</a:t>
            </a:r>
          </a:p>
          <a:p>
            <a:r>
              <a:rPr lang="en-US" altLang="zh-TW" dirty="0" smtClean="0"/>
              <a:t> To make the change of measure, we must have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If the inequality doesn’t hold, then there must be an arbitrage.</a:t>
            </a:r>
            <a:endParaRPr lang="zh-TW" alt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198832" y="1928813"/>
          <a:ext cx="4230688" cy="412750"/>
        </p:xfrm>
        <a:graphic>
          <a:graphicData uri="http://schemas.openxmlformats.org/presentationml/2006/ole">
            <p:oleObj spid="_x0000_s37890" name="Equation" r:id="rId3" imgW="2603160" imgH="253800" progId="Equation.DSMT4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221058" y="2857500"/>
          <a:ext cx="4208462" cy="500063"/>
        </p:xfrm>
        <a:graphic>
          <a:graphicData uri="http://schemas.openxmlformats.org/presentationml/2006/ole">
            <p:oleObj spid="_x0000_s37891" name="Equation" r:id="rId4" imgW="2565360" imgH="304560" progId="Equation.DSMT4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214678" y="3892552"/>
          <a:ext cx="1500198" cy="694121"/>
        </p:xfrm>
        <a:graphic>
          <a:graphicData uri="http://schemas.openxmlformats.org/presentationml/2006/ole">
            <p:oleObj spid="_x0000_s37892" name="Equation" r:id="rId5" imgW="850680" imgH="393480" progId="Equation.DSMT4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6891354" y="4416432"/>
          <a:ext cx="1892300" cy="760412"/>
        </p:xfrm>
        <a:graphic>
          <a:graphicData uri="http://schemas.openxmlformats.org/presentationml/2006/ole">
            <p:oleObj spid="_x0000_s37893" name="Equation" r:id="rId6" imgW="1295280" imgH="520560" progId="Equation.DSMT4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143240" y="5403864"/>
          <a:ext cx="2120095" cy="714380"/>
        </p:xfrm>
        <a:graphic>
          <a:graphicData uri="http://schemas.openxmlformats.org/presentationml/2006/ole">
            <p:oleObj spid="_x0000_s37894" name="Equation" r:id="rId7" imgW="11682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</a:t>
            </a:r>
            <a:r>
              <a:rPr lang="en-US" altLang="zh-TW" sz="3600" dirty="0" smtClean="0"/>
              <a:t>xample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</a:p>
          <a:p>
            <a:pPr>
              <a:buNone/>
            </a:pPr>
            <a:r>
              <a:rPr lang="en-US" altLang="zh-TW" dirty="0" smtClean="0"/>
              <a:t>    If          , then </a:t>
            </a:r>
          </a:p>
          <a:p>
            <a:pPr>
              <a:buNone/>
            </a:pPr>
            <a:r>
              <a:rPr lang="en-US" altLang="zh-TW" dirty="0" smtClean="0"/>
              <a:t>    Borrowing money S(0) at the interest rate r to invest in the stock is an arbitrage.</a:t>
            </a:r>
            <a:endParaRPr lang="zh-TW" altLang="en-U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285852" y="1285860"/>
          <a:ext cx="2068267" cy="696916"/>
        </p:xfrm>
        <a:graphic>
          <a:graphicData uri="http://schemas.openxmlformats.org/presentationml/2006/ole">
            <p:oleObj spid="_x0000_s38914" name="Equation" r:id="rId3" imgW="1168200" imgH="393480" progId="Equation.DSMT4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571604" y="2012940"/>
          <a:ext cx="649743" cy="303213"/>
        </p:xfrm>
        <a:graphic>
          <a:graphicData uri="http://schemas.openxmlformats.org/presentationml/2006/ole">
            <p:oleObj spid="_x0000_s38915" name="Equation" r:id="rId4" imgW="380880" imgH="177480" progId="Equation.DSMT4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000364" y="1954202"/>
          <a:ext cx="3306922" cy="425452"/>
        </p:xfrm>
        <a:graphic>
          <a:graphicData uri="http://schemas.openxmlformats.org/presentationml/2006/ole">
            <p:oleObj spid="_x0000_s38916" name="Equation" r:id="rId5" imgW="217152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11.5 Stochastic Calculus for Jump Process</a:t>
            </a:r>
          </a:p>
          <a:p>
            <a:r>
              <a:rPr lang="en-US" altLang="zh-TW" b="1" dirty="0" smtClean="0"/>
              <a:t>11.6 Change of Measure</a:t>
            </a:r>
          </a:p>
          <a:p>
            <a:pPr lvl="1"/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</a:rPr>
              <a:t>11.6.1 Change of Measure for a Poisson Process</a:t>
            </a:r>
          </a:p>
          <a:p>
            <a:pPr lvl="1"/>
            <a:r>
              <a:rPr lang="en-US" altLang="zh-TW" sz="2000" b="1" dirty="0" smtClean="0"/>
              <a:t>11.6.2 Change of Measure for a Compound Poisson Process</a:t>
            </a:r>
          </a:p>
          <a:p>
            <a:pPr lvl="1"/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</a:rPr>
              <a:t>11.6.3 Change of Measure for a Compound Poisson Process </a:t>
            </a:r>
          </a:p>
          <a:p>
            <a:pPr lvl="1">
              <a:buNone/>
            </a:pPr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</a:rPr>
              <a:t>                and a  Brownian Motion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11.7 Pricing a European Call in Jump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u="sng" dirty="0" smtClean="0">
                <a:solidFill>
                  <a:srgbClr val="FF0000"/>
                </a:solidFill>
              </a:rPr>
              <a:t>Compound Poisson Process</a:t>
            </a:r>
          </a:p>
          <a:p>
            <a:endParaRPr lang="en-US" altLang="zh-TW" u="sng" dirty="0" smtClean="0">
              <a:solidFill>
                <a:srgbClr val="FF0000"/>
              </a:solidFill>
            </a:endParaRPr>
          </a:p>
          <a:p>
            <a:endParaRPr lang="en-US" altLang="zh-TW" u="sng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If           jumps at time t, then          jumps at time t and 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285852" y="1512874"/>
          <a:ext cx="7745203" cy="1273184"/>
        </p:xfrm>
        <a:graphic>
          <a:graphicData uri="http://schemas.openxmlformats.org/presentationml/2006/ole">
            <p:oleObj spid="_x0000_s39938" name="Equation" r:id="rId3" imgW="4635360" imgH="761760" progId="Equation.DSMT4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786182" y="3429000"/>
          <a:ext cx="1471620" cy="840926"/>
        </p:xfrm>
        <a:graphic>
          <a:graphicData uri="http://schemas.openxmlformats.org/presentationml/2006/ole">
            <p:oleObj spid="_x0000_s39939" name="Equation" r:id="rId4" imgW="799920" imgH="457200" progId="Equation.DSMT4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714744" y="4857760"/>
          <a:ext cx="1571636" cy="507759"/>
        </p:xfrm>
        <a:graphic>
          <a:graphicData uri="http://schemas.openxmlformats.org/presentationml/2006/ole">
            <p:oleObj spid="_x0000_s39940" name="Equation" r:id="rId5" imgW="825480" imgH="266400" progId="Equation.DSMT4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559354" y="4314950"/>
          <a:ext cx="612782" cy="471371"/>
        </p:xfrm>
        <a:graphic>
          <a:graphicData uri="http://schemas.openxmlformats.org/presentationml/2006/ole">
            <p:oleObj spid="_x0000_s39941" name="Equation" r:id="rId6" imgW="330120" imgH="253800" progId="Equation.DSMT4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824018" y="4286256"/>
          <a:ext cx="605238" cy="484190"/>
        </p:xfrm>
        <a:graphic>
          <a:graphicData uri="http://schemas.openxmlformats.org/presentationml/2006/ole">
            <p:oleObj spid="_x0000_s39942" name="Equation" r:id="rId7" imgW="3171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-296866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Ito-Doeblin Formula for Continuous-Path Process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00034" y="876296"/>
            <a:ext cx="7772400" cy="5981704"/>
          </a:xfrm>
        </p:spPr>
        <p:txBody>
          <a:bodyPr/>
          <a:lstStyle/>
          <a:p>
            <a:r>
              <a:rPr lang="en-US" altLang="zh-TW" dirty="0" smtClean="0"/>
              <a:t>For a continuous-path process, the Ito-Doeblin formula is the following. Let 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In differential notation, we write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Let  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Then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Write in integral form as</a:t>
            </a: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14546" y="1686244"/>
          <a:ext cx="4857784" cy="587453"/>
        </p:xfrm>
        <a:graphic>
          <a:graphicData uri="http://schemas.openxmlformats.org/presentationml/2006/ole">
            <p:oleObj spid="_x0000_s1026" name="Equation" r:id="rId3" imgW="2730240" imgH="33012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14546" y="2715187"/>
          <a:ext cx="3786214" cy="482320"/>
        </p:xfrm>
        <a:graphic>
          <a:graphicData uri="http://schemas.openxmlformats.org/presentationml/2006/ole">
            <p:oleObj spid="_x0000_s1027" name="Equation" r:id="rId4" imgW="1993680" imgH="25380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85812" y="3669818"/>
          <a:ext cx="7801030" cy="428628"/>
        </p:xfrm>
        <a:graphic>
          <a:graphicData uri="http://schemas.openxmlformats.org/presentationml/2006/ole">
            <p:oleObj spid="_x0000_s1028" name="Equation" r:id="rId5" imgW="4622760" imgH="2538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78774" y="4428578"/>
          <a:ext cx="7593754" cy="1215000"/>
        </p:xfrm>
        <a:graphic>
          <a:graphicData uri="http://schemas.openxmlformats.org/presentationml/2006/ole">
            <p:oleObj spid="_x0000_s1029" name="Equation" r:id="rId6" imgW="5079960" imgH="81252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905054" y="6000768"/>
          <a:ext cx="8143900" cy="517331"/>
        </p:xfrm>
        <a:graphic>
          <a:graphicData uri="http://schemas.openxmlformats.org/presentationml/2006/ole">
            <p:oleObj spid="_x0000_s1030" name="Equation" r:id="rId7" imgW="6197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Jump-Size R.V. have a Discrete Distribution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7772400" cy="4572000"/>
          </a:xfrm>
        </p:spPr>
        <p:txBody>
          <a:bodyPr/>
          <a:lstStyle/>
          <a:p>
            <a:r>
              <a:rPr lang="en-US" altLang="zh-TW" dirty="0" smtClean="0"/>
              <a:t>    takes one of finitely many possible nonzero values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According to Corollary 11.3.4</a:t>
            </a:r>
            <a:endParaRPr lang="zh-TW" alt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942924" y="1500174"/>
          <a:ext cx="240507" cy="393558"/>
        </p:xfrm>
        <a:graphic>
          <a:graphicData uri="http://schemas.openxmlformats.org/presentationml/2006/ole">
            <p:oleObj spid="_x0000_s40962" name="Equation" r:id="rId4" imgW="139680" imgH="228600" progId="Equation.DSMT4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183430" y="1474774"/>
          <a:ext cx="1511308" cy="400052"/>
        </p:xfrm>
        <a:graphic>
          <a:graphicData uri="http://schemas.openxmlformats.org/presentationml/2006/ole">
            <p:oleObj spid="_x0000_s40963" name="Equation" r:id="rId5" imgW="863280" imgH="228600" progId="Equation.DSMT4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069165" y="1959527"/>
          <a:ext cx="4217215" cy="453464"/>
        </p:xfrm>
        <a:graphic>
          <a:graphicData uri="http://schemas.openxmlformats.org/presentationml/2006/ole">
            <p:oleObj spid="_x0000_s40965" name="Equation" r:id="rId6" imgW="2361960" imgH="253800" progId="Equation.DSMT4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069165" y="2500306"/>
          <a:ext cx="1502299" cy="785818"/>
        </p:xfrm>
        <a:graphic>
          <a:graphicData uri="http://schemas.openxmlformats.org/presentationml/2006/ole">
            <p:oleObj spid="_x0000_s40966" name="Equation" r:id="rId7" imgW="825480" imgH="431640" progId="Equation.DSMT4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000100" y="3857628"/>
          <a:ext cx="1964545" cy="785818"/>
        </p:xfrm>
        <a:graphic>
          <a:graphicData uri="http://schemas.openxmlformats.org/presentationml/2006/ole">
            <p:oleObj spid="_x0000_s40967" name="Equation" r:id="rId8" imgW="1079280" imgH="431640" progId="Equation.DSMT4">
              <p:embed/>
            </p:oleObj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1000100" y="4643446"/>
          <a:ext cx="7801030" cy="428628"/>
        </p:xfrm>
        <a:graphic>
          <a:graphicData uri="http://schemas.openxmlformats.org/presentationml/2006/ole">
            <p:oleObj spid="_x0000_s40968" name="Equation" r:id="rId9" imgW="4622760" imgH="253800" progId="Equation.DSMT4">
              <p:embed/>
            </p:oleObj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1000099" y="5143512"/>
          <a:ext cx="7500990" cy="428628"/>
        </p:xfrm>
        <a:graphic>
          <a:graphicData uri="http://schemas.openxmlformats.org/presentationml/2006/ole">
            <p:oleObj spid="_x0000_s40969" name="Equation" r:id="rId10" imgW="4444920" imgH="253800" progId="Equation.DSMT4">
              <p:embed/>
            </p:oleObj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928662" y="5548313"/>
          <a:ext cx="3351213" cy="833437"/>
        </p:xfrm>
        <a:graphic>
          <a:graphicData uri="http://schemas.openxmlformats.org/presentationml/2006/ole">
            <p:oleObj spid="_x0000_s40970" name="Equation" r:id="rId11" imgW="18414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Jump-Size R.V. have a Discrete Distribution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Let                        be given positive numbers, and set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Lemma 11.6.4</a:t>
            </a:r>
          </a:p>
          <a:p>
            <a:pPr>
              <a:buNone/>
            </a:pPr>
            <a:r>
              <a:rPr lang="en-US" altLang="zh-TW" dirty="0" smtClean="0"/>
              <a:t>    The process         is a martingale. </a:t>
            </a:r>
          </a:p>
          <a:p>
            <a:pPr>
              <a:buNone/>
            </a:pPr>
            <a:r>
              <a:rPr lang="en-US" altLang="zh-TW" dirty="0" smtClean="0"/>
              <a:t>    In particular,                for all t.</a:t>
            </a: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857356" y="1428736"/>
          <a:ext cx="1514486" cy="473277"/>
        </p:xfrm>
        <a:graphic>
          <a:graphicData uri="http://schemas.openxmlformats.org/presentationml/2006/ole">
            <p:oleObj spid="_x0000_s41986" name="Equation" r:id="rId3" imgW="812520" imgH="253800" progId="Equation.DSMT4">
              <p:embed/>
            </p:oleObj>
          </a:graphicData>
        </a:graphic>
      </p:graphicFrame>
      <p:pic>
        <p:nvPicPr>
          <p:cNvPr id="5" name="圖片 4" descr="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857364"/>
            <a:ext cx="5810245" cy="975443"/>
          </a:xfrm>
          <a:prstGeom prst="rect">
            <a:avLst/>
          </a:prstGeom>
        </p:spPr>
      </p:pic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763826" y="3382962"/>
          <a:ext cx="522290" cy="401762"/>
        </p:xfrm>
        <a:graphic>
          <a:graphicData uri="http://schemas.openxmlformats.org/presentationml/2006/ole">
            <p:oleObj spid="_x0000_s41987" name="Equation" r:id="rId5" imgW="330120" imgH="253800" progId="Equation.DSMT4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878126" y="3844928"/>
          <a:ext cx="1031880" cy="412752"/>
        </p:xfrm>
        <a:graphic>
          <a:graphicData uri="http://schemas.openxmlformats.org/presentationml/2006/ole">
            <p:oleObj spid="_x0000_s41988" name="Equation" r:id="rId6" imgW="6346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-285776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of Lemma 11.6.4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887386"/>
            <a:ext cx="7772400" cy="568488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From Lemma 11.6.1, we have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  is a martingale.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By Ito’s product rule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 the same way, we can conclude that</a:t>
            </a:r>
          </a:p>
          <a:p>
            <a:pPr>
              <a:buNone/>
            </a:pPr>
            <a:r>
              <a:rPr lang="en-US" altLang="zh-TW" dirty="0" smtClean="0"/>
              <a:t>                                         is a martingale. </a:t>
            </a:r>
          </a:p>
        </p:txBody>
      </p:sp>
      <p:pic>
        <p:nvPicPr>
          <p:cNvPr id="4" name="圖片 3" descr="2.bmp"/>
          <p:cNvPicPr>
            <a:picLocks noChangeAspect="1"/>
          </p:cNvPicPr>
          <p:nvPr/>
        </p:nvPicPr>
        <p:blipFill>
          <a:blip r:embed="rId3"/>
          <a:srcRect b="52617"/>
          <a:stretch>
            <a:fillRect/>
          </a:stretch>
        </p:blipFill>
        <p:spPr>
          <a:xfrm>
            <a:off x="2014494" y="1439826"/>
            <a:ext cx="4076700" cy="631852"/>
          </a:xfrm>
          <a:prstGeom prst="rect">
            <a:avLst/>
          </a:prstGeom>
        </p:spPr>
      </p:pic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228676" y="2809848"/>
          <a:ext cx="393702" cy="416861"/>
        </p:xfrm>
        <a:graphic>
          <a:graphicData uri="http://schemas.openxmlformats.org/presentationml/2006/ole">
            <p:oleObj spid="_x0000_s43010" name="Equation" r:id="rId4" imgW="215640" imgH="228600" progId="Equation.DSMT4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208038" y="3297214"/>
          <a:ext cx="7136656" cy="428628"/>
        </p:xfrm>
        <a:graphic>
          <a:graphicData uri="http://schemas.openxmlformats.org/presentationml/2006/ole">
            <p:oleObj spid="_x0000_s43011" name="Equation" r:id="rId5" imgW="4228920" imgH="253800" progId="Equation.DSMT4">
              <p:embed/>
            </p:oleObj>
          </a:graphicData>
        </a:graphic>
      </p:graphicFrame>
      <p:pic>
        <p:nvPicPr>
          <p:cNvPr id="7" name="圖片 6" descr="1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932" y="4225908"/>
            <a:ext cx="4572000" cy="371475"/>
          </a:xfrm>
          <a:prstGeom prst="rect">
            <a:avLst/>
          </a:prstGeom>
        </p:spPr>
      </p:pic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236656" y="4725974"/>
          <a:ext cx="5992812" cy="714375"/>
        </p:xfrm>
        <a:graphic>
          <a:graphicData uri="http://schemas.openxmlformats.org/presentationml/2006/ole">
            <p:oleObj spid="_x0000_s43012" name="Equation" r:id="rId7" imgW="3835080" imgH="457200" progId="Equation.DSMT4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142976" y="6135706"/>
          <a:ext cx="2806714" cy="412752"/>
        </p:xfrm>
        <a:graphic>
          <a:graphicData uri="http://schemas.openxmlformats.org/presentationml/2006/ole">
            <p:oleObj spid="_x0000_s43013" name="Equation" r:id="rId8" imgW="1726920" imgH="253800" progId="Equation.DSMT4">
              <p:embed/>
            </p:oleObj>
          </a:graphicData>
        </a:graphic>
      </p:graphicFrame>
      <p:pic>
        <p:nvPicPr>
          <p:cNvPr id="10" name="圖片 9" descr="1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422" y="2081856"/>
            <a:ext cx="2428892" cy="346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6286512" y="5000636"/>
            <a:ext cx="2714644" cy="157163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Jump-Size R.V. have a Discrete Distribution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Because               almost surely and                , we can use        to change the measure, defining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Theorem 11.6.5</a:t>
            </a:r>
            <a:r>
              <a:rPr lang="en-US" altLang="zh-TW" dirty="0" smtClean="0"/>
              <a:t> (Change of compound Poisson intensity and jump distribution for finitely many jump sizes)</a:t>
            </a:r>
          </a:p>
          <a:p>
            <a:pPr>
              <a:buNone/>
            </a:pPr>
            <a:r>
              <a:rPr lang="en-US" altLang="zh-TW" dirty="0" smtClean="0"/>
              <a:t>    Under    ,         is a compound Poisson process with intensity              ,  and                are i.i.d. R.V. with </a:t>
            </a: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306622" y="1506526"/>
          <a:ext cx="952502" cy="396876"/>
        </p:xfrm>
        <a:graphic>
          <a:graphicData uri="http://schemas.openxmlformats.org/presentationml/2006/ole">
            <p:oleObj spid="_x0000_s44034" name="Equation" r:id="rId3" imgW="609480" imgH="253800" progId="Equation.DSMT4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470054" y="1500174"/>
          <a:ext cx="1102210" cy="415928"/>
        </p:xfrm>
        <a:graphic>
          <a:graphicData uri="http://schemas.openxmlformats.org/presentationml/2006/ole">
            <p:oleObj spid="_x0000_s44035" name="Equation" r:id="rId4" imgW="672840" imgH="253800" progId="Equation.DSMT4">
              <p:embed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8072462" y="1487474"/>
          <a:ext cx="642942" cy="428628"/>
        </p:xfrm>
        <a:graphic>
          <a:graphicData uri="http://schemas.openxmlformats.org/presentationml/2006/ole">
            <p:oleObj spid="_x0000_s44036" name="Equation" r:id="rId5" imgW="380880" imgH="253800" progId="Equation.DSMT4">
              <p:embed/>
            </p:oleObj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2571736" y="2357430"/>
          <a:ext cx="3674398" cy="500066"/>
        </p:xfrm>
        <a:graphic>
          <a:graphicData uri="http://schemas.openxmlformats.org/presentationml/2006/ole">
            <p:oleObj spid="_x0000_s44037" name="Equation" r:id="rId6" imgW="2145960" imgH="291960" progId="Equation.DSMT4">
              <p:embed/>
            </p:oleObj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117708" y="4151318"/>
          <a:ext cx="285752" cy="357190"/>
        </p:xfrm>
        <a:graphic>
          <a:graphicData uri="http://schemas.openxmlformats.org/presentationml/2006/ole">
            <p:oleObj spid="_x0000_s44038" name="Equation" r:id="rId7" imgW="152280" imgH="190440" progId="Equation.DSMT4">
              <p:embed/>
            </p:oleObj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2500298" y="4130680"/>
          <a:ext cx="578648" cy="428628"/>
        </p:xfrm>
        <a:graphic>
          <a:graphicData uri="http://schemas.openxmlformats.org/presentationml/2006/ole">
            <p:oleObj spid="_x0000_s44039" name="Equation" r:id="rId8" imgW="342720" imgH="253800" progId="Equation.DSMT4">
              <p:embed/>
            </p:oleObj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2357422" y="4462470"/>
          <a:ext cx="1000132" cy="680090"/>
        </p:xfrm>
        <a:graphic>
          <a:graphicData uri="http://schemas.openxmlformats.org/presentationml/2006/ole">
            <p:oleObj spid="_x0000_s44040" name="Equation" r:id="rId9" imgW="634680" imgH="431640" progId="Equation.DSMT4">
              <p:embed/>
            </p:oleObj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4071934" y="4605346"/>
          <a:ext cx="928694" cy="407719"/>
        </p:xfrm>
        <a:graphic>
          <a:graphicData uri="http://schemas.openxmlformats.org/presentationml/2006/ole">
            <p:oleObj spid="_x0000_s44041" name="Equation" r:id="rId10" imgW="520560" imgH="228600" progId="Equation.DSMT4">
              <p:embed/>
            </p:oleObj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3071813" y="5051425"/>
          <a:ext cx="2613025" cy="684213"/>
        </p:xfrm>
        <a:graphic>
          <a:graphicData uri="http://schemas.openxmlformats.org/presentationml/2006/ole">
            <p:oleObj spid="_x0000_s44042" name="Equation" r:id="rId11" imgW="1600200" imgH="419040" progId="Equation.DSMT4">
              <p:embed/>
            </p:oleObj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6429387" y="5072074"/>
          <a:ext cx="2395787" cy="785818"/>
        </p:xfrm>
        <a:graphic>
          <a:graphicData uri="http://schemas.openxmlformats.org/presentationml/2006/ole">
            <p:oleObj spid="_x0000_s44043" name="Equation" r:id="rId12" imgW="1587240" imgH="520560" progId="Equation.DSMT4">
              <p:embed/>
            </p:oleObj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6429388" y="5857892"/>
          <a:ext cx="1571636" cy="643803"/>
        </p:xfrm>
        <a:graphic>
          <a:graphicData uri="http://schemas.openxmlformats.org/presentationml/2006/ole">
            <p:oleObj spid="_x0000_s44044" name="Equation" r:id="rId13" imgW="10540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of Theorem 11.6.5</a:t>
            </a:r>
            <a:endParaRPr lang="zh-TW" alt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385477" cy="50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圓角矩形 5"/>
          <p:cNvSpPr/>
          <p:nvPr/>
        </p:nvSpPr>
        <p:spPr>
          <a:xfrm>
            <a:off x="142844" y="2000240"/>
            <a:ext cx="2000264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714612" y="1928802"/>
            <a:ext cx="1857388" cy="7143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未命名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60" y="2041198"/>
            <a:ext cx="1714512" cy="55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6786578" y="3857628"/>
            <a:ext cx="2071702" cy="85725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Jump-Size R.V. have a Continuous Distribution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86756" cy="4572000"/>
          </a:xfrm>
        </p:spPr>
        <p:txBody>
          <a:bodyPr/>
          <a:lstStyle/>
          <a:p>
            <a:r>
              <a:rPr lang="en-US" altLang="zh-TW" dirty="0" smtClean="0"/>
              <a:t>The Radon-Nykodym derivative process Z(t) may be written as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We could change the measure so that         has intensity     and</a:t>
            </a:r>
            <a:r>
              <a:rPr lang="zh-TW" altLang="en-US" dirty="0" smtClean="0"/>
              <a:t>  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       have a different density          by using the </a:t>
            </a:r>
          </a:p>
          <a:p>
            <a:pPr>
              <a:buNone/>
            </a:pPr>
            <a:r>
              <a:rPr lang="en-US" altLang="zh-TW" dirty="0" smtClean="0"/>
              <a:t>   Radon-Nykodym derivative process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Notice that, we assume that                whenever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890" y="1857364"/>
            <a:ext cx="7710514" cy="92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475294" y="2882896"/>
          <a:ext cx="578648" cy="428628"/>
        </p:xfrm>
        <a:graphic>
          <a:graphicData uri="http://schemas.openxmlformats.org/presentationml/2006/ole">
            <p:oleObj spid="_x0000_s48131" name="Equation" r:id="rId4" imgW="342720" imgH="253800" progId="Equation.DSMT4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7572396" y="2857496"/>
          <a:ext cx="285752" cy="441617"/>
        </p:xfrm>
        <a:graphic>
          <a:graphicData uri="http://schemas.openxmlformats.org/presentationml/2006/ole">
            <p:oleObj spid="_x0000_s48132" name="Equation" r:id="rId5" imgW="139680" imgH="215640" progId="Equation.DSMT4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928662" y="3382961"/>
          <a:ext cx="876303" cy="404447"/>
        </p:xfrm>
        <a:graphic>
          <a:graphicData uri="http://schemas.openxmlformats.org/presentationml/2006/ole">
            <p:oleObj spid="_x0000_s48133" name="Equation" r:id="rId6" imgW="495000" imgH="228600" progId="Equation.DSMT4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4722814" y="3357562"/>
          <a:ext cx="585109" cy="409576"/>
        </p:xfrm>
        <a:graphic>
          <a:graphicData uri="http://schemas.openxmlformats.org/presentationml/2006/ole">
            <p:oleObj spid="_x0000_s48134" name="Equation" r:id="rId7" imgW="380880" imgH="266400" progId="Equation.DSMT4">
              <p:embed/>
            </p:oleObj>
          </a:graphicData>
        </a:graphic>
      </p:graphicFrame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357694"/>
            <a:ext cx="2928958" cy="88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4352923" y="5253050"/>
          <a:ext cx="1055922" cy="461966"/>
        </p:xfrm>
        <a:graphic>
          <a:graphicData uri="http://schemas.openxmlformats.org/presentationml/2006/ole">
            <p:oleObj spid="_x0000_s48138" name="Equation" r:id="rId9" imgW="609480" imgH="266400" progId="Equation.DSMT4">
              <p:embed/>
            </p:oleObj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6677040" y="5273688"/>
          <a:ext cx="1028707" cy="428628"/>
        </p:xfrm>
        <a:graphic>
          <a:graphicData uri="http://schemas.openxmlformats.org/presentationml/2006/ole">
            <p:oleObj spid="_x0000_s48139" name="Equation" r:id="rId10" imgW="609480" imgH="253800" progId="Equation.DSMT4">
              <p:embed/>
            </p:oleObj>
          </a:graphicData>
        </a:graphic>
      </p:graphicFrame>
      <p:sp>
        <p:nvSpPr>
          <p:cNvPr id="13" name="橢圓 12"/>
          <p:cNvSpPr/>
          <p:nvPr/>
        </p:nvSpPr>
        <p:spPr>
          <a:xfrm>
            <a:off x="4214810" y="1643050"/>
            <a:ext cx="2357454" cy="1357322"/>
          </a:xfrm>
          <a:prstGeom prst="ellipse">
            <a:avLst/>
          </a:prstGeom>
          <a:noFill/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358082" y="1714488"/>
            <a:ext cx="1500198" cy="1285884"/>
          </a:xfrm>
          <a:prstGeom prst="ellipse">
            <a:avLst/>
          </a:prstGeom>
          <a:noFill/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6839586" y="3907740"/>
          <a:ext cx="2024063" cy="714375"/>
        </p:xfrm>
        <a:graphic>
          <a:graphicData uri="http://schemas.openxmlformats.org/presentationml/2006/ole">
            <p:oleObj spid="_x0000_s48140" name="Equation" r:id="rId11" imgW="129528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11.5 Stochastic Calculus for Jump Process</a:t>
            </a:r>
          </a:p>
          <a:p>
            <a:r>
              <a:rPr lang="en-US" altLang="zh-TW" b="1" dirty="0" smtClean="0"/>
              <a:t>11.6 Change of Measure</a:t>
            </a:r>
          </a:p>
          <a:p>
            <a:pPr lvl="1"/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</a:rPr>
              <a:t>11.6.1 Change of Measure for a Poisson Process</a:t>
            </a:r>
          </a:p>
          <a:p>
            <a:pPr lvl="1"/>
            <a:r>
              <a:rPr lang="en-US" altLang="zh-TW" sz="2000" b="1" dirty="0" smtClean="0">
                <a:solidFill>
                  <a:schemeClr val="bg1">
                    <a:lumMod val="75000"/>
                  </a:schemeClr>
                </a:solidFill>
              </a:rPr>
              <a:t>11.6.2 Change of Measure for a Compound Poisson Process</a:t>
            </a:r>
          </a:p>
          <a:p>
            <a:pPr lvl="1"/>
            <a:r>
              <a:rPr lang="en-US" altLang="zh-TW" sz="2000" b="1" dirty="0" smtClean="0"/>
              <a:t>11.6.3 Change of Measure for a Compound Poisson Process </a:t>
            </a:r>
          </a:p>
          <a:p>
            <a:pPr lvl="1">
              <a:buNone/>
            </a:pPr>
            <a:r>
              <a:rPr lang="en-US" altLang="zh-TW" sz="2000" b="1" dirty="0" smtClean="0"/>
              <a:t>                and a  Brownian Motion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11.7 Pricing a European Call in Jump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Compound Poisson Process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Let           ,                                               , </a:t>
            </a:r>
            <a:endParaRPr lang="zh-TW" altLang="en-US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725598" y="2867025"/>
          <a:ext cx="749300" cy="439737"/>
        </p:xfrm>
        <a:graphic>
          <a:graphicData uri="http://schemas.openxmlformats.org/presentationml/2006/ole">
            <p:oleObj spid="_x0000_s50178" name="Equation" r:id="rId4" imgW="368280" imgH="215640" progId="Equation.DSMT4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643198" y="2867025"/>
          <a:ext cx="3429000" cy="490537"/>
        </p:xfrm>
        <a:graphic>
          <a:graphicData uri="http://schemas.openxmlformats.org/presentationml/2006/ole">
            <p:oleObj spid="_x0000_s50179" name="Equation" r:id="rId5" imgW="1866600" imgH="266400" progId="Equation.DSMT4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714480" y="3357562"/>
          <a:ext cx="3286148" cy="472827"/>
        </p:xfrm>
        <a:graphic>
          <a:graphicData uri="http://schemas.openxmlformats.org/presentationml/2006/ole">
            <p:oleObj spid="_x0000_s50181" name="Equation" r:id="rId6" imgW="1765080" imgH="253800" progId="Equation.DSMT4">
              <p:embed/>
            </p:oleObj>
          </a:graphicData>
        </a:graphic>
      </p:graphicFrame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919523"/>
            <a:ext cx="1750060" cy="86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971944"/>
            <a:ext cx="7439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42910" y="928670"/>
            <a:ext cx="7772400" cy="5572164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Lemma 11.6.8 </a:t>
            </a:r>
          </a:p>
          <a:p>
            <a:pPr>
              <a:buNone/>
            </a:pPr>
            <a:r>
              <a:rPr lang="en-US" altLang="zh-TW" dirty="0" smtClean="0"/>
              <a:t>    The process          of (11.6.33) is a martingale. In particular,   </a:t>
            </a:r>
          </a:p>
          <a:p>
            <a:pPr>
              <a:buNone/>
            </a:pPr>
            <a:r>
              <a:rPr lang="en-US" altLang="zh-TW" dirty="0" smtClean="0"/>
              <a:t>                    for all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P</a:t>
            </a:r>
            <a:r>
              <a:rPr lang="en-US" altLang="zh-TW" sz="2400" dirty="0" smtClean="0"/>
              <a:t>ROOF :</a:t>
            </a:r>
          </a:p>
          <a:p>
            <a:pPr>
              <a:buNone/>
            </a:pPr>
            <a:r>
              <a:rPr lang="en-US" altLang="zh-TW" dirty="0" smtClean="0"/>
              <a:t>   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By Ito’s product rule,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519322" y="1444475"/>
          <a:ext cx="604842" cy="465263"/>
        </p:xfrm>
        <a:graphic>
          <a:graphicData uri="http://schemas.openxmlformats.org/presentationml/2006/ole">
            <p:oleObj spid="_x0000_s52226" name="Equation" r:id="rId3" imgW="330120" imgH="253800" progId="Equation.DSMT4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955624" y="1897038"/>
          <a:ext cx="1210475" cy="484190"/>
        </p:xfrm>
        <a:graphic>
          <a:graphicData uri="http://schemas.openxmlformats.org/presentationml/2006/ole">
            <p:oleObj spid="_x0000_s52227" name="Equation" r:id="rId4" imgW="634680" imgH="253800" progId="Equation.DSMT4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014626" y="1909738"/>
          <a:ext cx="669021" cy="374652"/>
        </p:xfrm>
        <a:graphic>
          <a:graphicData uri="http://schemas.openxmlformats.org/presentationml/2006/ole">
            <p:oleObj spid="_x0000_s52228" name="Equation" r:id="rId5" imgW="317160" imgH="177480" progId="Equation.DSMT4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1301815" y="3336930"/>
          <a:ext cx="5284711" cy="928694"/>
        </p:xfrm>
        <a:graphic>
          <a:graphicData uri="http://schemas.openxmlformats.org/presentationml/2006/ole">
            <p:oleObj spid="_x0000_s52229" name="Equation" r:id="rId6" imgW="3035160" imgH="533160" progId="Equation.DSMT4">
              <p:embed/>
            </p:oleObj>
          </a:graphicData>
        </a:graphic>
      </p:graphicFrame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2090" y="4622814"/>
            <a:ext cx="7239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線接點 9"/>
          <p:cNvCxnSpPr/>
          <p:nvPr/>
        </p:nvCxnSpPr>
        <p:spPr>
          <a:xfrm>
            <a:off x="5500694" y="514351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715272" y="514351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5429256" y="5287520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Z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(s),Z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(s)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are martingales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4714876" y="514351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6929454" y="514351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4143372" y="528638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Z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(s-),Z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(s-) are left-continuous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785918" y="5715016"/>
            <a:ext cx="5715040" cy="78581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Z</a:t>
            </a:r>
            <a:r>
              <a:rPr lang="en-US" altLang="zh-TW" sz="2400" b="1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(t)Z</a:t>
            </a:r>
            <a:r>
              <a:rPr lang="en-US" altLang="zh-TW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(t) is a martingale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  <p:bldP spid="19" grpId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6500826" y="4572008"/>
            <a:ext cx="2571768" cy="5715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14348" y="357166"/>
            <a:ext cx="7772400" cy="5786446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Theorem 11.6.9</a:t>
            </a:r>
          </a:p>
          <a:p>
            <a:pPr>
              <a:buNone/>
            </a:pPr>
            <a:r>
              <a:rPr lang="en-US" altLang="zh-TW" dirty="0" smtClean="0"/>
              <a:t>    Under the probability measure    , the process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is a Brownian motion,         is a compound Poisson process with intensity     and i.i.d. jump sizes having density        , and the processes          and         are independent.</a:t>
            </a:r>
          </a:p>
          <a:p>
            <a:r>
              <a:rPr lang="en-US" altLang="zh-TW" dirty="0" smtClean="0"/>
              <a:t>P</a:t>
            </a:r>
            <a:r>
              <a:rPr lang="en-US" altLang="zh-TW" sz="2400" dirty="0" smtClean="0"/>
              <a:t>ROOF 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    The key step in the proof is to show </a:t>
            </a: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813276" y="863568"/>
          <a:ext cx="290514" cy="363143"/>
        </p:xfrm>
        <a:graphic>
          <a:graphicData uri="http://schemas.openxmlformats.org/presentationml/2006/ole">
            <p:oleObj spid="_x0000_s53250" name="Equation" r:id="rId3" imgW="152280" imgH="190440" progId="Equation.DSMT4">
              <p:embed/>
            </p:oleObj>
          </a:graphicData>
        </a:graphic>
      </p:graphicFrame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7436" y="1195358"/>
            <a:ext cx="2719395" cy="58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767106" y="1817662"/>
          <a:ext cx="557215" cy="412752"/>
        </p:xfrm>
        <a:graphic>
          <a:graphicData uri="http://schemas.openxmlformats.org/presentationml/2006/ole">
            <p:oleObj spid="_x0000_s53253" name="Equation" r:id="rId5" imgW="342720" imgH="253800" progId="Equation.DSMT4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2762212" y="2170090"/>
          <a:ext cx="282576" cy="436708"/>
        </p:xfrm>
        <a:graphic>
          <a:graphicData uri="http://schemas.openxmlformats.org/presentationml/2006/ole">
            <p:oleObj spid="_x0000_s53254" name="Equation" r:id="rId6" imgW="139680" imgH="215640" progId="Equation.DSMT4">
              <p:embed/>
            </p:oleObj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7242168" y="2216128"/>
          <a:ext cx="612326" cy="428628"/>
        </p:xfrm>
        <a:graphic>
          <a:graphicData uri="http://schemas.openxmlformats.org/presentationml/2006/ole">
            <p:oleObj spid="_x0000_s53255" name="Equation" r:id="rId7" imgW="380880" imgH="266400" progId="Equation.DSMT4">
              <p:embed/>
            </p:oleObj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3241640" y="2624118"/>
          <a:ext cx="575470" cy="396876"/>
        </p:xfrm>
        <a:graphic>
          <a:graphicData uri="http://schemas.openxmlformats.org/presentationml/2006/ole">
            <p:oleObj spid="_x0000_s53256" name="Equation" r:id="rId8" imgW="368280" imgH="253800" progId="Equation.DSMT4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4359248" y="2611418"/>
          <a:ext cx="578648" cy="428628"/>
        </p:xfrm>
        <a:graphic>
          <a:graphicData uri="http://schemas.openxmlformats.org/presentationml/2006/ole">
            <p:oleObj spid="_x0000_s53257" name="Equation" r:id="rId9" imgW="342720" imgH="253800" progId="Equation.DSMT4">
              <p:embed/>
            </p:oleObj>
          </a:graphicData>
        </a:graphic>
      </p:graphicFrame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4414" y="3929034"/>
            <a:ext cx="6229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6669102" y="4572008"/>
          <a:ext cx="2286017" cy="530683"/>
        </p:xfrm>
        <a:graphic>
          <a:graphicData uri="http://schemas.openxmlformats.org/presentationml/2006/ole">
            <p:oleObj spid="_x0000_s53258" name="Equation" r:id="rId11" imgW="1422360" imgH="330120" progId="Equation.DSMT4">
              <p:embed/>
            </p:oleObj>
          </a:graphicData>
        </a:graphic>
      </p:graphicFrame>
      <p:pic>
        <p:nvPicPr>
          <p:cNvPr id="14" name="圖片 13" descr="1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472" y="4500538"/>
            <a:ext cx="5548322" cy="958347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>
            <a:off x="1214414" y="4429100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圓角矩形 19"/>
          <p:cNvSpPr/>
          <p:nvPr/>
        </p:nvSpPr>
        <p:spPr>
          <a:xfrm>
            <a:off x="571472" y="4542948"/>
            <a:ext cx="5857916" cy="18864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 descr="1.b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911" y="5464110"/>
            <a:ext cx="5643601" cy="809789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403196" y="5437202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？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890726" y="5228208"/>
            <a:ext cx="345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Is Θ independent with Q (or Z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</a:rPr>
              <a:t>) 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Ito-Doeblin Formula for One Jump Process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Add a right-continuous pure jump term 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</a:t>
            </a:r>
          </a:p>
          <a:p>
            <a:pPr>
              <a:buNone/>
            </a:pPr>
            <a:r>
              <a:rPr lang="en-US" altLang="zh-TW" dirty="0" smtClean="0"/>
              <a:t>    where 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Define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Between jumps of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72198" y="1500174"/>
          <a:ext cx="294369" cy="374652"/>
        </p:xfrm>
        <a:graphic>
          <a:graphicData uri="http://schemas.openxmlformats.org/presentationml/2006/ole">
            <p:oleObj spid="_x0000_s3074" name="Equation" r:id="rId3" imgW="139680" imgH="17748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85984" y="2000240"/>
          <a:ext cx="3786214" cy="461733"/>
        </p:xfrm>
        <a:graphic>
          <a:graphicData uri="http://schemas.openxmlformats.org/presentationml/2006/ole">
            <p:oleObj spid="_x0000_s3075" name="Equation" r:id="rId4" imgW="2082600" imgH="25380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405063" y="2544763"/>
          <a:ext cx="2898775" cy="1204912"/>
        </p:xfrm>
        <a:graphic>
          <a:graphicData uri="http://schemas.openxmlformats.org/presentationml/2006/ole">
            <p:oleObj spid="_x0000_s3076" name="Equation" r:id="rId5" imgW="1892160" imgH="787320" progId="Equation.DSMT4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85983" y="4214818"/>
          <a:ext cx="3400449" cy="500066"/>
        </p:xfrm>
        <a:graphic>
          <a:graphicData uri="http://schemas.openxmlformats.org/presentationml/2006/ole">
            <p:oleObj spid="_x0000_s3077" name="Equation" r:id="rId6" imgW="1726920" imgH="25380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473926" y="4812826"/>
          <a:ext cx="293687" cy="374650"/>
        </p:xfrm>
        <a:graphic>
          <a:graphicData uri="http://schemas.openxmlformats.org/presentationml/2006/ole">
            <p:oleObj spid="_x0000_s3078" name="Equation" r:id="rId7" imgW="139680" imgH="177480" progId="Equation.DSMT4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785918" y="5143512"/>
          <a:ext cx="6215106" cy="1549698"/>
        </p:xfrm>
        <a:graphic>
          <a:graphicData uri="http://schemas.openxmlformats.org/presentationml/2006/ole">
            <p:oleObj spid="_x0000_s3079" name="Equation" r:id="rId8" imgW="4838400" imgH="1206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160974"/>
            <a:ext cx="6762747" cy="154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 </a:t>
            </a:r>
            <a:r>
              <a:rPr lang="en-US" altLang="zh-TW" dirty="0" smtClean="0"/>
              <a:t>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1472" y="958824"/>
            <a:ext cx="7772400" cy="4572000"/>
          </a:xfrm>
        </p:spPr>
        <p:txBody>
          <a:bodyPr/>
          <a:lstStyle/>
          <a:p>
            <a:r>
              <a:rPr lang="en-US" altLang="zh-TW" dirty="0" smtClean="0"/>
              <a:t>Define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We want to show that </a:t>
            </a:r>
          </a:p>
          <a:p>
            <a:pPr>
              <a:buNone/>
            </a:pPr>
            <a:r>
              <a:rPr lang="en-US" altLang="zh-TW" dirty="0" smtClean="0"/>
              <a:t>    are martingales under P.</a:t>
            </a:r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214282" y="6000768"/>
            <a:ext cx="2500330" cy="642942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4428" y="1398129"/>
            <a:ext cx="4343456" cy="89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598830" y="2427258"/>
          <a:ext cx="5035574" cy="412752"/>
        </p:xfrm>
        <a:graphic>
          <a:graphicData uri="http://schemas.openxmlformats.org/presentationml/2006/ole">
            <p:oleObj spid="_x0000_s54276" name="Equation" r:id="rId5" imgW="3098520" imgH="253800" progId="Equation.DSMT4">
              <p:embed/>
            </p:oleObj>
          </a:graphicData>
        </a:graphic>
      </p:graphicFrame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6152" y="3368652"/>
            <a:ext cx="5286412" cy="13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1076" y="4725974"/>
            <a:ext cx="2828923" cy="41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214282" y="6000768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 drift term.</a:t>
            </a:r>
          </a:p>
          <a:p>
            <a:r>
              <a:rPr lang="en-US" altLang="zh-TW" dirty="0" smtClean="0"/>
              <a:t>So 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(t)Z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(t) is a martingale</a:t>
            </a:r>
            <a:endParaRPr lang="zh-TW" altLang="en-US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3046402" y="6643710"/>
            <a:ext cx="300039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-24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14348" y="1173138"/>
            <a:ext cx="7772400" cy="5410200"/>
          </a:xfrm>
        </p:spPr>
        <p:txBody>
          <a:bodyPr/>
          <a:lstStyle/>
          <a:p>
            <a:r>
              <a:rPr lang="en-US" altLang="zh-TW" dirty="0" smtClean="0"/>
              <a:t>The proof of theorem 11.6.7 showed that 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(t)Z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(t) is a martingale.</a:t>
            </a:r>
          </a:p>
          <a:p>
            <a:r>
              <a:rPr lang="en-US" altLang="zh-TW" dirty="0" smtClean="0"/>
              <a:t>Finally, because 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(t)Z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(t) is continuous and 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(t)Z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(t) has no Ito integral part, [X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Z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,X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Z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](t)=0. Therefore, Ito’s product rule implies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Theorem 11.4.5 implies that X1(t)Z1(t)X2(t)Z2(t) is a martingale. It follows that </a:t>
            </a:r>
            <a:endParaRPr lang="zh-TW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676" y="3225776"/>
            <a:ext cx="5991217" cy="128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線接點 4"/>
          <p:cNvCxnSpPr/>
          <p:nvPr/>
        </p:nvCxnSpPr>
        <p:spPr>
          <a:xfrm>
            <a:off x="3871882" y="3868718"/>
            <a:ext cx="3071834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157634" y="4438634"/>
            <a:ext cx="3071834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1085800" y="3868718"/>
            <a:ext cx="2500330" cy="121444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X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(s)Z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(s), X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(s)Z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(s) are martingales. 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X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(s-)Z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(s-), X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(s-)Z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</a:rPr>
              <a:t>(s-) are left-continuous.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861" y="6114782"/>
            <a:ext cx="2928958" cy="38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14348" y="2714652"/>
            <a:ext cx="7772400" cy="3428992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Theorem 11.6.10 (Discrete type)</a:t>
            </a:r>
          </a:p>
          <a:p>
            <a:pPr>
              <a:buNone/>
            </a:pPr>
            <a:r>
              <a:rPr lang="en-US" altLang="zh-TW" dirty="0" smtClean="0"/>
              <a:t>    Under the probability measure    , the process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is a Brownian motion,         is a compound Poisson process with intensity     and i.i.d. jump sizes satisfying </a:t>
            </a:r>
          </a:p>
          <a:p>
            <a:pPr>
              <a:buNone/>
            </a:pPr>
            <a:r>
              <a:rPr lang="en-US" altLang="zh-TW" dirty="0" smtClean="0"/>
              <a:t>    for all    and                    , and the processes          and         are independent.</a:t>
            </a:r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4813276" y="3241724"/>
          <a:ext cx="290514" cy="363143"/>
        </p:xfrm>
        <a:graphic>
          <a:graphicData uri="http://schemas.openxmlformats.org/presentationml/2006/ole">
            <p:oleObj spid="_x0000_s56322" name="Equation" r:id="rId3" imgW="152280" imgH="190440" progId="Equation.DSMT4">
              <p:embed/>
            </p:oleObj>
          </a:graphicData>
        </a:graphic>
      </p:graphicFrame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7436" y="3573514"/>
            <a:ext cx="2719395" cy="58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3767106" y="4195818"/>
          <a:ext cx="557215" cy="412752"/>
        </p:xfrm>
        <a:graphic>
          <a:graphicData uri="http://schemas.openxmlformats.org/presentationml/2006/ole">
            <p:oleObj spid="_x0000_s56323" name="Equation" r:id="rId5" imgW="342720" imgH="253800" progId="Equation.DSMT4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2762212" y="4548246"/>
          <a:ext cx="282576" cy="436708"/>
        </p:xfrm>
        <a:graphic>
          <a:graphicData uri="http://schemas.openxmlformats.org/presentationml/2006/ole">
            <p:oleObj spid="_x0000_s56324" name="Equation" r:id="rId6" imgW="139680" imgH="215640" progId="Equation.DSMT4">
              <p:embed/>
            </p:oleObj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6324612" y="5067344"/>
          <a:ext cx="575470" cy="396876"/>
        </p:xfrm>
        <a:graphic>
          <a:graphicData uri="http://schemas.openxmlformats.org/presentationml/2006/ole">
            <p:oleObj spid="_x0000_s56326" name="Equation" r:id="rId7" imgW="368280" imgH="253800" progId="Equation.DSMT4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7454920" y="5046706"/>
          <a:ext cx="578648" cy="428628"/>
        </p:xfrm>
        <a:graphic>
          <a:graphicData uri="http://schemas.openxmlformats.org/presentationml/2006/ole">
            <p:oleObj spid="_x0000_s56327" name="Equation" r:id="rId8" imgW="342720" imgH="253800" progId="Equation.DSMT4">
              <p:embed/>
            </p:oleObj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6656402" y="4643478"/>
          <a:ext cx="2063760" cy="412752"/>
        </p:xfrm>
        <a:graphic>
          <a:graphicData uri="http://schemas.openxmlformats.org/presentationml/2006/ole">
            <p:oleObj spid="_x0000_s56328" name="Equation" r:id="rId9" imgW="1269720" imgH="253800" progId="Equation.DSMT4">
              <p:embed/>
            </p:oleObj>
          </a:graphicData>
        </a:graphic>
      </p:graphicFrame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1872879" y="5072106"/>
          <a:ext cx="190853" cy="357192"/>
        </p:xfrm>
        <a:graphic>
          <a:graphicData uri="http://schemas.openxmlformats.org/presentationml/2006/ole">
            <p:oleObj spid="_x0000_s56329" name="Equation" r:id="rId10" imgW="88560" imgH="164880" progId="Equation.DSMT4">
              <p:embed/>
            </p:oleObj>
          </a:graphicData>
        </a:graphic>
      </p:graphicFrame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2635236" y="5084806"/>
          <a:ext cx="1450585" cy="341314"/>
        </p:xfrm>
        <a:graphic>
          <a:graphicData uri="http://schemas.openxmlformats.org/presentationml/2006/ole">
            <p:oleObj spid="_x0000_s56330" name="Equation" r:id="rId11" imgW="863280" imgH="203040" progId="Equation.DSMT4">
              <p:embed/>
            </p:oleObj>
          </a:graphicData>
        </a:graphic>
      </p:graphicFrame>
      <p:pic>
        <p:nvPicPr>
          <p:cNvPr id="12" name="圖片 11" descr="1.b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1538" y="1214422"/>
            <a:ext cx="2714644" cy="817513"/>
          </a:xfrm>
          <a:prstGeom prst="rect">
            <a:avLst/>
          </a:prstGeom>
        </p:spPr>
      </p:pic>
      <p:pic>
        <p:nvPicPr>
          <p:cNvPr id="13" name="圖片 12" descr="1.b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538" y="714356"/>
            <a:ext cx="4786346" cy="599098"/>
          </a:xfrm>
          <a:prstGeom prst="rect">
            <a:avLst/>
          </a:prstGeom>
        </p:spPr>
      </p:pic>
      <p:pic>
        <p:nvPicPr>
          <p:cNvPr id="14" name="圖片 13" descr="2.bm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2338" y="2071678"/>
            <a:ext cx="2143140" cy="44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11.5 Stochastic Calculus for Jump Process</a:t>
            </a:r>
          </a:p>
          <a:p>
            <a:r>
              <a:rPr lang="en-US" altLang="zh-TW" b="1" dirty="0" smtClean="0">
                <a:solidFill>
                  <a:schemeClr val="bg1">
                    <a:lumMod val="75000"/>
                  </a:schemeClr>
                </a:solidFill>
              </a:rPr>
              <a:t>11.6 Change of Measure</a:t>
            </a:r>
          </a:p>
          <a:p>
            <a:r>
              <a:rPr lang="en-US" altLang="zh-TW" b="1" dirty="0" smtClean="0"/>
              <a:t>11.7 Pricing a European Call in Jump Model</a:t>
            </a:r>
          </a:p>
          <a:p>
            <a:pPr lvl="1"/>
            <a:r>
              <a:rPr lang="en-US" altLang="zh-TW" sz="2000" b="1" dirty="0" smtClean="0"/>
              <a:t>11.7.2  Asset Driven by Brownian Motion and Compound Poisson   </a:t>
            </a:r>
          </a:p>
          <a:p>
            <a:pPr lvl="1">
              <a:buNone/>
            </a:pPr>
            <a:r>
              <a:rPr lang="en-US" altLang="zh-TW" sz="2000" b="1" dirty="0" smtClean="0"/>
              <a:t>               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6034098" y="2071678"/>
            <a:ext cx="2714644" cy="428628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85786" y="285728"/>
            <a:ext cx="7772400" cy="5572164"/>
          </a:xfrm>
        </p:spPr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en-US" altLang="zh-TW" b="1" dirty="0" smtClean="0"/>
              <a:t>Definition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Theorem 11.7.3</a:t>
            </a:r>
          </a:p>
          <a:p>
            <a:pPr>
              <a:buNone/>
            </a:pPr>
            <a:r>
              <a:rPr lang="en-US" altLang="zh-TW" dirty="0" smtClean="0"/>
              <a:t>    The solution to </a:t>
            </a:r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is </a:t>
            </a:r>
          </a:p>
          <a:p>
            <a:endParaRPr lang="zh-TW" altLang="en-US" dirty="0"/>
          </a:p>
        </p:txBody>
      </p:sp>
      <p:pic>
        <p:nvPicPr>
          <p:cNvPr id="4" name="圖片 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572008"/>
            <a:ext cx="5556891" cy="673365"/>
          </a:xfrm>
          <a:prstGeom prst="rect">
            <a:avLst/>
          </a:prstGeom>
        </p:spPr>
      </p:pic>
      <p:pic>
        <p:nvPicPr>
          <p:cNvPr id="5" name="圖片 4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04" y="5376584"/>
            <a:ext cx="5503954" cy="695622"/>
          </a:xfrm>
          <a:prstGeom prst="rect">
            <a:avLst/>
          </a:prstGeom>
        </p:spPr>
      </p:pic>
      <p:pic>
        <p:nvPicPr>
          <p:cNvPr id="6" name="圖片 5" descr="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285860"/>
            <a:ext cx="1590870" cy="701061"/>
          </a:xfrm>
          <a:prstGeom prst="rect">
            <a:avLst/>
          </a:prstGeom>
        </p:spPr>
      </p:pic>
      <p:pic>
        <p:nvPicPr>
          <p:cNvPr id="7" name="圖片 6" descr="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1928802"/>
            <a:ext cx="1428760" cy="562574"/>
          </a:xfrm>
          <a:prstGeom prst="rect">
            <a:avLst/>
          </a:prstGeom>
        </p:spPr>
      </p:pic>
      <p:pic>
        <p:nvPicPr>
          <p:cNvPr id="8" name="圖片 7" descr="3.bmp"/>
          <p:cNvPicPr>
            <a:picLocks noChangeAspect="1"/>
          </p:cNvPicPr>
          <p:nvPr/>
        </p:nvPicPr>
        <p:blipFill>
          <a:blip r:embed="rId6"/>
          <a:srcRect t="5894" b="2641"/>
          <a:stretch>
            <a:fillRect/>
          </a:stretch>
        </p:blipFill>
        <p:spPr>
          <a:xfrm>
            <a:off x="1500166" y="2643182"/>
            <a:ext cx="4071966" cy="714380"/>
          </a:xfrm>
          <a:prstGeom prst="rect">
            <a:avLst/>
          </a:prstGeom>
        </p:spPr>
      </p:pic>
      <p:sp>
        <p:nvSpPr>
          <p:cNvPr id="9" name="右大括弧 8"/>
          <p:cNvSpPr/>
          <p:nvPr/>
        </p:nvSpPr>
        <p:spPr>
          <a:xfrm>
            <a:off x="5643570" y="1214422"/>
            <a:ext cx="285752" cy="214314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008698" y="2084378"/>
            <a:ext cx="3135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Q(t)-λβt  is a martingale.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-214338"/>
            <a:ext cx="7772400" cy="1143000"/>
          </a:xfrm>
        </p:spPr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of Theorem 11.7.3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57224" y="958824"/>
            <a:ext cx="7772400" cy="4572000"/>
          </a:xfrm>
        </p:spPr>
        <p:txBody>
          <a:bodyPr/>
          <a:lstStyle/>
          <a:p>
            <a:r>
              <a:rPr lang="en-US" altLang="zh-TW" dirty="0" smtClean="0"/>
              <a:t>Let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We show that                        is a solution to the SDE.</a:t>
            </a:r>
          </a:p>
        </p:txBody>
      </p:sp>
      <p:pic>
        <p:nvPicPr>
          <p:cNvPr id="4" name="圖片 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36" y="954070"/>
            <a:ext cx="5047694" cy="557213"/>
          </a:xfrm>
          <a:prstGeom prst="rect">
            <a:avLst/>
          </a:prstGeom>
        </p:spPr>
      </p:pic>
      <p:pic>
        <p:nvPicPr>
          <p:cNvPr id="5" name="圖片 4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454136"/>
            <a:ext cx="2147088" cy="831856"/>
          </a:xfrm>
          <a:prstGeom prst="rect">
            <a:avLst/>
          </a:prstGeom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0488" y="2465358"/>
            <a:ext cx="1571636" cy="30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圖片 9" descr="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356" y="2876524"/>
            <a:ext cx="4495800" cy="419100"/>
          </a:xfrm>
          <a:prstGeom prst="rect">
            <a:avLst/>
          </a:prstGeom>
        </p:spPr>
      </p:pic>
      <p:pic>
        <p:nvPicPr>
          <p:cNvPr id="11" name="圖片 10" descr="1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294" y="3582966"/>
            <a:ext cx="5143536" cy="406312"/>
          </a:xfrm>
          <a:prstGeom prst="rect">
            <a:avLst/>
          </a:prstGeom>
        </p:spPr>
      </p:pic>
      <p:pic>
        <p:nvPicPr>
          <p:cNvPr id="12" name="圖片 11" descr="1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056" y="4019532"/>
            <a:ext cx="2305050" cy="419100"/>
          </a:xfrm>
          <a:prstGeom prst="rect">
            <a:avLst/>
          </a:prstGeom>
        </p:spPr>
      </p:pic>
      <p:pic>
        <p:nvPicPr>
          <p:cNvPr id="13" name="圖片 12" descr="1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62" y="4579922"/>
            <a:ext cx="7715304" cy="692879"/>
          </a:xfrm>
          <a:prstGeom prst="rect">
            <a:avLst/>
          </a:prstGeom>
        </p:spPr>
      </p:pic>
      <p:pic>
        <p:nvPicPr>
          <p:cNvPr id="14" name="圖片 13" descr="2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9190" y="5251424"/>
            <a:ext cx="6696075" cy="1447800"/>
          </a:xfrm>
          <a:prstGeom prst="rect">
            <a:avLst/>
          </a:prstGeom>
        </p:spPr>
      </p:pic>
      <p:cxnSp>
        <p:nvCxnSpPr>
          <p:cNvPr id="16" name="直線接點 15"/>
          <p:cNvCxnSpPr/>
          <p:nvPr/>
        </p:nvCxnSpPr>
        <p:spPr>
          <a:xfrm>
            <a:off x="7786710" y="5143512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921452" y="3824290"/>
            <a:ext cx="2286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 is continuous and J 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is a pure jump process </a:t>
            </a: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→ </a:t>
            </a:r>
            <a:r>
              <a:rPr lang="en-US" altLang="zh-TW" sz="2000" dirty="0" smtClean="0">
                <a:solidFill>
                  <a:srgbClr val="FF0000"/>
                </a:solidFill>
              </a:rPr>
              <a:t>[ X,J ](t)=0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600" dirty="0" smtClean="0"/>
              <a:t>ROOF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The equation in differential form is</a:t>
            </a:r>
            <a:endParaRPr lang="zh-TW" altLang="en-US" dirty="0"/>
          </a:p>
        </p:txBody>
      </p:sp>
      <p:pic>
        <p:nvPicPr>
          <p:cNvPr id="4" name="圖片 3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143116"/>
            <a:ext cx="77343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28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Ito-Doeblin Formula for One Jump Process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42896" y="1447800"/>
            <a:ext cx="7772400" cy="519591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Theorem 11.5.1</a:t>
            </a:r>
          </a:p>
          <a:p>
            <a:pPr>
              <a:buNone/>
            </a:pPr>
            <a:r>
              <a:rPr lang="en-US" altLang="zh-TW" dirty="0" smtClean="0"/>
              <a:t>    Let           be a jump process and                .  Then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P</a:t>
            </a:r>
            <a:r>
              <a:rPr lang="en-US" altLang="zh-TW" sz="2400" dirty="0" smtClean="0"/>
              <a:t>ROOF</a:t>
            </a:r>
            <a:r>
              <a:rPr lang="en-US" altLang="zh-TW" sz="2800" dirty="0" smtClean="0"/>
              <a:t> 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en-US" altLang="zh-TW" dirty="0" smtClean="0"/>
              <a:t>    Fix            , which fixes the path of     , and let</a:t>
            </a:r>
          </a:p>
          <a:p>
            <a:pPr>
              <a:buNone/>
            </a:pPr>
            <a:r>
              <a:rPr lang="en-US" altLang="zh-TW" dirty="0" smtClean="0"/>
              <a:t>    be the jump times in        of this path of the process     .</a:t>
            </a:r>
          </a:p>
          <a:p>
            <a:pPr>
              <a:buNone/>
            </a:pPr>
            <a:r>
              <a:rPr lang="en-US" altLang="zh-TW" dirty="0" smtClean="0"/>
              <a:t>    We set            is not a jump time, and         , which may or may not be a jump time.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27666" y="1942054"/>
          <a:ext cx="606428" cy="433163"/>
        </p:xfrm>
        <a:graphic>
          <a:graphicData uri="http://schemas.openxmlformats.org/presentationml/2006/ole">
            <p:oleObj spid="_x0000_s4098" name="Equation" r:id="rId3" imgW="355320" imgH="25380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630186" y="1955306"/>
          <a:ext cx="1093793" cy="412752"/>
        </p:xfrm>
        <a:graphic>
          <a:graphicData uri="http://schemas.openxmlformats.org/presentationml/2006/ole">
            <p:oleObj spid="_x0000_s4099" name="Equation" r:id="rId4" imgW="672840" imgH="25380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676400" y="2500313"/>
          <a:ext cx="6229350" cy="1023937"/>
        </p:xfrm>
        <a:graphic>
          <a:graphicData uri="http://schemas.openxmlformats.org/presentationml/2006/ole">
            <p:oleObj spid="_x0000_s4101" name="Equation" r:id="rId5" imgW="4635360" imgH="76176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219592" y="4357694"/>
          <a:ext cx="714380" cy="303070"/>
        </p:xfrm>
        <a:graphic>
          <a:graphicData uri="http://schemas.openxmlformats.org/presentationml/2006/ole">
            <p:oleObj spid="_x0000_s4102" name="Equation" r:id="rId6" imgW="419040" imgH="17748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884256" y="4375142"/>
          <a:ext cx="303214" cy="281556"/>
        </p:xfrm>
        <a:graphic>
          <a:graphicData uri="http://schemas.openxmlformats.org/presentationml/2006/ole">
            <p:oleObj spid="_x0000_s4103" name="Equation" r:id="rId7" imgW="177480" imgH="16488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304941" y="4339264"/>
          <a:ext cx="2357455" cy="359612"/>
        </p:xfrm>
        <a:graphic>
          <a:graphicData uri="http://schemas.openxmlformats.org/presentationml/2006/ole">
            <p:oleObj spid="_x0000_s4104" name="Equation" r:id="rId8" imgW="1498320" imgH="228600" progId="Equation.DSMT4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205163" y="4786313"/>
          <a:ext cx="536575" cy="412750"/>
        </p:xfrm>
        <a:graphic>
          <a:graphicData uri="http://schemas.openxmlformats.org/presentationml/2006/ole">
            <p:oleObj spid="_x0000_s4105" name="Equation" r:id="rId9" imgW="330120" imgH="253800" progId="Equation.DSMT4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6858016" y="4831256"/>
          <a:ext cx="319700" cy="296864"/>
        </p:xfrm>
        <a:graphic>
          <a:graphicData uri="http://schemas.openxmlformats.org/presentationml/2006/ole">
            <p:oleObj spid="_x0000_s4107" name="Equation" r:id="rId10" imgW="177480" imgH="164880" progId="Equation.DSMT4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191131" y="5286388"/>
          <a:ext cx="666753" cy="400052"/>
        </p:xfrm>
        <a:graphic>
          <a:graphicData uri="http://schemas.openxmlformats.org/presentationml/2006/ole">
            <p:oleObj spid="_x0000_s4109" name="Equation" r:id="rId11" imgW="380880" imgH="228600" progId="Equation.DSMT4">
              <p:embed/>
            </p:oleObj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1558904" y="5286388"/>
          <a:ext cx="694448" cy="403228"/>
        </p:xfrm>
        <a:graphic>
          <a:graphicData uri="http://schemas.openxmlformats.org/presentationml/2006/ole">
            <p:oleObj spid="_x0000_s4110" name="Equation" r:id="rId12" imgW="393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200" dirty="0" smtClean="0"/>
              <a:t>ROOF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    Whenever           , 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Letting                       and using the right-continuity of </a:t>
            </a:r>
          </a:p>
          <a:p>
            <a:pPr>
              <a:buNone/>
            </a:pPr>
            <a:r>
              <a:rPr lang="en-US" altLang="zh-TW" dirty="0" smtClean="0"/>
              <a:t>    We conclude that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Now add the jump in          at time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598240" y="1553068"/>
          <a:ext cx="714380" cy="291044"/>
        </p:xfrm>
        <a:graphic>
          <a:graphicData uri="http://schemas.openxmlformats.org/presentationml/2006/ole">
            <p:oleObj spid="_x0000_s5122" name="Equation" r:id="rId3" imgW="342720" imgH="139680" progId="Equation.DSMT4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479104" y="1436810"/>
          <a:ext cx="1626185" cy="496890"/>
        </p:xfrm>
        <a:graphic>
          <a:graphicData uri="http://schemas.openxmlformats.org/presentationml/2006/ole">
            <p:oleObj spid="_x0000_s5123" name="Equation" r:id="rId4" imgW="914400" imgH="279360" progId="Equation.DSMT4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85852" y="1928802"/>
          <a:ext cx="6702097" cy="554040"/>
        </p:xfrm>
        <a:graphic>
          <a:graphicData uri="http://schemas.openxmlformats.org/presentationml/2006/ole">
            <p:oleObj spid="_x0000_s5124" name="Equation" r:id="rId5" imgW="4762440" imgH="393480" progId="Equation.DSMT4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254302" y="2444744"/>
          <a:ext cx="1547820" cy="412752"/>
        </p:xfrm>
        <a:graphic>
          <a:graphicData uri="http://schemas.openxmlformats.org/presentationml/2006/ole">
            <p:oleObj spid="_x0000_s5125" name="Equation" r:id="rId6" imgW="952200" imgH="25380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773458" y="2487054"/>
          <a:ext cx="303214" cy="281556"/>
        </p:xfrm>
        <a:graphic>
          <a:graphicData uri="http://schemas.openxmlformats.org/presentationml/2006/ole">
            <p:oleObj spid="_x0000_s5126" name="Equation" r:id="rId7" imgW="177480" imgH="164880" progId="Equation.DSMT4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714480" y="3357562"/>
          <a:ext cx="4786346" cy="950480"/>
        </p:xfrm>
        <a:graphic>
          <a:graphicData uri="http://schemas.openxmlformats.org/presentationml/2006/ole">
            <p:oleObj spid="_x0000_s5127" name="Equation" r:id="rId8" imgW="3581280" imgH="711000" progId="Equation.DSMT4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902554" y="4357694"/>
          <a:ext cx="541340" cy="373338"/>
        </p:xfrm>
        <a:graphic>
          <a:graphicData uri="http://schemas.openxmlformats.org/presentationml/2006/ole">
            <p:oleObj spid="_x0000_s5128" name="Equation" r:id="rId9" imgW="368280" imgH="253800" progId="Equation.DSMT4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455760" y="4352516"/>
          <a:ext cx="412752" cy="392114"/>
        </p:xfrm>
        <a:graphic>
          <a:graphicData uri="http://schemas.openxmlformats.org/presentationml/2006/ole">
            <p:oleObj spid="_x0000_s5129" name="Equation" r:id="rId10" imgW="253800" imgH="241200" progId="Equation.DSMT4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643042" y="4786322"/>
          <a:ext cx="5222912" cy="1500198"/>
        </p:xfrm>
        <a:graphic>
          <a:graphicData uri="http://schemas.openxmlformats.org/presentationml/2006/ole">
            <p:oleObj spid="_x0000_s5130" name="Equation" r:id="rId11" imgW="3581280" imgH="1028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</a:t>
            </a:r>
            <a:r>
              <a:rPr lang="en-US" altLang="zh-TW" sz="3200" dirty="0" smtClean="0"/>
              <a:t>ROOF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    Summing over 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endParaRPr lang="zh-TW" alt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1802" y="1500174"/>
          <a:ext cx="1815713" cy="387352"/>
        </p:xfrm>
        <a:graphic>
          <a:graphicData uri="http://schemas.openxmlformats.org/presentationml/2006/ole">
            <p:oleObj spid="_x0000_s6146" name="Equation" r:id="rId3" imgW="952200" imgH="203040" progId="Equation.DSMT4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285852" y="2000240"/>
          <a:ext cx="5534052" cy="2641252"/>
        </p:xfrm>
        <a:graphic>
          <a:graphicData uri="http://schemas.openxmlformats.org/presentationml/2006/ole">
            <p:oleObj spid="_x0000_s6147" name="Equation" r:id="rId4" imgW="3352680" imgH="1600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-28577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/>
              <a:t>E</a:t>
            </a:r>
            <a:r>
              <a:rPr lang="en-US" altLang="zh-TW" dirty="0" smtClean="0"/>
              <a:t>xample (Geometric Poisson Process)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0062" y="887386"/>
            <a:ext cx="7772400" cy="4572000"/>
          </a:xfrm>
        </p:spPr>
        <p:txBody>
          <a:bodyPr/>
          <a:lstStyle/>
          <a:p>
            <a:r>
              <a:rPr lang="en-US" altLang="zh-TW" dirty="0" smtClean="0"/>
              <a:t>Geometric Poisson Process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We may write                               </a:t>
            </a:r>
          </a:p>
          <a:p>
            <a:pPr>
              <a:buNone/>
            </a:pPr>
            <a:r>
              <a:rPr lang="en-US" altLang="zh-TW" dirty="0" smtClean="0"/>
              <a:t>    where  </a:t>
            </a:r>
            <a:endParaRPr lang="zh-TW" altLang="en-US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316605" y="1349958"/>
          <a:ext cx="6470105" cy="469777"/>
        </p:xfrm>
        <a:graphic>
          <a:graphicData uri="http://schemas.openxmlformats.org/presentationml/2006/ole">
            <p:oleObj spid="_x0000_s20482" name="Equation" r:id="rId3" imgW="3848040" imgH="279360" progId="Equation.DSMT4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571736" y="1873632"/>
          <a:ext cx="2208223" cy="412752"/>
        </p:xfrm>
        <a:graphic>
          <a:graphicData uri="http://schemas.openxmlformats.org/presentationml/2006/ole">
            <p:oleObj spid="_x0000_s20483" name="Equation" r:id="rId4" imgW="1358640" imgH="253800" progId="Equation.DSMT4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571604" y="2368520"/>
          <a:ext cx="1031880" cy="412752"/>
        </p:xfrm>
        <a:graphic>
          <a:graphicData uri="http://schemas.openxmlformats.org/presentationml/2006/ole">
            <p:oleObj spid="_x0000_s20484" name="Equation" r:id="rId5" imgW="634680" imgH="253800" progId="Equation.DSMT4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571604" y="2815578"/>
          <a:ext cx="3214710" cy="422988"/>
        </p:xfrm>
        <a:graphic>
          <a:graphicData uri="http://schemas.openxmlformats.org/presentationml/2006/ole">
            <p:oleObj spid="_x0000_s20485" name="Equation" r:id="rId6" imgW="1930320" imgH="253800" progId="Equation.DSMT4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13286" y="3707412"/>
          <a:ext cx="8293426" cy="1790066"/>
        </p:xfrm>
        <a:graphic>
          <a:graphicData uri="http://schemas.openxmlformats.org/presentationml/2006/ole">
            <p:oleObj spid="_x0000_s20486" name="Equation" r:id="rId7" imgW="6413400" imgH="1384200" progId="Equation.DSMT4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571604" y="3297214"/>
          <a:ext cx="1500198" cy="416722"/>
        </p:xfrm>
        <a:graphic>
          <a:graphicData uri="http://schemas.openxmlformats.org/presentationml/2006/ole">
            <p:oleObj spid="_x0000_s20487" name="Equation" r:id="rId8" imgW="914400" imgH="253800" progId="Equation.DSMT4">
              <p:embed/>
            </p:oleObj>
          </a:graphicData>
        </a:graphic>
      </p:graphicFrame>
      <p:sp>
        <p:nvSpPr>
          <p:cNvPr id="10" name="矩形圖說文字 9"/>
          <p:cNvSpPr/>
          <p:nvPr/>
        </p:nvSpPr>
        <p:spPr>
          <a:xfrm>
            <a:off x="5072066" y="1857364"/>
            <a:ext cx="3786214" cy="2500330"/>
          </a:xfrm>
          <a:prstGeom prst="wedgeRectCallout">
            <a:avLst>
              <a:gd name="adj1" fmla="val -77832"/>
              <a:gd name="adj2" fmla="val 7527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214942" y="1928802"/>
            <a:ext cx="237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If there is a jump at time u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217152" y="2916792"/>
            <a:ext cx="24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If there is no jump at time u</a:t>
            </a:r>
            <a:endParaRPr lang="zh-TW" altLang="en-US" dirty="0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454650" y="2260596"/>
          <a:ext cx="2308225" cy="668338"/>
        </p:xfrm>
        <a:graphic>
          <a:graphicData uri="http://schemas.openxmlformats.org/presentationml/2006/ole">
            <p:oleObj spid="_x0000_s20488" name="Equation" r:id="rId9" imgW="1752480" imgH="507960" progId="Equation.DSMT4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701537" y="3230562"/>
          <a:ext cx="1518847" cy="341314"/>
        </p:xfrm>
        <a:graphic>
          <a:graphicData uri="http://schemas.openxmlformats.org/presentationml/2006/ole">
            <p:oleObj spid="_x0000_s20489" name="Equation" r:id="rId10" imgW="1130040" imgH="253800" progId="Equation.DSMT4">
              <p:embed/>
            </p:oleObj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5238550" y="350043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We have</a:t>
            </a:r>
            <a:endParaRPr lang="zh-TW" altLang="en-US" dirty="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5572132" y="3786190"/>
          <a:ext cx="2839661" cy="357190"/>
        </p:xfrm>
        <a:graphic>
          <a:graphicData uri="http://schemas.openxmlformats.org/presentationml/2006/ole">
            <p:oleObj spid="_x0000_s20490" name="Equation" r:id="rId11" imgW="2019240" imgH="253800" progId="Equation.DSMT4">
              <p:embed/>
            </p:oleObj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942975" y="5500688"/>
          <a:ext cx="3527425" cy="1071562"/>
        </p:xfrm>
        <a:graphic>
          <a:graphicData uri="http://schemas.openxmlformats.org/presentationml/2006/ole">
            <p:oleObj spid="_x0000_s20491" name="Equation" r:id="rId12" imgW="3009600" imgH="914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</a:t>
            </a:r>
            <a:r>
              <a:rPr lang="en-US" altLang="zh-TW" sz="3600" dirty="0" smtClean="0"/>
              <a:t>xample</a:t>
            </a:r>
            <a:r>
              <a:rPr lang="en-US" altLang="zh-TW" dirty="0" smtClean="0"/>
              <a:t> (con.)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28662" y="2857496"/>
            <a:ext cx="7758138" cy="1519230"/>
          </a:xfrm>
        </p:spPr>
        <p:txBody>
          <a:bodyPr/>
          <a:lstStyle/>
          <a:p>
            <a:r>
              <a:rPr lang="en-US" altLang="zh-TW" dirty="0" smtClean="0"/>
              <a:t>In this case, the Ito-Doeblin formula has a differential form</a:t>
            </a:r>
            <a:endParaRPr lang="zh-TW" alt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62063" y="1500188"/>
          <a:ext cx="4614862" cy="500062"/>
        </p:xfrm>
        <a:graphic>
          <a:graphicData uri="http://schemas.openxmlformats.org/presentationml/2006/ole">
            <p:oleObj spid="_x0000_s21506" name="Equation" r:id="rId3" imgW="3047760" imgH="33012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943100" y="2038350"/>
          <a:ext cx="1792288" cy="341313"/>
        </p:xfrm>
        <a:graphic>
          <a:graphicData uri="http://schemas.openxmlformats.org/presentationml/2006/ole">
            <p:oleObj spid="_x0000_s21507" name="Equation" r:id="rId4" imgW="1333440" imgH="25380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755023" y="2352668"/>
          <a:ext cx="2500330" cy="481545"/>
        </p:xfrm>
        <a:graphic>
          <a:graphicData uri="http://schemas.openxmlformats.org/presentationml/2006/ole">
            <p:oleObj spid="_x0000_s21508" name="Equation" r:id="rId5" imgW="1714320" imgH="330120" progId="Equation.DSMT4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500166" y="3357562"/>
          <a:ext cx="5448326" cy="412752"/>
        </p:xfrm>
        <a:graphic>
          <a:graphicData uri="http://schemas.openxmlformats.org/presentationml/2006/ole">
            <p:oleObj spid="_x0000_s21510" name="Equation" r:id="rId6" imgW="33526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3797</TotalTime>
  <Words>1360</Words>
  <Application>Microsoft Office PowerPoint</Application>
  <PresentationFormat>如螢幕大小 (4:3)</PresentationFormat>
  <Paragraphs>310</Paragraphs>
  <Slides>46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48" baseType="lpstr">
      <vt:lpstr>公正</vt:lpstr>
      <vt:lpstr>Equation</vt:lpstr>
      <vt:lpstr>Chap 11. Introduction to Jump Process</vt:lpstr>
      <vt:lpstr>AGENDA</vt:lpstr>
      <vt:lpstr>Ito-Doeblin Formula for Continuous-Path Process</vt:lpstr>
      <vt:lpstr>Ito-Doeblin Formula for One Jump Process</vt:lpstr>
      <vt:lpstr>Ito-Doeblin Formula for One Jump Process</vt:lpstr>
      <vt:lpstr>PROOF (con.)</vt:lpstr>
      <vt:lpstr>PROOF (con.)</vt:lpstr>
      <vt:lpstr>Example (Geometric Poisson Process)</vt:lpstr>
      <vt:lpstr>Example (con.)</vt:lpstr>
      <vt:lpstr>Independence Property</vt:lpstr>
      <vt:lpstr>PROOF (con.)</vt:lpstr>
      <vt:lpstr>PROOF (con)</vt:lpstr>
      <vt:lpstr>AGENDA</vt:lpstr>
      <vt:lpstr>Ito-Doeblin Formula for Multiple Jump Process</vt:lpstr>
      <vt:lpstr>Ito’s Product Rule for Jump Process</vt:lpstr>
      <vt:lpstr>PROOF (con.)</vt:lpstr>
      <vt:lpstr>PROOF (con.)</vt:lpstr>
      <vt:lpstr>Doleans-Dade Exponential</vt:lpstr>
      <vt:lpstr>PROOF</vt:lpstr>
      <vt:lpstr>PROOF (con.)</vt:lpstr>
      <vt:lpstr>AGENDA</vt:lpstr>
      <vt:lpstr>Change of Measure for a Poisson Process</vt:lpstr>
      <vt:lpstr>PROOF (con.)</vt:lpstr>
      <vt:lpstr>Change of Poisson Intensity</vt:lpstr>
      <vt:lpstr>Example (Geometric Poisson Process)</vt:lpstr>
      <vt:lpstr>Example (con.)</vt:lpstr>
      <vt:lpstr>Example (con.)</vt:lpstr>
      <vt:lpstr>AGENDA</vt:lpstr>
      <vt:lpstr>Definition</vt:lpstr>
      <vt:lpstr>Jump-Size R.V. have a Discrete Distribution</vt:lpstr>
      <vt:lpstr>Jump-Size R.V. have a Discrete Distribution</vt:lpstr>
      <vt:lpstr>PROOF of Lemma 11.6.4</vt:lpstr>
      <vt:lpstr>Jump-Size R.V. have a Discrete Distribution</vt:lpstr>
      <vt:lpstr>PROOF of Theorem 11.6.5</vt:lpstr>
      <vt:lpstr>Jump-Size R.V. have a Continuous Distribution</vt:lpstr>
      <vt:lpstr>AGENDA</vt:lpstr>
      <vt:lpstr>Definition</vt:lpstr>
      <vt:lpstr>投影片 38</vt:lpstr>
      <vt:lpstr>投影片 39</vt:lpstr>
      <vt:lpstr>PROOF (con.)</vt:lpstr>
      <vt:lpstr>PROOF (con.)</vt:lpstr>
      <vt:lpstr>投影片 42</vt:lpstr>
      <vt:lpstr>AGENDA</vt:lpstr>
      <vt:lpstr>投影片 44</vt:lpstr>
      <vt:lpstr>PROOF of Theorem 11.7.3</vt:lpstr>
      <vt:lpstr>PROOF (con.)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11. Introduction to Jump Process</dc:title>
  <dc:creator>TakeEasy</dc:creator>
  <cp:lastModifiedBy>TakeEasy</cp:lastModifiedBy>
  <cp:revision>158</cp:revision>
  <dcterms:created xsi:type="dcterms:W3CDTF">2009-03-06T00:31:02Z</dcterms:created>
  <dcterms:modified xsi:type="dcterms:W3CDTF">2009-04-10T05:42:43Z</dcterms:modified>
</cp:coreProperties>
</file>