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8"/>
  </p:notesMasterIdLst>
  <p:handoutMasterIdLst>
    <p:handoutMasterId r:id="rId39"/>
  </p:handoutMasterIdLst>
  <p:sldIdLst>
    <p:sldId id="303" r:id="rId2"/>
    <p:sldId id="30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267" r:id="rId21"/>
    <p:sldId id="298" r:id="rId22"/>
    <p:sldId id="287" r:id="rId23"/>
    <p:sldId id="268" r:id="rId24"/>
    <p:sldId id="300" r:id="rId25"/>
    <p:sldId id="269" r:id="rId26"/>
    <p:sldId id="302" r:id="rId27"/>
    <p:sldId id="271" r:id="rId28"/>
    <p:sldId id="274" r:id="rId29"/>
    <p:sldId id="275" r:id="rId30"/>
    <p:sldId id="292" r:id="rId31"/>
    <p:sldId id="272" r:id="rId32"/>
    <p:sldId id="288" r:id="rId33"/>
    <p:sldId id="291" r:id="rId34"/>
    <p:sldId id="301" r:id="rId35"/>
    <p:sldId id="296" r:id="rId36"/>
    <p:sldId id="286" r:id="rId37"/>
  </p:sldIdLst>
  <p:sldSz cx="9144000" cy="6858000" type="screen4x3"/>
  <p:notesSz cx="9942513" cy="676116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EC20E35-A176-4012-BC5E-935CFFF8708E}" styleName="中等深淺樣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1" autoAdjust="0"/>
    <p:restoredTop sz="94660"/>
  </p:normalViewPr>
  <p:slideViewPr>
    <p:cSldViewPr>
      <p:cViewPr>
        <p:scale>
          <a:sx n="93" d="100"/>
          <a:sy n="93" d="100"/>
        </p:scale>
        <p:origin x="-918" y="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1878" y="-84"/>
      </p:cViewPr>
      <p:guideLst>
        <p:guide orient="horz" pos="2130"/>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AD6779-12EB-42F7-BAE6-5081B79B6D7A}" type="doc">
      <dgm:prSet loTypeId="urn:microsoft.com/office/officeart/2005/8/layout/radial5" loCatId="cycle" qsTypeId="urn:microsoft.com/office/officeart/2005/8/quickstyle/simple2" qsCatId="simple" csTypeId="urn:microsoft.com/office/officeart/2005/8/colors/colorful2" csCatId="colorful" phldr="1"/>
      <dgm:spPr/>
      <dgm:t>
        <a:bodyPr/>
        <a:lstStyle/>
        <a:p>
          <a:endParaRPr lang="zh-TW" altLang="en-US"/>
        </a:p>
      </dgm:t>
    </dgm:pt>
    <dgm:pt modelId="{1048D13F-C410-4397-9D96-31AAC129CE57}">
      <dgm:prSet phldrT="[文字]"/>
      <dgm:spPr/>
      <dgm:t>
        <a:bodyPr/>
        <a:lstStyle/>
        <a:p>
          <a:r>
            <a:rPr lang="zh-TW" altLang="en-US" dirty="0" smtClean="0"/>
            <a:t>現有競爭者</a:t>
          </a:r>
          <a:endParaRPr lang="zh-TW" altLang="en-US" dirty="0"/>
        </a:p>
      </dgm:t>
    </dgm:pt>
    <dgm:pt modelId="{04FFC130-FA42-4F1A-A68D-10120077ADFC}" type="parTrans" cxnId="{C771CFCF-7950-4D1D-BF30-3B0822170FD1}">
      <dgm:prSet/>
      <dgm:spPr/>
      <dgm:t>
        <a:bodyPr/>
        <a:lstStyle/>
        <a:p>
          <a:endParaRPr lang="zh-TW" altLang="en-US"/>
        </a:p>
      </dgm:t>
    </dgm:pt>
    <dgm:pt modelId="{29AC792C-816A-47C6-BF44-4C0398731D81}" type="sibTrans" cxnId="{C771CFCF-7950-4D1D-BF30-3B0822170FD1}">
      <dgm:prSet/>
      <dgm:spPr/>
      <dgm:t>
        <a:bodyPr/>
        <a:lstStyle/>
        <a:p>
          <a:endParaRPr lang="zh-TW" altLang="en-US"/>
        </a:p>
      </dgm:t>
    </dgm:pt>
    <dgm:pt modelId="{60EAB3C1-E6DA-4E88-9B75-8C48FD49EC0F}">
      <dgm:prSet phldrT="[文字]"/>
      <dgm:spPr/>
      <dgm:t>
        <a:bodyPr/>
        <a:lstStyle/>
        <a:p>
          <a:r>
            <a:rPr lang="zh-TW" altLang="en-US" dirty="0" smtClean="0"/>
            <a:t>替代品</a:t>
          </a:r>
          <a:endParaRPr lang="zh-TW" altLang="en-US" dirty="0"/>
        </a:p>
      </dgm:t>
    </dgm:pt>
    <dgm:pt modelId="{FCE0476E-BBF2-494E-A4FC-21294DB218FD}" type="parTrans" cxnId="{5D27D54B-B09A-4521-9019-904676FAD5F8}">
      <dgm:prSet/>
      <dgm:spPr/>
      <dgm:t>
        <a:bodyPr/>
        <a:lstStyle/>
        <a:p>
          <a:endParaRPr lang="zh-TW" altLang="en-US"/>
        </a:p>
      </dgm:t>
    </dgm:pt>
    <dgm:pt modelId="{B1D0EF2E-9283-4D7B-AC20-324ABB08FCF1}" type="sibTrans" cxnId="{5D27D54B-B09A-4521-9019-904676FAD5F8}">
      <dgm:prSet/>
      <dgm:spPr/>
      <dgm:t>
        <a:bodyPr/>
        <a:lstStyle/>
        <a:p>
          <a:endParaRPr lang="zh-TW" altLang="en-US"/>
        </a:p>
      </dgm:t>
    </dgm:pt>
    <dgm:pt modelId="{EB6F79B3-77AB-40E8-B3E0-7A61E8C450E8}">
      <dgm:prSet phldrT="[文字]"/>
      <dgm:spPr/>
      <dgm:t>
        <a:bodyPr/>
        <a:lstStyle/>
        <a:p>
          <a:r>
            <a:rPr lang="zh-TW" altLang="en-US" dirty="0" smtClean="0"/>
            <a:t>顧客</a:t>
          </a:r>
          <a:endParaRPr lang="zh-TW" altLang="en-US" dirty="0"/>
        </a:p>
      </dgm:t>
    </dgm:pt>
    <dgm:pt modelId="{27246662-81D3-44E3-B537-7A3383AFB737}" type="parTrans" cxnId="{9515C871-5608-4BCF-A395-9E4D04111FEE}">
      <dgm:prSet/>
      <dgm:spPr/>
      <dgm:t>
        <a:bodyPr/>
        <a:lstStyle/>
        <a:p>
          <a:endParaRPr lang="zh-TW" altLang="en-US"/>
        </a:p>
      </dgm:t>
    </dgm:pt>
    <dgm:pt modelId="{74C0EF7A-4230-4D93-A3E0-386C5DB3BCB8}" type="sibTrans" cxnId="{9515C871-5608-4BCF-A395-9E4D04111FEE}">
      <dgm:prSet/>
      <dgm:spPr/>
      <dgm:t>
        <a:bodyPr/>
        <a:lstStyle/>
        <a:p>
          <a:endParaRPr lang="zh-TW" altLang="en-US"/>
        </a:p>
      </dgm:t>
    </dgm:pt>
    <dgm:pt modelId="{8755C57B-6BDC-4079-A932-D2832004BD94}">
      <dgm:prSet phldrT="[文字]"/>
      <dgm:spPr/>
      <dgm:t>
        <a:bodyPr/>
        <a:lstStyle/>
        <a:p>
          <a:r>
            <a:rPr lang="zh-TW" altLang="en-US" dirty="0" smtClean="0"/>
            <a:t>潛在競爭者</a:t>
          </a:r>
          <a:endParaRPr lang="zh-TW" altLang="en-US" dirty="0"/>
        </a:p>
      </dgm:t>
    </dgm:pt>
    <dgm:pt modelId="{23C08767-1844-42D3-8571-AA60DBAA0AC1}" type="parTrans" cxnId="{8F9758F4-278D-49FB-BA03-FD465791599D}">
      <dgm:prSet/>
      <dgm:spPr/>
      <dgm:t>
        <a:bodyPr/>
        <a:lstStyle/>
        <a:p>
          <a:endParaRPr lang="zh-TW" altLang="en-US"/>
        </a:p>
      </dgm:t>
    </dgm:pt>
    <dgm:pt modelId="{4DB86571-ADAF-4532-95FA-E33A4904DE07}" type="sibTrans" cxnId="{8F9758F4-278D-49FB-BA03-FD465791599D}">
      <dgm:prSet/>
      <dgm:spPr/>
      <dgm:t>
        <a:bodyPr/>
        <a:lstStyle/>
        <a:p>
          <a:endParaRPr lang="zh-TW" altLang="en-US"/>
        </a:p>
      </dgm:t>
    </dgm:pt>
    <dgm:pt modelId="{3CDEC5BD-3DA7-45AB-AE28-66D3847BE625}">
      <dgm:prSet phldrT="[文字]"/>
      <dgm:spPr/>
      <dgm:t>
        <a:bodyPr/>
        <a:lstStyle/>
        <a:p>
          <a:r>
            <a:rPr lang="zh-TW" altLang="en-US" dirty="0" smtClean="0"/>
            <a:t>供應商</a:t>
          </a:r>
          <a:endParaRPr lang="zh-TW" altLang="en-US" dirty="0"/>
        </a:p>
      </dgm:t>
    </dgm:pt>
    <dgm:pt modelId="{0D050ADE-8997-4665-A00D-9B65D92A72D3}" type="parTrans" cxnId="{A1C6B136-20F0-438B-89B2-34C3E9D44162}">
      <dgm:prSet/>
      <dgm:spPr/>
      <dgm:t>
        <a:bodyPr/>
        <a:lstStyle/>
        <a:p>
          <a:endParaRPr lang="zh-TW" altLang="en-US"/>
        </a:p>
      </dgm:t>
    </dgm:pt>
    <dgm:pt modelId="{0539F602-9754-4A14-B783-7D18DD122E58}" type="sibTrans" cxnId="{A1C6B136-20F0-438B-89B2-34C3E9D44162}">
      <dgm:prSet/>
      <dgm:spPr/>
      <dgm:t>
        <a:bodyPr/>
        <a:lstStyle/>
        <a:p>
          <a:endParaRPr lang="zh-TW" altLang="en-US"/>
        </a:p>
      </dgm:t>
    </dgm:pt>
    <dgm:pt modelId="{20D0A13C-E6A2-468A-9F57-DBD9B33C7F37}" type="pres">
      <dgm:prSet presAssocID="{5AAD6779-12EB-42F7-BAE6-5081B79B6D7A}" presName="Name0" presStyleCnt="0">
        <dgm:presLayoutVars>
          <dgm:chMax val="1"/>
          <dgm:dir/>
          <dgm:animLvl val="ctr"/>
          <dgm:resizeHandles val="exact"/>
        </dgm:presLayoutVars>
      </dgm:prSet>
      <dgm:spPr/>
      <dgm:t>
        <a:bodyPr/>
        <a:lstStyle/>
        <a:p>
          <a:endParaRPr lang="zh-TW" altLang="en-US"/>
        </a:p>
      </dgm:t>
    </dgm:pt>
    <dgm:pt modelId="{E728D5FF-0E11-4679-8547-C66CDE28227A}" type="pres">
      <dgm:prSet presAssocID="{1048D13F-C410-4397-9D96-31AAC129CE57}" presName="centerShape" presStyleLbl="node0" presStyleIdx="0" presStyleCnt="1"/>
      <dgm:spPr/>
      <dgm:t>
        <a:bodyPr/>
        <a:lstStyle/>
        <a:p>
          <a:endParaRPr lang="zh-TW" altLang="en-US"/>
        </a:p>
      </dgm:t>
    </dgm:pt>
    <dgm:pt modelId="{76A866BE-CFD8-448A-B61F-E3F053B92DB0}" type="pres">
      <dgm:prSet presAssocID="{FCE0476E-BBF2-494E-A4FC-21294DB218FD}" presName="parTrans" presStyleLbl="sibTrans2D1" presStyleIdx="0" presStyleCnt="4" custFlipVert="1" custFlipHor="0" custScaleX="165630" custScaleY="78651" custLinFactNeighborY="14835"/>
      <dgm:spPr/>
      <dgm:t>
        <a:bodyPr/>
        <a:lstStyle/>
        <a:p>
          <a:endParaRPr lang="zh-TW" altLang="en-US"/>
        </a:p>
      </dgm:t>
    </dgm:pt>
    <dgm:pt modelId="{B13BF66C-12DA-4127-B2E7-0D7A831ACEAF}" type="pres">
      <dgm:prSet presAssocID="{FCE0476E-BBF2-494E-A4FC-21294DB218FD}" presName="connectorText" presStyleLbl="sibTrans2D1" presStyleIdx="0" presStyleCnt="4"/>
      <dgm:spPr/>
      <dgm:t>
        <a:bodyPr/>
        <a:lstStyle/>
        <a:p>
          <a:endParaRPr lang="zh-TW" altLang="en-US"/>
        </a:p>
      </dgm:t>
    </dgm:pt>
    <dgm:pt modelId="{54DCE566-5020-4380-AC3A-455A3F71954A}" type="pres">
      <dgm:prSet presAssocID="{60EAB3C1-E6DA-4E88-9B75-8C48FD49EC0F}" presName="node" presStyleLbl="node1" presStyleIdx="0" presStyleCnt="4" custRadScaleRad="105427">
        <dgm:presLayoutVars>
          <dgm:bulletEnabled val="1"/>
        </dgm:presLayoutVars>
      </dgm:prSet>
      <dgm:spPr/>
      <dgm:t>
        <a:bodyPr/>
        <a:lstStyle/>
        <a:p>
          <a:endParaRPr lang="zh-TW" altLang="en-US"/>
        </a:p>
      </dgm:t>
    </dgm:pt>
    <dgm:pt modelId="{E082E3C7-465D-4D0B-A1BA-DC95C7C1D6DB}" type="pres">
      <dgm:prSet presAssocID="{27246662-81D3-44E3-B537-7A3383AFB737}" presName="parTrans" presStyleLbl="sibTrans2D1" presStyleIdx="1" presStyleCnt="4" custFlipVert="1" custFlipHor="1" custScaleX="150124" custScaleY="117977"/>
      <dgm:spPr/>
      <dgm:t>
        <a:bodyPr/>
        <a:lstStyle/>
        <a:p>
          <a:endParaRPr lang="zh-TW" altLang="en-US"/>
        </a:p>
      </dgm:t>
    </dgm:pt>
    <dgm:pt modelId="{65945CF5-7B45-4CF7-B9A3-0562339E29D8}" type="pres">
      <dgm:prSet presAssocID="{27246662-81D3-44E3-B537-7A3383AFB737}" presName="connectorText" presStyleLbl="sibTrans2D1" presStyleIdx="1" presStyleCnt="4"/>
      <dgm:spPr/>
      <dgm:t>
        <a:bodyPr/>
        <a:lstStyle/>
        <a:p>
          <a:endParaRPr lang="zh-TW" altLang="en-US"/>
        </a:p>
      </dgm:t>
    </dgm:pt>
    <dgm:pt modelId="{98AFA7B8-A503-43A3-A57C-C8A029532101}" type="pres">
      <dgm:prSet presAssocID="{EB6F79B3-77AB-40E8-B3E0-7A61E8C450E8}" presName="node" presStyleLbl="node1" presStyleIdx="1" presStyleCnt="4" custRadScaleRad="146423">
        <dgm:presLayoutVars>
          <dgm:bulletEnabled val="1"/>
        </dgm:presLayoutVars>
      </dgm:prSet>
      <dgm:spPr/>
      <dgm:t>
        <a:bodyPr/>
        <a:lstStyle/>
        <a:p>
          <a:endParaRPr lang="zh-TW" altLang="en-US"/>
        </a:p>
      </dgm:t>
    </dgm:pt>
    <dgm:pt modelId="{157CA698-5A5E-485A-AEC2-4FD8D1E46098}" type="pres">
      <dgm:prSet presAssocID="{23C08767-1844-42D3-8571-AA60DBAA0AC1}" presName="parTrans" presStyleLbl="sibTrans2D1" presStyleIdx="2" presStyleCnt="4" custFlipVert="1" custFlipHor="1" custScaleX="195651" custScaleY="117764"/>
      <dgm:spPr/>
      <dgm:t>
        <a:bodyPr/>
        <a:lstStyle/>
        <a:p>
          <a:endParaRPr lang="zh-TW" altLang="en-US"/>
        </a:p>
      </dgm:t>
    </dgm:pt>
    <dgm:pt modelId="{7D01273F-E809-44A0-AA87-FD36F22B7BF1}" type="pres">
      <dgm:prSet presAssocID="{23C08767-1844-42D3-8571-AA60DBAA0AC1}" presName="connectorText" presStyleLbl="sibTrans2D1" presStyleIdx="2" presStyleCnt="4"/>
      <dgm:spPr/>
      <dgm:t>
        <a:bodyPr/>
        <a:lstStyle/>
        <a:p>
          <a:endParaRPr lang="zh-TW" altLang="en-US"/>
        </a:p>
      </dgm:t>
    </dgm:pt>
    <dgm:pt modelId="{6C0A6709-03B2-4B0D-94A3-98E08E4A6E8F}" type="pres">
      <dgm:prSet presAssocID="{8755C57B-6BDC-4079-A932-D2832004BD94}" presName="node" presStyleLbl="node1" presStyleIdx="2" presStyleCnt="4">
        <dgm:presLayoutVars>
          <dgm:bulletEnabled val="1"/>
        </dgm:presLayoutVars>
      </dgm:prSet>
      <dgm:spPr/>
      <dgm:t>
        <a:bodyPr/>
        <a:lstStyle/>
        <a:p>
          <a:endParaRPr lang="zh-TW" altLang="en-US"/>
        </a:p>
      </dgm:t>
    </dgm:pt>
    <dgm:pt modelId="{DECDE800-ADD3-43B4-9C18-F5AAA3F15E45}" type="pres">
      <dgm:prSet presAssocID="{0D050ADE-8997-4665-A00D-9B65D92A72D3}" presName="parTrans" presStyleLbl="sibTrans2D1" presStyleIdx="3" presStyleCnt="4" custFlipVert="0" custFlipHor="1" custScaleX="150125" custScaleY="117976"/>
      <dgm:spPr>
        <a:prstGeom prst="rightArrow">
          <a:avLst/>
        </a:prstGeom>
      </dgm:spPr>
      <dgm:t>
        <a:bodyPr/>
        <a:lstStyle/>
        <a:p>
          <a:endParaRPr lang="zh-TW" altLang="en-US"/>
        </a:p>
      </dgm:t>
    </dgm:pt>
    <dgm:pt modelId="{B57E4A4C-083F-4AE5-A508-03B9756C6522}" type="pres">
      <dgm:prSet presAssocID="{0D050ADE-8997-4665-A00D-9B65D92A72D3}" presName="connectorText" presStyleLbl="sibTrans2D1" presStyleIdx="3" presStyleCnt="4"/>
      <dgm:spPr/>
      <dgm:t>
        <a:bodyPr/>
        <a:lstStyle/>
        <a:p>
          <a:endParaRPr lang="zh-TW" altLang="en-US"/>
        </a:p>
      </dgm:t>
    </dgm:pt>
    <dgm:pt modelId="{5FF1F550-A9F4-4961-8047-2AD55099B13C}" type="pres">
      <dgm:prSet presAssocID="{3CDEC5BD-3DA7-45AB-AE28-66D3847BE625}" presName="node" presStyleLbl="node1" presStyleIdx="3" presStyleCnt="4" custRadScaleRad="142214">
        <dgm:presLayoutVars>
          <dgm:bulletEnabled val="1"/>
        </dgm:presLayoutVars>
      </dgm:prSet>
      <dgm:spPr/>
      <dgm:t>
        <a:bodyPr/>
        <a:lstStyle/>
        <a:p>
          <a:endParaRPr lang="zh-TW" altLang="en-US"/>
        </a:p>
      </dgm:t>
    </dgm:pt>
  </dgm:ptLst>
  <dgm:cxnLst>
    <dgm:cxn modelId="{A1AC2D0F-FE98-4C67-9D3C-BF0F5C0F760C}" type="presOf" srcId="{1048D13F-C410-4397-9D96-31AAC129CE57}" destId="{E728D5FF-0E11-4679-8547-C66CDE28227A}" srcOrd="0" destOrd="0" presId="urn:microsoft.com/office/officeart/2005/8/layout/radial5"/>
    <dgm:cxn modelId="{A1C6B136-20F0-438B-89B2-34C3E9D44162}" srcId="{1048D13F-C410-4397-9D96-31AAC129CE57}" destId="{3CDEC5BD-3DA7-45AB-AE28-66D3847BE625}" srcOrd="3" destOrd="0" parTransId="{0D050ADE-8997-4665-A00D-9B65D92A72D3}" sibTransId="{0539F602-9754-4A14-B783-7D18DD122E58}"/>
    <dgm:cxn modelId="{15B7CA1E-8402-43AD-9073-4EBA61EB5EF7}" type="presOf" srcId="{FCE0476E-BBF2-494E-A4FC-21294DB218FD}" destId="{76A866BE-CFD8-448A-B61F-E3F053B92DB0}" srcOrd="0" destOrd="0" presId="urn:microsoft.com/office/officeart/2005/8/layout/radial5"/>
    <dgm:cxn modelId="{CB08A14E-F230-4F1C-B928-2AE0C4DB9665}" type="presOf" srcId="{27246662-81D3-44E3-B537-7A3383AFB737}" destId="{65945CF5-7B45-4CF7-B9A3-0562339E29D8}" srcOrd="1" destOrd="0" presId="urn:microsoft.com/office/officeart/2005/8/layout/radial5"/>
    <dgm:cxn modelId="{0C3AD5FD-9330-486D-BAC4-AB4DFFD73FE1}" type="presOf" srcId="{0D050ADE-8997-4665-A00D-9B65D92A72D3}" destId="{DECDE800-ADD3-43B4-9C18-F5AAA3F15E45}" srcOrd="0" destOrd="0" presId="urn:microsoft.com/office/officeart/2005/8/layout/radial5"/>
    <dgm:cxn modelId="{3BA4699A-8D12-4EAB-BD2E-A2D1769732C7}" type="presOf" srcId="{3CDEC5BD-3DA7-45AB-AE28-66D3847BE625}" destId="{5FF1F550-A9F4-4961-8047-2AD55099B13C}" srcOrd="0" destOrd="0" presId="urn:microsoft.com/office/officeart/2005/8/layout/radial5"/>
    <dgm:cxn modelId="{C771CFCF-7950-4D1D-BF30-3B0822170FD1}" srcId="{5AAD6779-12EB-42F7-BAE6-5081B79B6D7A}" destId="{1048D13F-C410-4397-9D96-31AAC129CE57}" srcOrd="0" destOrd="0" parTransId="{04FFC130-FA42-4F1A-A68D-10120077ADFC}" sibTransId="{29AC792C-816A-47C6-BF44-4C0398731D81}"/>
    <dgm:cxn modelId="{65413F2D-2F15-4914-9A60-60BF06EBFB2F}" type="presOf" srcId="{27246662-81D3-44E3-B537-7A3383AFB737}" destId="{E082E3C7-465D-4D0B-A1BA-DC95C7C1D6DB}" srcOrd="0" destOrd="0" presId="urn:microsoft.com/office/officeart/2005/8/layout/radial5"/>
    <dgm:cxn modelId="{AE5888DF-C934-4551-AE70-EB88772FD23A}" type="presOf" srcId="{8755C57B-6BDC-4079-A932-D2832004BD94}" destId="{6C0A6709-03B2-4B0D-94A3-98E08E4A6E8F}" srcOrd="0" destOrd="0" presId="urn:microsoft.com/office/officeart/2005/8/layout/radial5"/>
    <dgm:cxn modelId="{45D1AB6A-2ED7-4087-9031-11F53D691D76}" type="presOf" srcId="{60EAB3C1-E6DA-4E88-9B75-8C48FD49EC0F}" destId="{54DCE566-5020-4380-AC3A-455A3F71954A}" srcOrd="0" destOrd="0" presId="urn:microsoft.com/office/officeart/2005/8/layout/radial5"/>
    <dgm:cxn modelId="{DBA182C2-E6F9-4F0C-9EAD-23AA41E8AF31}" type="presOf" srcId="{EB6F79B3-77AB-40E8-B3E0-7A61E8C450E8}" destId="{98AFA7B8-A503-43A3-A57C-C8A029532101}" srcOrd="0" destOrd="0" presId="urn:microsoft.com/office/officeart/2005/8/layout/radial5"/>
    <dgm:cxn modelId="{0E88D7F5-35EE-4BF0-BA18-C6CC9494C5D0}" type="presOf" srcId="{23C08767-1844-42D3-8571-AA60DBAA0AC1}" destId="{7D01273F-E809-44A0-AA87-FD36F22B7BF1}" srcOrd="1" destOrd="0" presId="urn:microsoft.com/office/officeart/2005/8/layout/radial5"/>
    <dgm:cxn modelId="{8F9758F4-278D-49FB-BA03-FD465791599D}" srcId="{1048D13F-C410-4397-9D96-31AAC129CE57}" destId="{8755C57B-6BDC-4079-A932-D2832004BD94}" srcOrd="2" destOrd="0" parTransId="{23C08767-1844-42D3-8571-AA60DBAA0AC1}" sibTransId="{4DB86571-ADAF-4532-95FA-E33A4904DE07}"/>
    <dgm:cxn modelId="{5D27D54B-B09A-4521-9019-904676FAD5F8}" srcId="{1048D13F-C410-4397-9D96-31AAC129CE57}" destId="{60EAB3C1-E6DA-4E88-9B75-8C48FD49EC0F}" srcOrd="0" destOrd="0" parTransId="{FCE0476E-BBF2-494E-A4FC-21294DB218FD}" sibTransId="{B1D0EF2E-9283-4D7B-AC20-324ABB08FCF1}"/>
    <dgm:cxn modelId="{24E119AC-12EF-48E2-BDD7-7B9433A4C3F3}" type="presOf" srcId="{0D050ADE-8997-4665-A00D-9B65D92A72D3}" destId="{B57E4A4C-083F-4AE5-A508-03B9756C6522}" srcOrd="1" destOrd="0" presId="urn:microsoft.com/office/officeart/2005/8/layout/radial5"/>
    <dgm:cxn modelId="{2C2DFB92-3C83-435A-8B5A-1FC2F274D72F}" type="presOf" srcId="{23C08767-1844-42D3-8571-AA60DBAA0AC1}" destId="{157CA698-5A5E-485A-AEC2-4FD8D1E46098}" srcOrd="0" destOrd="0" presId="urn:microsoft.com/office/officeart/2005/8/layout/radial5"/>
    <dgm:cxn modelId="{9515C871-5608-4BCF-A395-9E4D04111FEE}" srcId="{1048D13F-C410-4397-9D96-31AAC129CE57}" destId="{EB6F79B3-77AB-40E8-B3E0-7A61E8C450E8}" srcOrd="1" destOrd="0" parTransId="{27246662-81D3-44E3-B537-7A3383AFB737}" sibTransId="{74C0EF7A-4230-4D93-A3E0-386C5DB3BCB8}"/>
    <dgm:cxn modelId="{6CC64193-F47B-4DE6-808A-82AB51570DB5}" type="presOf" srcId="{FCE0476E-BBF2-494E-A4FC-21294DB218FD}" destId="{B13BF66C-12DA-4127-B2E7-0D7A831ACEAF}" srcOrd="1" destOrd="0" presId="urn:microsoft.com/office/officeart/2005/8/layout/radial5"/>
    <dgm:cxn modelId="{2D983BBF-F2E2-4509-825F-26648258F15C}" type="presOf" srcId="{5AAD6779-12EB-42F7-BAE6-5081B79B6D7A}" destId="{20D0A13C-E6A2-468A-9F57-DBD9B33C7F37}" srcOrd="0" destOrd="0" presId="urn:microsoft.com/office/officeart/2005/8/layout/radial5"/>
    <dgm:cxn modelId="{13627AAC-918F-43AE-89A9-A89BEE7E2142}" type="presParOf" srcId="{20D0A13C-E6A2-468A-9F57-DBD9B33C7F37}" destId="{E728D5FF-0E11-4679-8547-C66CDE28227A}" srcOrd="0" destOrd="0" presId="urn:microsoft.com/office/officeart/2005/8/layout/radial5"/>
    <dgm:cxn modelId="{D9EA4930-1443-4099-8CBF-4CCAEB4641EC}" type="presParOf" srcId="{20D0A13C-E6A2-468A-9F57-DBD9B33C7F37}" destId="{76A866BE-CFD8-448A-B61F-E3F053B92DB0}" srcOrd="1" destOrd="0" presId="urn:microsoft.com/office/officeart/2005/8/layout/radial5"/>
    <dgm:cxn modelId="{37E0ECE6-A4F9-4A40-A182-61A56E58E72C}" type="presParOf" srcId="{76A866BE-CFD8-448A-B61F-E3F053B92DB0}" destId="{B13BF66C-12DA-4127-B2E7-0D7A831ACEAF}" srcOrd="0" destOrd="0" presId="urn:microsoft.com/office/officeart/2005/8/layout/radial5"/>
    <dgm:cxn modelId="{B3CCDB75-D014-43FC-B18C-EE9810FE32FB}" type="presParOf" srcId="{20D0A13C-E6A2-468A-9F57-DBD9B33C7F37}" destId="{54DCE566-5020-4380-AC3A-455A3F71954A}" srcOrd="2" destOrd="0" presId="urn:microsoft.com/office/officeart/2005/8/layout/radial5"/>
    <dgm:cxn modelId="{432DFC75-63D0-4BE9-BAE9-F730CCAE2A00}" type="presParOf" srcId="{20D0A13C-E6A2-468A-9F57-DBD9B33C7F37}" destId="{E082E3C7-465D-4D0B-A1BA-DC95C7C1D6DB}" srcOrd="3" destOrd="0" presId="urn:microsoft.com/office/officeart/2005/8/layout/radial5"/>
    <dgm:cxn modelId="{EDF3373F-93BD-4716-9531-999B67654F03}" type="presParOf" srcId="{E082E3C7-465D-4D0B-A1BA-DC95C7C1D6DB}" destId="{65945CF5-7B45-4CF7-B9A3-0562339E29D8}" srcOrd="0" destOrd="0" presId="urn:microsoft.com/office/officeart/2005/8/layout/radial5"/>
    <dgm:cxn modelId="{F1525E98-E328-4824-8CF1-114F6E881DA9}" type="presParOf" srcId="{20D0A13C-E6A2-468A-9F57-DBD9B33C7F37}" destId="{98AFA7B8-A503-43A3-A57C-C8A029532101}" srcOrd="4" destOrd="0" presId="urn:microsoft.com/office/officeart/2005/8/layout/radial5"/>
    <dgm:cxn modelId="{21B53CFB-2260-4B7F-BB3B-4EF94403DA60}" type="presParOf" srcId="{20D0A13C-E6A2-468A-9F57-DBD9B33C7F37}" destId="{157CA698-5A5E-485A-AEC2-4FD8D1E46098}" srcOrd="5" destOrd="0" presId="urn:microsoft.com/office/officeart/2005/8/layout/radial5"/>
    <dgm:cxn modelId="{54519DFB-D3F9-40AA-A58F-E0904AE610CE}" type="presParOf" srcId="{157CA698-5A5E-485A-AEC2-4FD8D1E46098}" destId="{7D01273F-E809-44A0-AA87-FD36F22B7BF1}" srcOrd="0" destOrd="0" presId="urn:microsoft.com/office/officeart/2005/8/layout/radial5"/>
    <dgm:cxn modelId="{AAF4B44D-6405-4C81-8A4F-9CA10F9AEB58}" type="presParOf" srcId="{20D0A13C-E6A2-468A-9F57-DBD9B33C7F37}" destId="{6C0A6709-03B2-4B0D-94A3-98E08E4A6E8F}" srcOrd="6" destOrd="0" presId="urn:microsoft.com/office/officeart/2005/8/layout/radial5"/>
    <dgm:cxn modelId="{F55F3BB2-F08C-4D8F-BF45-5EFABD3DDC73}" type="presParOf" srcId="{20D0A13C-E6A2-468A-9F57-DBD9B33C7F37}" destId="{DECDE800-ADD3-43B4-9C18-F5AAA3F15E45}" srcOrd="7" destOrd="0" presId="urn:microsoft.com/office/officeart/2005/8/layout/radial5"/>
    <dgm:cxn modelId="{345858DA-7541-4CB7-A2BF-E2E6759D7281}" type="presParOf" srcId="{DECDE800-ADD3-43B4-9C18-F5AAA3F15E45}" destId="{B57E4A4C-083F-4AE5-A508-03B9756C6522}" srcOrd="0" destOrd="0" presId="urn:microsoft.com/office/officeart/2005/8/layout/radial5"/>
    <dgm:cxn modelId="{A141989E-B716-4220-A797-4F369DE6B9F1}" type="presParOf" srcId="{20D0A13C-E6A2-468A-9F57-DBD9B33C7F37}" destId="{5FF1F550-A9F4-4961-8047-2AD55099B13C}"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8D5FF-0E11-4679-8547-C66CDE28227A}">
      <dsp:nvSpPr>
        <dsp:cNvPr id="0" name=""/>
        <dsp:cNvSpPr/>
      </dsp:nvSpPr>
      <dsp:spPr>
        <a:xfrm>
          <a:off x="1713497" y="1411202"/>
          <a:ext cx="1006666" cy="100666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TW" altLang="en-US" sz="1700" kern="1200" dirty="0" smtClean="0"/>
            <a:t>現有競爭者</a:t>
          </a:r>
          <a:endParaRPr lang="zh-TW" altLang="en-US" sz="1700" kern="1200" dirty="0"/>
        </a:p>
      </dsp:txBody>
      <dsp:txXfrm>
        <a:off x="1860920" y="1558625"/>
        <a:ext cx="711820" cy="711820"/>
      </dsp:txXfrm>
    </dsp:sp>
    <dsp:sp modelId="{76A866BE-CFD8-448A-B61F-E3F053B92DB0}">
      <dsp:nvSpPr>
        <dsp:cNvPr id="0" name=""/>
        <dsp:cNvSpPr/>
      </dsp:nvSpPr>
      <dsp:spPr>
        <a:xfrm rot="5400000" flipV="1">
          <a:off x="2039272" y="1131179"/>
          <a:ext cx="355117" cy="269196"/>
        </a:xfrm>
        <a:prstGeom prst="rightArrow">
          <a:avLst>
            <a:gd name="adj1" fmla="val 60000"/>
            <a:gd name="adj2" fmla="val 50000"/>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TW" altLang="en-US" sz="1100" kern="1200"/>
        </a:p>
      </dsp:txBody>
      <dsp:txXfrm rot="10800000">
        <a:off x="2079652" y="1144639"/>
        <a:ext cx="274358" cy="161518"/>
      </dsp:txXfrm>
    </dsp:sp>
    <dsp:sp modelId="{54DCE566-5020-4380-AC3A-455A3F71954A}">
      <dsp:nvSpPr>
        <dsp:cNvPr id="0" name=""/>
        <dsp:cNvSpPr/>
      </dsp:nvSpPr>
      <dsp:spPr>
        <a:xfrm>
          <a:off x="1713497" y="0"/>
          <a:ext cx="1006666" cy="1006666"/>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TW" altLang="en-US" sz="1700" kern="1200" dirty="0" smtClean="0"/>
            <a:t>替代品</a:t>
          </a:r>
          <a:endParaRPr lang="zh-TW" altLang="en-US" sz="1700" kern="1200" dirty="0"/>
        </a:p>
      </dsp:txBody>
      <dsp:txXfrm>
        <a:off x="1860920" y="147423"/>
        <a:ext cx="711820" cy="711820"/>
      </dsp:txXfrm>
    </dsp:sp>
    <dsp:sp modelId="{E082E3C7-465D-4D0B-A1BA-DC95C7C1D6DB}">
      <dsp:nvSpPr>
        <dsp:cNvPr id="0" name=""/>
        <dsp:cNvSpPr/>
      </dsp:nvSpPr>
      <dsp:spPr>
        <a:xfrm flipH="1" flipV="1">
          <a:off x="2781779" y="1712638"/>
          <a:ext cx="562395" cy="403795"/>
        </a:xfrm>
        <a:prstGeom prst="rightArrow">
          <a:avLst>
            <a:gd name="adj1" fmla="val 60000"/>
            <a:gd name="adj2" fmla="val 50000"/>
          </a:avLst>
        </a:prstGeom>
        <a:solidFill>
          <a:schemeClr val="accent2">
            <a:hueOff val="-279374"/>
            <a:satOff val="-3219"/>
            <a:lumOff val="720"/>
            <a:alphaOff val="0"/>
          </a:schemeClr>
        </a:solidFill>
        <a:ln>
          <a:noFill/>
        </a:ln>
        <a:effectLst>
          <a:outerShdw blurRad="57150" dist="38100" dir="5400000" algn="ctr" rotWithShape="0">
            <a:schemeClr val="accent2">
              <a:hueOff val="-279374"/>
              <a:satOff val="-3219"/>
              <a:lumOff val="720"/>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p>
      </dsp:txBody>
      <dsp:txXfrm rot="10800000">
        <a:off x="2902917" y="1793397"/>
        <a:ext cx="441257" cy="242277"/>
      </dsp:txXfrm>
    </dsp:sp>
    <dsp:sp modelId="{98AFA7B8-A503-43A3-A57C-C8A029532101}">
      <dsp:nvSpPr>
        <dsp:cNvPr id="0" name=""/>
        <dsp:cNvSpPr/>
      </dsp:nvSpPr>
      <dsp:spPr>
        <a:xfrm>
          <a:off x="3426995" y="1411202"/>
          <a:ext cx="1006666" cy="1006666"/>
        </a:xfrm>
        <a:prstGeom prst="ellipse">
          <a:avLst/>
        </a:prstGeom>
        <a:solidFill>
          <a:schemeClr val="accent2">
            <a:hueOff val="-279374"/>
            <a:satOff val="-3219"/>
            <a:lumOff val="72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279374"/>
              <a:satOff val="-3219"/>
              <a:lumOff val="72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TW" altLang="en-US" sz="1700" kern="1200" dirty="0" smtClean="0"/>
            <a:t>顧客</a:t>
          </a:r>
          <a:endParaRPr lang="zh-TW" altLang="en-US" sz="1700" kern="1200" dirty="0"/>
        </a:p>
      </dsp:txBody>
      <dsp:txXfrm>
        <a:off x="3574418" y="1558625"/>
        <a:ext cx="711820" cy="711820"/>
      </dsp:txXfrm>
    </dsp:sp>
    <dsp:sp modelId="{157CA698-5A5E-485A-AEC2-4FD8D1E46098}">
      <dsp:nvSpPr>
        <dsp:cNvPr id="0" name=""/>
        <dsp:cNvSpPr/>
      </dsp:nvSpPr>
      <dsp:spPr>
        <a:xfrm rot="5400000" flipH="1" flipV="1">
          <a:off x="2008323" y="2411381"/>
          <a:ext cx="417015" cy="403066"/>
        </a:xfrm>
        <a:prstGeom prst="rightArrow">
          <a:avLst>
            <a:gd name="adj1" fmla="val 60000"/>
            <a:gd name="adj2" fmla="val 50000"/>
          </a:avLst>
        </a:prstGeom>
        <a:solidFill>
          <a:schemeClr val="accent2">
            <a:hueOff val="-558749"/>
            <a:satOff val="-6439"/>
            <a:lumOff val="1439"/>
            <a:alphaOff val="0"/>
          </a:schemeClr>
        </a:solidFill>
        <a:ln>
          <a:noFill/>
        </a:ln>
        <a:effectLst>
          <a:outerShdw blurRad="57150" dist="38100" dir="5400000" algn="ctr" rotWithShape="0">
            <a:schemeClr val="accent2">
              <a:hueOff val="-558749"/>
              <a:satOff val="-6439"/>
              <a:lumOff val="1439"/>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p>
      </dsp:txBody>
      <dsp:txXfrm rot="10800000">
        <a:off x="2068783" y="2552454"/>
        <a:ext cx="296095" cy="241840"/>
      </dsp:txXfrm>
    </dsp:sp>
    <dsp:sp modelId="{6C0A6709-03B2-4B0D-94A3-98E08E4A6E8F}">
      <dsp:nvSpPr>
        <dsp:cNvPr id="0" name=""/>
        <dsp:cNvSpPr/>
      </dsp:nvSpPr>
      <dsp:spPr>
        <a:xfrm>
          <a:off x="1713497" y="2820025"/>
          <a:ext cx="1006666" cy="1006666"/>
        </a:xfrm>
        <a:prstGeom prst="ellipse">
          <a:avLst/>
        </a:prstGeom>
        <a:solidFill>
          <a:schemeClr val="accent2">
            <a:hueOff val="-558749"/>
            <a:satOff val="-6439"/>
            <a:lumOff val="1439"/>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558749"/>
              <a:satOff val="-6439"/>
              <a:lumOff val="1439"/>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TW" altLang="en-US" sz="1700" kern="1200" dirty="0" smtClean="0"/>
            <a:t>潛在競爭者</a:t>
          </a:r>
          <a:endParaRPr lang="zh-TW" altLang="en-US" sz="1700" kern="1200" dirty="0"/>
        </a:p>
      </dsp:txBody>
      <dsp:txXfrm>
        <a:off x="1860920" y="2967448"/>
        <a:ext cx="711820" cy="711820"/>
      </dsp:txXfrm>
    </dsp:sp>
    <dsp:sp modelId="{DECDE800-ADD3-43B4-9C18-F5AAA3F15E45}">
      <dsp:nvSpPr>
        <dsp:cNvPr id="0" name=""/>
        <dsp:cNvSpPr/>
      </dsp:nvSpPr>
      <dsp:spPr>
        <a:xfrm rot="10800000" flipH="1">
          <a:off x="1089484" y="1712639"/>
          <a:ext cx="562399" cy="403792"/>
        </a:xfrm>
        <a:prstGeom prst="rightArrow">
          <a:avLst/>
        </a:prstGeom>
        <a:solidFill>
          <a:schemeClr val="accent2">
            <a:hueOff val="-838123"/>
            <a:satOff val="-9658"/>
            <a:lumOff val="2159"/>
            <a:alphaOff val="0"/>
          </a:schemeClr>
        </a:solidFill>
        <a:ln>
          <a:noFill/>
        </a:ln>
        <a:effectLst>
          <a:outerShdw blurRad="57150" dist="38100" dir="5400000" algn="ctr" rotWithShape="0">
            <a:schemeClr val="accent2">
              <a:hueOff val="-838123"/>
              <a:satOff val="-9658"/>
              <a:lumOff val="2159"/>
              <a:alphaOff val="0"/>
              <a:shade val="9000"/>
              <a:satMod val="105000"/>
              <a:alpha val="48000"/>
            </a:scheme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p>
      </dsp:txBody>
      <dsp:txXfrm rot="10800000">
        <a:off x="1089484" y="1793397"/>
        <a:ext cx="441261" cy="242276"/>
      </dsp:txXfrm>
    </dsp:sp>
    <dsp:sp modelId="{5FF1F550-A9F4-4961-8047-2AD55099B13C}">
      <dsp:nvSpPr>
        <dsp:cNvPr id="0" name=""/>
        <dsp:cNvSpPr/>
      </dsp:nvSpPr>
      <dsp:spPr>
        <a:xfrm>
          <a:off x="0" y="1411202"/>
          <a:ext cx="1006666" cy="1006666"/>
        </a:xfrm>
        <a:prstGeom prst="ellipse">
          <a:avLst/>
        </a:prstGeom>
        <a:solidFill>
          <a:schemeClr val="accent2">
            <a:hueOff val="-838123"/>
            <a:satOff val="-9658"/>
            <a:lumOff val="2159"/>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838123"/>
              <a:satOff val="-9658"/>
              <a:lumOff val="2159"/>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zh-TW" altLang="en-US" sz="1700" kern="1200" dirty="0" smtClean="0"/>
            <a:t>供應商</a:t>
          </a:r>
          <a:endParaRPr lang="zh-TW" altLang="en-US" sz="1700" kern="1200" dirty="0"/>
        </a:p>
      </dsp:txBody>
      <dsp:txXfrm>
        <a:off x="147423" y="1558625"/>
        <a:ext cx="711820" cy="71182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4308422" cy="33805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631791" y="1"/>
            <a:ext cx="4308422" cy="338058"/>
          </a:xfrm>
          <a:prstGeom prst="rect">
            <a:avLst/>
          </a:prstGeom>
        </p:spPr>
        <p:txBody>
          <a:bodyPr vert="horz" lIns="91440" tIns="45720" rIns="91440" bIns="45720" rtlCol="0"/>
          <a:lstStyle>
            <a:lvl1pPr algn="r">
              <a:defRPr sz="1200"/>
            </a:lvl1pPr>
          </a:lstStyle>
          <a:p>
            <a:fld id="{1CFFF5DD-436D-408A-844C-441C4884F639}" type="datetimeFigureOut">
              <a:rPr lang="zh-TW" altLang="en-US" smtClean="0"/>
              <a:pPr/>
              <a:t>2010/10/25</a:t>
            </a:fld>
            <a:endParaRPr lang="zh-TW" altLang="en-US"/>
          </a:p>
        </p:txBody>
      </p:sp>
      <p:sp>
        <p:nvSpPr>
          <p:cNvPr id="4" name="頁尾版面配置區 3"/>
          <p:cNvSpPr>
            <a:spLocks noGrp="1"/>
          </p:cNvSpPr>
          <p:nvPr>
            <p:ph type="ftr" sz="quarter" idx="2"/>
          </p:nvPr>
        </p:nvSpPr>
        <p:spPr>
          <a:xfrm>
            <a:off x="0" y="6421933"/>
            <a:ext cx="4308422" cy="33805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31791" y="6421933"/>
            <a:ext cx="4308422" cy="338058"/>
          </a:xfrm>
          <a:prstGeom prst="rect">
            <a:avLst/>
          </a:prstGeom>
        </p:spPr>
        <p:txBody>
          <a:bodyPr vert="horz" lIns="91440" tIns="45720" rIns="91440" bIns="45720" rtlCol="0" anchor="b"/>
          <a:lstStyle>
            <a:lvl1pPr algn="r">
              <a:defRPr sz="1200"/>
            </a:lvl1pPr>
          </a:lstStyle>
          <a:p>
            <a:fld id="{005BDD14-BC8F-45AE-A828-AB1989FF2455}" type="slidenum">
              <a:rPr lang="zh-TW" altLang="en-US" smtClean="0"/>
              <a:pPr/>
              <a:t>‹#›</a:t>
            </a:fld>
            <a:endParaRPr lang="zh-TW" altLang="en-US"/>
          </a:p>
        </p:txBody>
      </p:sp>
    </p:spTree>
    <p:extLst>
      <p:ext uri="{BB962C8B-B14F-4D97-AF65-F5344CB8AC3E}">
        <p14:creationId xmlns:p14="http://schemas.microsoft.com/office/powerpoint/2010/main" val="746822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4308422" cy="33805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631791" y="1"/>
            <a:ext cx="4308422" cy="338058"/>
          </a:xfrm>
          <a:prstGeom prst="rect">
            <a:avLst/>
          </a:prstGeom>
        </p:spPr>
        <p:txBody>
          <a:bodyPr vert="horz" lIns="91440" tIns="45720" rIns="91440" bIns="45720" rtlCol="0"/>
          <a:lstStyle>
            <a:lvl1pPr algn="r">
              <a:defRPr sz="1200"/>
            </a:lvl1pPr>
          </a:lstStyle>
          <a:p>
            <a:fld id="{2FA0332D-7A95-426D-B803-0C78AE22D47A}" type="datetimeFigureOut">
              <a:rPr lang="zh-TW" altLang="en-US" smtClean="0"/>
              <a:pPr/>
              <a:t>2010/10/25</a:t>
            </a:fld>
            <a:endParaRPr lang="zh-TW" altLang="en-US"/>
          </a:p>
        </p:txBody>
      </p:sp>
      <p:sp>
        <p:nvSpPr>
          <p:cNvPr id="4" name="投影片圖像版面配置區 3"/>
          <p:cNvSpPr>
            <a:spLocks noGrp="1" noRot="1" noChangeAspect="1"/>
          </p:cNvSpPr>
          <p:nvPr>
            <p:ph type="sldImg" idx="2"/>
          </p:nvPr>
        </p:nvSpPr>
        <p:spPr>
          <a:xfrm>
            <a:off x="3281363" y="506413"/>
            <a:ext cx="3381375" cy="25368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94252" y="3211553"/>
            <a:ext cx="7954010" cy="304252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6421933"/>
            <a:ext cx="4308422" cy="338058"/>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31791" y="6421933"/>
            <a:ext cx="4308422" cy="338058"/>
          </a:xfrm>
          <a:prstGeom prst="rect">
            <a:avLst/>
          </a:prstGeom>
        </p:spPr>
        <p:txBody>
          <a:bodyPr vert="horz" lIns="91440" tIns="45720" rIns="91440" bIns="45720" rtlCol="0" anchor="b"/>
          <a:lstStyle>
            <a:lvl1pPr algn="r">
              <a:defRPr sz="1200"/>
            </a:lvl1pPr>
          </a:lstStyle>
          <a:p>
            <a:fld id="{730A962B-F450-4B5A-AD41-1B76FCCB3EFD}" type="slidenum">
              <a:rPr lang="zh-TW" altLang="en-US" smtClean="0"/>
              <a:pPr/>
              <a:t>‹#›</a:t>
            </a:fld>
            <a:endParaRPr lang="zh-TW" altLang="en-US"/>
          </a:p>
        </p:txBody>
      </p:sp>
    </p:spTree>
    <p:extLst>
      <p:ext uri="{BB962C8B-B14F-4D97-AF65-F5344CB8AC3E}">
        <p14:creationId xmlns:p14="http://schemas.microsoft.com/office/powerpoint/2010/main" val="170163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30A962B-F450-4B5A-AD41-1B76FCCB3EFD}" type="slidenum">
              <a:rPr lang="zh-TW" altLang="en-US" smtClean="0"/>
              <a:pPr/>
              <a:t>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30A962B-F450-4B5A-AD41-1B76FCCB3EFD}" type="slidenum">
              <a:rPr lang="zh-TW" altLang="en-US" smtClean="0"/>
              <a:pPr/>
              <a:t>30</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30A962B-F450-4B5A-AD41-1B76FCCB3EFD}" type="slidenum">
              <a:rPr lang="zh-TW" altLang="en-US" smtClean="0"/>
              <a:pPr/>
              <a:t>32</a:t>
            </a:fld>
            <a:endParaRPr lang="zh-TW" altLang="en-US"/>
          </a:p>
        </p:txBody>
      </p:sp>
    </p:spTree>
    <p:extLst>
      <p:ext uri="{BB962C8B-B14F-4D97-AF65-F5344CB8AC3E}">
        <p14:creationId xmlns:p14="http://schemas.microsoft.com/office/powerpoint/2010/main" val="4103305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730A962B-F450-4B5A-AD41-1B76FCCB3EFD}" type="slidenum">
              <a:rPr lang="zh-TW" altLang="en-US" smtClean="0"/>
              <a:pPr/>
              <a:t>33</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25398CEB-C381-40D5-B4C4-D0F921CF2F95}" type="datetime1">
              <a:rPr lang="zh-TW" altLang="en-US" smtClean="0"/>
              <a:pPr/>
              <a:t>2010/10/25</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1A37D58-F73F-4DEE-8D92-8E0B3A8DD980}" type="datetime1">
              <a:rPr lang="zh-TW" altLang="en-US" smtClean="0"/>
              <a:pPr/>
              <a:t>2010/10/25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407E9CD-91D6-40F2-B055-EE49D22D5227}" type="datetime1">
              <a:rPr lang="zh-TW" altLang="en-US" smtClean="0"/>
              <a:pPr/>
              <a:t>2010/10/25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dirty="0" smtClean="0"/>
              <a:t>按一下以編輯母片文字樣式</a:t>
            </a:r>
          </a:p>
          <a:p>
            <a:pPr lvl="1" eaLnBrk="1" latinLnBrk="0" hangingPunct="1"/>
            <a:r>
              <a:rPr lang="zh-TW" altLang="en-US" dirty="0" smtClean="0"/>
              <a:t>第二層</a:t>
            </a:r>
          </a:p>
          <a:p>
            <a:pPr lvl="2" eaLnBrk="1" latinLnBrk="0" hangingPunct="1"/>
            <a:r>
              <a:rPr lang="zh-TW" altLang="en-US" dirty="0" smtClean="0"/>
              <a:t>第三層</a:t>
            </a:r>
          </a:p>
          <a:p>
            <a:pPr lvl="3" eaLnBrk="1" latinLnBrk="0" hangingPunct="1"/>
            <a:r>
              <a:rPr lang="zh-TW" altLang="en-US" dirty="0" smtClean="0"/>
              <a:t>第四層</a:t>
            </a:r>
          </a:p>
          <a:p>
            <a:pPr lvl="4" eaLnBrk="1" latinLnBrk="0" hangingPunct="1"/>
            <a:r>
              <a:rPr lang="zh-TW" altLang="en-US" dirty="0" smtClean="0"/>
              <a:t>第五層</a:t>
            </a:r>
            <a:endParaRPr kumimoji="0" lang="en-US" dirty="0"/>
          </a:p>
        </p:txBody>
      </p:sp>
      <p:sp>
        <p:nvSpPr>
          <p:cNvPr id="4" name="日期版面配置區 3"/>
          <p:cNvSpPr>
            <a:spLocks noGrp="1"/>
          </p:cNvSpPr>
          <p:nvPr>
            <p:ph type="dt" sz="half" idx="10"/>
          </p:nvPr>
        </p:nvSpPr>
        <p:spPr/>
        <p:txBody>
          <a:bodyPr/>
          <a:lstStyle/>
          <a:p>
            <a:fld id="{96970087-74DD-4B37-9BF7-52619FB59D94}" type="datetime1">
              <a:rPr lang="zh-TW" altLang="en-US" smtClean="0"/>
              <a:pPr/>
              <a:t>2010/10/25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CBEDE15-3B9A-4371-982E-CCF9CCBDEC22}" type="slidenum">
              <a:rPr lang="zh-TW" altLang="en-US" smtClean="0"/>
              <a:pPr/>
              <a:t>‹#›</a:t>
            </a:fld>
            <a:endParaRPr lang="zh-TW" altLang="en-US"/>
          </a:p>
        </p:txBody>
      </p:sp>
      <p:pic>
        <p:nvPicPr>
          <p:cNvPr id="20481" name="Picture 1" descr="C:\Documents and Settings\Camilla\Local Settings\Temporary Internet Files\Content.IE5\496UVHZT\MCj03570110000[1].wmf"/>
          <p:cNvPicPr>
            <a:picLocks noChangeAspect="1" noChangeArrowheads="1"/>
          </p:cNvPicPr>
          <p:nvPr userDrawn="1"/>
        </p:nvPicPr>
        <p:blipFill>
          <a:blip r:embed="rId2"/>
          <a:srcRect/>
          <a:stretch>
            <a:fillRect/>
          </a:stretch>
        </p:blipFill>
        <p:spPr bwMode="auto">
          <a:xfrm rot="20248520">
            <a:off x="8462252" y="-14274"/>
            <a:ext cx="642942" cy="703761"/>
          </a:xfrm>
          <a:prstGeom prst="rect">
            <a:avLst/>
          </a:prstGeom>
          <a:noFill/>
        </p:spPr>
      </p:pic>
      <p:sp>
        <p:nvSpPr>
          <p:cNvPr id="10" name="矩形 9"/>
          <p:cNvSpPr/>
          <p:nvPr userDrawn="1"/>
        </p:nvSpPr>
        <p:spPr>
          <a:xfrm>
            <a:off x="6127892" y="0"/>
            <a:ext cx="2301760" cy="533079"/>
          </a:xfrm>
          <a:prstGeom prst="rect">
            <a:avLst/>
          </a:prstGeom>
          <a:noFill/>
        </p:spPr>
        <p:txBody>
          <a:bodyPr wrap="none" lIns="91440" tIns="45720" rIns="91440" bIns="45720">
            <a:prstTxWarp prst="textCurveUp">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zh-TW" alt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企業財務分析</a:t>
            </a:r>
            <a:endParaRPr lang="zh-TW" alt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8E24EF3-F448-4281-9AE0-2267F98CEAAD}" type="datetime1">
              <a:rPr lang="zh-TW" altLang="en-US" smtClean="0"/>
              <a:pPr/>
              <a:t>2010/10/25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AF06E422-F3E8-4196-902B-E81D5F143A9D}" type="datetime1">
              <a:rPr lang="zh-TW" altLang="en-US" smtClean="0"/>
              <a:pPr/>
              <a:t>2010/10/25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B384CF55-E32D-49AA-BCC2-7AFCA00D0B8D}" type="datetime1">
              <a:rPr lang="zh-TW" altLang="en-US" smtClean="0"/>
              <a:pPr/>
              <a:t>2010/10/25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5A873F56-5E0E-4E0C-80E3-94B804E6249A}" type="datetime1">
              <a:rPr lang="zh-TW" altLang="en-US" smtClean="0"/>
              <a:pPr/>
              <a:t>2010/10/25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BA752AC-FB3B-49F0-8BF9-533CF85484A7}" type="datetime1">
              <a:rPr lang="zh-TW" altLang="en-US" smtClean="0"/>
              <a:pPr/>
              <a:t>2010/10/25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0308AF7-0A12-4E91-A2C6-E88E3A8C1307}" type="datetime1">
              <a:rPr lang="zh-TW" altLang="en-US" smtClean="0"/>
              <a:pPr/>
              <a:t>2010/10/25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CBEDE15-3B9A-4371-982E-CCF9CCBDEC22}"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A4761E12-09AF-4157-81E4-9326203CC786}" type="datetime1">
              <a:rPr lang="zh-TW" altLang="en-US" smtClean="0"/>
              <a:pPr/>
              <a:t>2010/10/25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5CBEDE15-3B9A-4371-982E-CCF9CCBDEC22}"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357166"/>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571612"/>
            <a:ext cx="8229600" cy="4786346"/>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dirty="0" smtClean="0"/>
              <a:t>第二層</a:t>
            </a:r>
          </a:p>
          <a:p>
            <a:pPr lvl="2" eaLnBrk="1" latinLnBrk="0" hangingPunct="1"/>
            <a:r>
              <a:rPr kumimoji="0" lang="zh-TW" altLang="en-US" dirty="0" smtClean="0"/>
              <a:t>第三層</a:t>
            </a:r>
          </a:p>
          <a:p>
            <a:pPr lvl="3" eaLnBrk="1" latinLnBrk="0" hangingPunct="1"/>
            <a:r>
              <a:rPr kumimoji="0" lang="zh-TW" altLang="en-US" dirty="0" smtClean="0"/>
              <a:t>第四層</a:t>
            </a:r>
          </a:p>
          <a:p>
            <a:pPr lvl="4" eaLnBrk="1" latinLnBrk="0" hangingPunct="1"/>
            <a:r>
              <a:rPr kumimoji="0" lang="zh-TW" altLang="en-US" dirty="0" smtClean="0"/>
              <a:t>第五層</a:t>
            </a:r>
            <a:endParaRPr kumimoji="0" lang="en-US" dirty="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10/25/2010</a:t>
            </a:fld>
            <a:endParaRPr lang="en-US" dirty="0">
              <a:solidFill>
                <a:schemeClr val="tx2">
                  <a:shade val="90000"/>
                </a:schemeClr>
              </a:solidFill>
            </a:endParaRPr>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BEDE15-3B9A-4371-982E-CCF9CCBDEC22}"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11.wmf"/><Relationship Id="rId4" Type="http://schemas.openxmlformats.org/officeDocument/2006/relationships/oleObject" Target="../embeddings/oleObject6.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w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dirty="0" smtClean="0"/>
              <a:t>企業金融的十二堂課</a:t>
            </a:r>
            <a:r>
              <a:rPr lang="en-US" altLang="zh-TW" dirty="0" smtClean="0"/>
              <a:t/>
            </a:r>
            <a:br>
              <a:rPr lang="en-US" altLang="zh-TW" dirty="0" smtClean="0"/>
            </a:br>
            <a:r>
              <a:rPr lang="en-US" altLang="zh-TW" dirty="0" smtClean="0"/>
              <a:t>-</a:t>
            </a:r>
            <a:r>
              <a:rPr lang="zh-TW" altLang="en-US" dirty="0" smtClean="0"/>
              <a:t>第二課企業財務分析</a:t>
            </a:r>
            <a:endParaRPr lang="zh-TW" altLang="en-US" dirty="0"/>
          </a:p>
        </p:txBody>
      </p:sp>
      <p:sp>
        <p:nvSpPr>
          <p:cNvPr id="3" name="副標題 2"/>
          <p:cNvSpPr>
            <a:spLocks noGrp="1"/>
          </p:cNvSpPr>
          <p:nvPr>
            <p:ph type="subTitle" idx="1"/>
          </p:nvPr>
        </p:nvSpPr>
        <p:spPr/>
        <p:txBody>
          <a:bodyPr>
            <a:normAutofit/>
          </a:bodyPr>
          <a:lstStyle/>
          <a:p>
            <a:r>
              <a:rPr lang="zh-TW" altLang="en-US" dirty="0" smtClean="0"/>
              <a:t>資管所</a:t>
            </a:r>
            <a:r>
              <a:rPr lang="en-US" altLang="zh-TW" dirty="0" smtClean="0"/>
              <a:t>-</a:t>
            </a:r>
            <a:r>
              <a:rPr lang="zh-TW" altLang="en-US" dirty="0" smtClean="0"/>
              <a:t>陳詩凱</a:t>
            </a:r>
            <a:endParaRPr lang="en-US" altLang="zh-TW" dirty="0" smtClean="0"/>
          </a:p>
          <a:p>
            <a:r>
              <a:rPr lang="zh-TW" altLang="en-US" dirty="0"/>
              <a:t>羅以豪</a:t>
            </a: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a:t>
            </a:fld>
            <a:endParaRPr lang="zh-TW" altLang="en-US"/>
          </a:p>
        </p:txBody>
      </p:sp>
    </p:spTree>
    <p:extLst>
      <p:ext uri="{BB962C8B-B14F-4D97-AF65-F5344CB8AC3E}">
        <p14:creationId xmlns:p14="http://schemas.microsoft.com/office/powerpoint/2010/main" val="756406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分析範圍</a:t>
            </a:r>
            <a:endParaRPr lang="en-US" dirty="0"/>
          </a:p>
        </p:txBody>
      </p:sp>
      <p:sp>
        <p:nvSpPr>
          <p:cNvPr id="3" name="Content Placeholder 2"/>
          <p:cNvSpPr>
            <a:spLocks noGrp="1"/>
          </p:cNvSpPr>
          <p:nvPr>
            <p:ph idx="1"/>
          </p:nvPr>
        </p:nvSpPr>
        <p:spPr>
          <a:xfrm>
            <a:off x="467544" y="4365104"/>
            <a:ext cx="8229600" cy="1978034"/>
          </a:xfrm>
        </p:spPr>
        <p:txBody>
          <a:bodyPr/>
          <a:lstStyle/>
          <a:p>
            <a:r>
              <a:rPr lang="en-US" altLang="zh-TW" dirty="0" smtClean="0"/>
              <a:t> </a:t>
            </a:r>
            <a:r>
              <a:rPr lang="zh-TW" altLang="en-US" dirty="0" smtClean="0"/>
              <a:t>財務分析人員掌握愈多資訊，並且能充分詮釋資訊的價值內涵，愈能準備確評估企業的價值。</a:t>
            </a:r>
          </a:p>
          <a:p>
            <a:endParaRPr lang="en-US" dirty="0"/>
          </a:p>
        </p:txBody>
      </p:sp>
      <p:sp>
        <p:nvSpPr>
          <p:cNvPr id="4" name="Slide Number Placeholder 3"/>
          <p:cNvSpPr>
            <a:spLocks noGrp="1"/>
          </p:cNvSpPr>
          <p:nvPr>
            <p:ph type="sldNum" sz="quarter" idx="12"/>
          </p:nvPr>
        </p:nvSpPr>
        <p:spPr/>
        <p:txBody>
          <a:bodyPr/>
          <a:lstStyle/>
          <a:p>
            <a:fld id="{5CBEDE15-3B9A-4371-982E-CCF9CCBDEC22}" type="slidenum">
              <a:rPr lang="zh-TW" altLang="en-US" smtClean="0"/>
              <a:pPr/>
              <a:t>10</a:t>
            </a:fld>
            <a:endParaRPr lang="zh-TW" altLang="en-US"/>
          </a:p>
        </p:txBody>
      </p:sp>
      <p:graphicFrame>
        <p:nvGraphicFramePr>
          <p:cNvPr id="5" name="內容版面配置區 4"/>
          <p:cNvGraphicFramePr>
            <a:graphicFrameLocks/>
          </p:cNvGraphicFramePr>
          <p:nvPr/>
        </p:nvGraphicFramePr>
        <p:xfrm>
          <a:off x="116904" y="1881407"/>
          <a:ext cx="8991600" cy="2051649"/>
        </p:xfrm>
        <a:graphic>
          <a:graphicData uri="http://schemas.openxmlformats.org/drawingml/2006/table">
            <a:tbl>
              <a:tblPr firstRow="1" bandRow="1">
                <a:tableStyleId>{5C22544A-7EE6-4342-B048-85BDC9FD1C3A}</a:tableStyleId>
              </a:tblPr>
              <a:tblGrid>
                <a:gridCol w="2997200"/>
                <a:gridCol w="2997200"/>
                <a:gridCol w="2997200"/>
              </a:tblGrid>
              <a:tr h="683883">
                <a:tc>
                  <a:txBody>
                    <a:bodyPr/>
                    <a:lstStyle/>
                    <a:p>
                      <a:pPr algn="ctr"/>
                      <a:endParaRPr lang="zh-TW" altLang="en-US" sz="2800" dirty="0"/>
                    </a:p>
                  </a:txBody>
                  <a:tcPr marL="141392" marR="141392" marT="70696" marB="70696"/>
                </a:tc>
                <a:tc>
                  <a:txBody>
                    <a:bodyPr/>
                    <a:lstStyle/>
                    <a:p>
                      <a:pPr algn="ctr"/>
                      <a:r>
                        <a:rPr lang="zh-TW" altLang="en-US" sz="2800" dirty="0" smtClean="0"/>
                        <a:t>己知</a:t>
                      </a:r>
                      <a:endParaRPr lang="zh-TW" altLang="en-US" sz="2800" dirty="0"/>
                    </a:p>
                  </a:txBody>
                  <a:tcPr marL="141392" marR="141392" marT="70696" marB="70696"/>
                </a:tc>
                <a:tc>
                  <a:txBody>
                    <a:bodyPr/>
                    <a:lstStyle/>
                    <a:p>
                      <a:pPr algn="ctr"/>
                      <a:r>
                        <a:rPr lang="zh-TW" altLang="en-US" sz="2800" dirty="0" smtClean="0"/>
                        <a:t>己不知</a:t>
                      </a:r>
                      <a:endParaRPr lang="zh-TW" altLang="en-US" sz="2800" dirty="0"/>
                    </a:p>
                  </a:txBody>
                  <a:tcPr marL="141392" marR="141392" marT="70696" marB="70696"/>
                </a:tc>
              </a:tr>
              <a:tr h="683883">
                <a:tc>
                  <a:txBody>
                    <a:bodyPr/>
                    <a:lstStyle/>
                    <a:p>
                      <a:pPr algn="ctr"/>
                      <a:r>
                        <a:rPr lang="zh-TW" altLang="en-US" sz="2800" b="1" dirty="0" smtClean="0">
                          <a:solidFill>
                            <a:schemeClr val="bg1"/>
                          </a:solidFill>
                        </a:rPr>
                        <a:t>他知</a:t>
                      </a:r>
                      <a:endParaRPr lang="zh-TW" altLang="en-US" sz="2800" b="1" dirty="0">
                        <a:solidFill>
                          <a:schemeClr val="bg1"/>
                        </a:solidFill>
                      </a:endParaRPr>
                    </a:p>
                  </a:txBody>
                  <a:tcPr marL="141392" marR="141392" marT="70696" marB="70696">
                    <a:solidFill>
                      <a:schemeClr val="accent1"/>
                    </a:solidFill>
                  </a:tcPr>
                </a:tc>
                <a:tc>
                  <a:txBody>
                    <a:bodyPr/>
                    <a:lstStyle/>
                    <a:p>
                      <a:pPr algn="ctr"/>
                      <a:r>
                        <a:rPr lang="en-US" altLang="zh-TW" sz="2800" dirty="0" smtClean="0"/>
                        <a:t>I</a:t>
                      </a:r>
                      <a:r>
                        <a:rPr lang="zh-TW" altLang="en-US" sz="2800" dirty="0" smtClean="0"/>
                        <a:t>：公開資訊</a:t>
                      </a:r>
                      <a:endParaRPr lang="zh-TW" altLang="en-US" sz="2800" dirty="0"/>
                    </a:p>
                  </a:txBody>
                  <a:tcPr marL="141392" marR="141392" marT="70696" marB="70696"/>
                </a:tc>
                <a:tc>
                  <a:txBody>
                    <a:bodyPr/>
                    <a:lstStyle/>
                    <a:p>
                      <a:pPr algn="ctr"/>
                      <a:r>
                        <a:rPr lang="en-US" altLang="zh-TW" sz="2800" dirty="0" smtClean="0"/>
                        <a:t>III</a:t>
                      </a:r>
                      <a:r>
                        <a:rPr lang="zh-TW" altLang="en-US" sz="2800" dirty="0" smtClean="0"/>
                        <a:t>：外部資訊</a:t>
                      </a:r>
                      <a:endParaRPr lang="zh-TW" altLang="en-US" sz="2800" dirty="0"/>
                    </a:p>
                  </a:txBody>
                  <a:tcPr marL="141392" marR="141392" marT="70696" marB="70696"/>
                </a:tc>
              </a:tr>
              <a:tr h="683883">
                <a:tc>
                  <a:txBody>
                    <a:bodyPr/>
                    <a:lstStyle/>
                    <a:p>
                      <a:pPr algn="ctr"/>
                      <a:r>
                        <a:rPr lang="zh-TW" altLang="en-US" sz="2800" b="1" dirty="0" smtClean="0">
                          <a:solidFill>
                            <a:schemeClr val="bg1"/>
                          </a:solidFill>
                        </a:rPr>
                        <a:t>他不知</a:t>
                      </a:r>
                      <a:endParaRPr lang="zh-TW" altLang="en-US" sz="2800" b="1" dirty="0">
                        <a:solidFill>
                          <a:schemeClr val="bg1"/>
                        </a:solidFill>
                      </a:endParaRPr>
                    </a:p>
                  </a:txBody>
                  <a:tcPr marL="141392" marR="141392" marT="70696" marB="70696">
                    <a:solidFill>
                      <a:schemeClr val="accent1"/>
                    </a:solidFill>
                  </a:tcPr>
                </a:tc>
                <a:tc>
                  <a:txBody>
                    <a:bodyPr/>
                    <a:lstStyle/>
                    <a:p>
                      <a:pPr algn="ctr"/>
                      <a:r>
                        <a:rPr lang="en-US" altLang="zh-TW" sz="2800" dirty="0" smtClean="0"/>
                        <a:t>II</a:t>
                      </a:r>
                      <a:r>
                        <a:rPr lang="zh-TW" altLang="en-US" sz="2800" dirty="0" smtClean="0"/>
                        <a:t>：內部資訊</a:t>
                      </a:r>
                      <a:endParaRPr lang="zh-TW" altLang="en-US" sz="2800" dirty="0"/>
                    </a:p>
                  </a:txBody>
                  <a:tcPr marL="141392" marR="141392" marT="70696" marB="70696"/>
                </a:tc>
                <a:tc>
                  <a:txBody>
                    <a:bodyPr/>
                    <a:lstStyle/>
                    <a:p>
                      <a:pPr algn="ctr"/>
                      <a:r>
                        <a:rPr lang="en-US" altLang="zh-TW" sz="2800" dirty="0" smtClean="0"/>
                        <a:t>IV</a:t>
                      </a:r>
                      <a:r>
                        <a:rPr lang="zh-TW" altLang="en-US" sz="2800" dirty="0" smtClean="0"/>
                        <a:t>：未知資訊</a:t>
                      </a:r>
                      <a:endParaRPr lang="zh-TW" altLang="en-US" sz="2800" dirty="0"/>
                    </a:p>
                  </a:txBody>
                  <a:tcPr marL="141392" marR="141392" marT="70696" marB="70696"/>
                </a:tc>
              </a:tr>
            </a:tbl>
          </a:graphicData>
        </a:graphic>
      </p:graphicFrame>
    </p:spTree>
    <p:extLst>
      <p:ext uri="{BB962C8B-B14F-4D97-AF65-F5344CB8AC3E}">
        <p14:creationId xmlns:p14="http://schemas.microsoft.com/office/powerpoint/2010/main" val="2587155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a:t>
            </a:r>
            <a:r>
              <a:rPr lang="zh-TW" altLang="en-US" dirty="0" smtClean="0"/>
              <a:t>擁有一張股票的價值</a:t>
            </a:r>
            <a:endParaRPr lang="en-US" altLang="zh-TW" dirty="0" smtClean="0"/>
          </a:p>
        </p:txBody>
      </p:sp>
      <p:sp>
        <p:nvSpPr>
          <p:cNvPr id="3" name="內容版面配置區 2"/>
          <p:cNvSpPr>
            <a:spLocks noGrp="1"/>
          </p:cNvSpPr>
          <p:nvPr>
            <p:ph idx="1"/>
          </p:nvPr>
        </p:nvSpPr>
        <p:spPr>
          <a:xfrm>
            <a:off x="457200" y="1935480"/>
            <a:ext cx="8229600" cy="4922520"/>
          </a:xfrm>
        </p:spPr>
        <p:txBody>
          <a:bodyPr>
            <a:normAutofit/>
          </a:bodyPr>
          <a:lstStyle/>
          <a:p>
            <a:r>
              <a:rPr lang="zh-TW" altLang="en-US" dirty="0" smtClean="0"/>
              <a:t>股票價值＝現金股利</a:t>
            </a:r>
            <a:r>
              <a:rPr lang="en-US" altLang="zh-TW" dirty="0" smtClean="0"/>
              <a:t>+</a:t>
            </a:r>
            <a:r>
              <a:rPr lang="zh-TW" altLang="en-US" dirty="0" smtClean="0"/>
              <a:t>期末賣出價格</a:t>
            </a:r>
            <a:endParaRPr lang="en-US" altLang="zh-TW" dirty="0" smtClean="0"/>
          </a:p>
          <a:p>
            <a:endParaRPr lang="en-US" altLang="zh-TW" dirty="0" smtClean="0"/>
          </a:p>
          <a:p>
            <a:r>
              <a:rPr lang="zh-TW" altLang="en-US" dirty="0" smtClean="0"/>
              <a:t>折現值公式：</a:t>
            </a:r>
            <a:endParaRPr lang="en-US" altLang="zh-TW" dirty="0" smtClean="0"/>
          </a:p>
          <a:p>
            <a:endParaRPr lang="en-US" altLang="zh-TW" dirty="0" smtClean="0"/>
          </a:p>
          <a:p>
            <a:endParaRPr lang="en-US" altLang="zh-TW" dirty="0" smtClean="0"/>
          </a:p>
          <a:p>
            <a:endParaRPr lang="en-US" altLang="zh-TW" dirty="0" smtClean="0"/>
          </a:p>
          <a:p>
            <a:pPr lvl="1"/>
            <a:r>
              <a:rPr lang="en-US" altLang="zh-TW" dirty="0" smtClean="0"/>
              <a:t>S</a:t>
            </a:r>
            <a:r>
              <a:rPr lang="en-US" altLang="zh-TW" baseline="-25000" dirty="0" smtClean="0"/>
              <a:t>0</a:t>
            </a:r>
            <a:r>
              <a:rPr lang="zh-TW" altLang="en-US" dirty="0" smtClean="0"/>
              <a:t>：股票的預估價格</a:t>
            </a:r>
            <a:endParaRPr lang="en-US" altLang="zh-TW" dirty="0" smtClean="0"/>
          </a:p>
          <a:p>
            <a:pPr lvl="1"/>
            <a:r>
              <a:rPr lang="en-US" altLang="zh-TW" dirty="0" err="1" smtClean="0"/>
              <a:t>d</a:t>
            </a:r>
            <a:r>
              <a:rPr lang="en-US" altLang="zh-TW" baseline="-25000" dirty="0" err="1" smtClean="0"/>
              <a:t>H</a:t>
            </a:r>
            <a:r>
              <a:rPr lang="zh-TW" altLang="en-US" dirty="0" smtClean="0"/>
              <a:t>、</a:t>
            </a:r>
            <a:r>
              <a:rPr lang="en-US" altLang="zh-TW" dirty="0" err="1" smtClean="0"/>
              <a:t>d</a:t>
            </a:r>
            <a:r>
              <a:rPr lang="en-US" altLang="zh-TW" baseline="-25000" dirty="0" err="1" smtClean="0"/>
              <a:t>t</a:t>
            </a:r>
            <a:r>
              <a:rPr lang="zh-TW" altLang="en-US" dirty="0" smtClean="0"/>
              <a:t>：擁有股票所能獲得的現金流量</a:t>
            </a:r>
            <a:endParaRPr lang="en-US" altLang="zh-TW" dirty="0" smtClean="0"/>
          </a:p>
          <a:p>
            <a:pPr lvl="1"/>
            <a:r>
              <a:rPr lang="en-US" altLang="zh-TW" dirty="0" smtClean="0"/>
              <a:t>H</a:t>
            </a:r>
            <a:r>
              <a:rPr lang="zh-TW" altLang="en-US" dirty="0" smtClean="0"/>
              <a:t>、</a:t>
            </a:r>
            <a:r>
              <a:rPr lang="en-US" altLang="zh-TW" dirty="0" err="1" smtClean="0"/>
              <a:t>t</a:t>
            </a:r>
            <a:r>
              <a:rPr lang="zh-TW" altLang="en-US" dirty="0" smtClean="0"/>
              <a:t>：現金流量的時間</a:t>
            </a:r>
            <a:endParaRPr lang="en-US" altLang="zh-TW" dirty="0" smtClean="0"/>
          </a:p>
          <a:p>
            <a:pPr lvl="1"/>
            <a:r>
              <a:rPr lang="en-US" altLang="zh-TW" dirty="0" smtClean="0"/>
              <a:t>K</a:t>
            </a:r>
            <a:r>
              <a:rPr lang="zh-TW" altLang="en-US" dirty="0" smtClean="0"/>
              <a:t>：現金流量的折現率</a:t>
            </a:r>
            <a:r>
              <a:rPr lang="en-US" altLang="zh-TW" dirty="0" smtClean="0"/>
              <a:t>(</a:t>
            </a:r>
            <a:r>
              <a:rPr lang="zh-TW" altLang="en-US" dirty="0" smtClean="0"/>
              <a:t>反應出不確定性</a:t>
            </a:r>
            <a:r>
              <a:rPr lang="en-US" altLang="zh-TW" dirty="0" smtClean="0"/>
              <a:t>)</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11</a:t>
            </a:fld>
            <a:endParaRPr lang="zh-TW" altLang="en-US"/>
          </a:p>
        </p:txBody>
      </p:sp>
      <p:graphicFrame>
        <p:nvGraphicFramePr>
          <p:cNvPr id="2050" name="內容版面配置區 4"/>
          <p:cNvGraphicFramePr>
            <a:graphicFrameLocks noChangeAspect="1"/>
          </p:cNvGraphicFramePr>
          <p:nvPr/>
        </p:nvGraphicFramePr>
        <p:xfrm>
          <a:off x="1331640" y="3429000"/>
          <a:ext cx="7467599" cy="1132760"/>
        </p:xfrm>
        <a:graphic>
          <a:graphicData uri="http://schemas.openxmlformats.org/presentationml/2006/ole">
            <mc:AlternateContent xmlns:mc="http://schemas.openxmlformats.org/markup-compatibility/2006">
              <mc:Choice xmlns:v="urn:schemas-microsoft-com:vml" Requires="v">
                <p:oleObj spid="_x0000_s46086" name="Equation" r:id="rId3" imgW="1562100" imgH="444500" progId="Equation.3">
                  <p:embed/>
                </p:oleObj>
              </mc:Choice>
              <mc:Fallback>
                <p:oleObj name="Equation" r:id="rId3" imgW="15621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3429000"/>
                        <a:ext cx="7467599" cy="11327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00938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經理人應如何進行財務分析</a:t>
            </a:r>
            <a:r>
              <a:rPr lang="en-US" altLang="zh-TW" dirty="0" smtClean="0"/>
              <a:t>?</a:t>
            </a:r>
            <a:endParaRPr lang="zh-TW" altLang="en-US" dirty="0"/>
          </a:p>
        </p:txBody>
      </p:sp>
      <p:sp>
        <p:nvSpPr>
          <p:cNvPr id="3" name="內容版面配置區 2"/>
          <p:cNvSpPr>
            <a:spLocks noGrp="1"/>
          </p:cNvSpPr>
          <p:nvPr>
            <p:ph idx="1"/>
          </p:nvPr>
        </p:nvSpPr>
        <p:spPr/>
        <p:txBody>
          <a:bodyPr/>
          <a:lstStyle/>
          <a:p>
            <a:r>
              <a:rPr lang="zh-TW" altLang="en-US" dirty="0" smtClean="0"/>
              <a:t>歷史分析是財務分析的起步：</a:t>
            </a:r>
            <a:endParaRPr lang="en-US" altLang="zh-TW" dirty="0" smtClean="0"/>
          </a:p>
          <a:p>
            <a:pPr lvl="1"/>
            <a:r>
              <a:rPr lang="zh-TW" altLang="en-US" dirty="0" smtClean="0"/>
              <a:t>可以幫助財務分析人員了解一家公司如何從過去到現在以及預測公司未來發展的軌跡。</a:t>
            </a:r>
            <a:endParaRPr lang="en-US" altLang="zh-TW" dirty="0" smtClean="0"/>
          </a:p>
          <a:p>
            <a:pPr lvl="1"/>
            <a:endParaRPr lang="en-US" altLang="zh-TW" dirty="0" smtClean="0"/>
          </a:p>
          <a:p>
            <a:r>
              <a:rPr lang="zh-TW" altLang="en-US" dirty="0" smtClean="0"/>
              <a:t>歷史分析包括：</a:t>
            </a:r>
            <a:endParaRPr lang="en-US" altLang="zh-TW" dirty="0" smtClean="0"/>
          </a:p>
          <a:p>
            <a:pPr lvl="1"/>
            <a:r>
              <a:rPr lang="zh-TW" altLang="en-US" dirty="0" smtClean="0"/>
              <a:t>產業分析</a:t>
            </a:r>
            <a:endParaRPr lang="en-US" altLang="zh-TW" dirty="0" smtClean="0"/>
          </a:p>
          <a:p>
            <a:pPr lvl="1"/>
            <a:r>
              <a:rPr lang="zh-TW" altLang="en-US" dirty="0" smtClean="0"/>
              <a:t>策略分析</a:t>
            </a:r>
            <a:endParaRPr lang="en-US" altLang="zh-TW" dirty="0" smtClean="0"/>
          </a:p>
          <a:p>
            <a:pPr lvl="1"/>
            <a:r>
              <a:rPr lang="zh-TW" altLang="en-US" dirty="0" smtClean="0"/>
              <a:t>現金流量分析</a:t>
            </a:r>
            <a:endParaRPr lang="en-US" altLang="zh-TW" dirty="0" smtClean="0"/>
          </a:p>
          <a:p>
            <a:pPr lvl="1"/>
            <a:r>
              <a:rPr lang="zh-TW" altLang="en-US" dirty="0" smtClean="0"/>
              <a:t>會計分析</a:t>
            </a:r>
            <a:endParaRPr lang="en-US" altLang="zh-TW" dirty="0" smtClean="0"/>
          </a:p>
          <a:p>
            <a:pPr lvl="1"/>
            <a:r>
              <a:rPr lang="zh-TW" altLang="en-US" dirty="0" smtClean="0"/>
              <a:t>財務比率分析與企業評價模式</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12</a:t>
            </a:fld>
            <a:endParaRPr lang="zh-TW" altLang="en-US"/>
          </a:p>
        </p:txBody>
      </p:sp>
    </p:spTree>
    <p:extLst>
      <p:ext uri="{BB962C8B-B14F-4D97-AF65-F5344CB8AC3E}">
        <p14:creationId xmlns:p14="http://schemas.microsoft.com/office/powerpoint/2010/main" val="509733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產業分析</a:t>
            </a:r>
            <a:endParaRPr lang="zh-TW" altLang="en-US" dirty="0"/>
          </a:p>
        </p:txBody>
      </p:sp>
      <p:sp>
        <p:nvSpPr>
          <p:cNvPr id="3" name="內容版面配置區 2"/>
          <p:cNvSpPr>
            <a:spLocks noGrp="1"/>
          </p:cNvSpPr>
          <p:nvPr>
            <p:ph idx="1"/>
          </p:nvPr>
        </p:nvSpPr>
        <p:spPr/>
        <p:txBody>
          <a:bodyPr/>
          <a:lstStyle/>
          <a:p>
            <a:r>
              <a:rPr lang="zh-TW" altLang="en-US" dirty="0" smtClean="0"/>
              <a:t>著重於分析「</a:t>
            </a:r>
            <a:r>
              <a:rPr lang="zh-TW" altLang="en-US" dirty="0" smtClean="0">
                <a:solidFill>
                  <a:srgbClr val="FF0000"/>
                </a:solidFill>
              </a:rPr>
              <a:t>產業發展</a:t>
            </a:r>
            <a:r>
              <a:rPr lang="zh-TW" altLang="en-US" dirty="0" smtClean="0"/>
              <a:t> 」</a:t>
            </a:r>
            <a:r>
              <a:rPr lang="en-US" altLang="zh-TW" dirty="0" smtClean="0"/>
              <a:t>(</a:t>
            </a:r>
            <a:r>
              <a:rPr lang="zh-TW" altLang="en-US" dirty="0" smtClean="0"/>
              <a:t>市場規模</a:t>
            </a:r>
            <a:r>
              <a:rPr lang="en-US" altLang="zh-TW" dirty="0" smtClean="0"/>
              <a:t>)</a:t>
            </a:r>
            <a:r>
              <a:rPr lang="zh-TW" altLang="en-US" dirty="0" smtClean="0"/>
              <a:t>及「</a:t>
            </a:r>
            <a:r>
              <a:rPr lang="zh-TW" altLang="en-US" dirty="0" smtClean="0">
                <a:solidFill>
                  <a:srgbClr val="FF0000"/>
                </a:solidFill>
              </a:rPr>
              <a:t>產業競爭狀況</a:t>
            </a:r>
            <a:r>
              <a:rPr lang="zh-TW" altLang="en-US" dirty="0" smtClean="0"/>
              <a:t>」</a:t>
            </a:r>
            <a:r>
              <a:rPr lang="en-US" altLang="zh-TW" dirty="0" smtClean="0"/>
              <a:t>(</a:t>
            </a:r>
            <a:r>
              <a:rPr lang="zh-TW" altLang="en-US" dirty="0" smtClean="0"/>
              <a:t>市佔率</a:t>
            </a:r>
            <a:r>
              <a:rPr lang="en-US" altLang="zh-TW" dirty="0" smtClean="0"/>
              <a:t>)</a:t>
            </a:r>
            <a:r>
              <a:rPr lang="zh-TW" altLang="en-US" dirty="0" smtClean="0"/>
              <a:t>。</a:t>
            </a:r>
            <a:endParaRPr lang="en-US" altLang="zh-TW" dirty="0" smtClean="0"/>
          </a:p>
          <a:p>
            <a:r>
              <a:rPr lang="zh-TW" altLang="en-US" dirty="0" smtClean="0"/>
              <a:t>市場規模及市佔率會影響公司營業額的消長。</a:t>
            </a:r>
            <a:endParaRPr lang="en-US" altLang="zh-TW" dirty="0" smtClean="0"/>
          </a:p>
          <a:p>
            <a:r>
              <a:rPr lang="en-US" altLang="zh-TW" dirty="0" smtClean="0"/>
              <a:t>Michael Porter-</a:t>
            </a:r>
            <a:r>
              <a:rPr lang="zh-TW" altLang="en-US" dirty="0" smtClean="0"/>
              <a:t>五力分析</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13</a:t>
            </a:fld>
            <a:endParaRPr lang="zh-TW" altLang="en-US"/>
          </a:p>
        </p:txBody>
      </p:sp>
      <p:grpSp>
        <p:nvGrpSpPr>
          <p:cNvPr id="13" name="群組 12"/>
          <p:cNvGrpSpPr/>
          <p:nvPr/>
        </p:nvGrpSpPr>
        <p:grpSpPr>
          <a:xfrm>
            <a:off x="4495800" y="2895600"/>
            <a:ext cx="4433662" cy="3829072"/>
            <a:chOff x="2571736" y="3500438"/>
            <a:chExt cx="4071966" cy="3214710"/>
          </a:xfrm>
        </p:grpSpPr>
        <p:graphicFrame>
          <p:nvGraphicFramePr>
            <p:cNvPr id="8" name="資料庫圖表 7"/>
            <p:cNvGraphicFramePr/>
            <p:nvPr/>
          </p:nvGraphicFramePr>
          <p:xfrm>
            <a:off x="2571736" y="3500438"/>
            <a:ext cx="4071966" cy="3214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文字方塊 8"/>
            <p:cNvSpPr txBox="1"/>
            <p:nvPr/>
          </p:nvSpPr>
          <p:spPr>
            <a:xfrm>
              <a:off x="3357554" y="4782933"/>
              <a:ext cx="642942" cy="542629"/>
            </a:xfrm>
            <a:prstGeom prst="rect">
              <a:avLst/>
            </a:prstGeom>
            <a:noFill/>
          </p:spPr>
          <p:txBody>
            <a:bodyPr wrap="square" rtlCol="0">
              <a:spAutoFit/>
            </a:bodyPr>
            <a:lstStyle/>
            <a:p>
              <a:r>
                <a:rPr lang="zh-TW" altLang="en-US" dirty="0" smtClean="0"/>
                <a:t>議價能力</a:t>
              </a:r>
              <a:endParaRPr lang="zh-TW" altLang="en-US" dirty="0"/>
            </a:p>
          </p:txBody>
        </p:sp>
        <p:sp>
          <p:nvSpPr>
            <p:cNvPr id="10" name="文字方塊 9"/>
            <p:cNvSpPr txBox="1"/>
            <p:nvPr/>
          </p:nvSpPr>
          <p:spPr>
            <a:xfrm>
              <a:off x="5214942" y="4786322"/>
              <a:ext cx="642942" cy="542629"/>
            </a:xfrm>
            <a:prstGeom prst="rect">
              <a:avLst/>
            </a:prstGeom>
            <a:noFill/>
          </p:spPr>
          <p:txBody>
            <a:bodyPr wrap="square" rtlCol="0">
              <a:spAutoFit/>
            </a:bodyPr>
            <a:lstStyle/>
            <a:p>
              <a:r>
                <a:rPr lang="zh-TW" altLang="en-US" dirty="0" smtClean="0"/>
                <a:t>議價能力</a:t>
              </a:r>
              <a:endParaRPr lang="zh-TW" altLang="en-US" dirty="0"/>
            </a:p>
          </p:txBody>
        </p:sp>
        <p:sp>
          <p:nvSpPr>
            <p:cNvPr id="11" name="文字方塊 10"/>
            <p:cNvSpPr txBox="1"/>
            <p:nvPr/>
          </p:nvSpPr>
          <p:spPr>
            <a:xfrm>
              <a:off x="4321327" y="4345552"/>
              <a:ext cx="642942" cy="310074"/>
            </a:xfrm>
            <a:prstGeom prst="rect">
              <a:avLst/>
            </a:prstGeom>
            <a:noFill/>
          </p:spPr>
          <p:txBody>
            <a:bodyPr wrap="square" rtlCol="0">
              <a:spAutoFit/>
            </a:bodyPr>
            <a:lstStyle/>
            <a:p>
              <a:r>
                <a:rPr lang="zh-TW" altLang="en-US" dirty="0" smtClean="0"/>
                <a:t>威脅</a:t>
              </a:r>
              <a:endParaRPr lang="zh-TW" altLang="en-US" dirty="0"/>
            </a:p>
          </p:txBody>
        </p:sp>
        <p:sp>
          <p:nvSpPr>
            <p:cNvPr id="12" name="文字方塊 11"/>
            <p:cNvSpPr txBox="1"/>
            <p:nvPr/>
          </p:nvSpPr>
          <p:spPr>
            <a:xfrm rot="10800000" flipV="1">
              <a:off x="4321328" y="5577931"/>
              <a:ext cx="660230" cy="310074"/>
            </a:xfrm>
            <a:prstGeom prst="rect">
              <a:avLst/>
            </a:prstGeom>
            <a:noFill/>
          </p:spPr>
          <p:txBody>
            <a:bodyPr wrap="square" rtlCol="0">
              <a:spAutoFit/>
            </a:bodyPr>
            <a:lstStyle/>
            <a:p>
              <a:r>
                <a:rPr lang="zh-TW" altLang="en-US" dirty="0" smtClean="0"/>
                <a:t>威脅</a:t>
              </a:r>
              <a:endParaRPr lang="zh-TW" altLang="en-US" dirty="0"/>
            </a:p>
          </p:txBody>
        </p:sp>
      </p:grpSp>
      <p:sp>
        <p:nvSpPr>
          <p:cNvPr id="14" name="Line Callout 2 13"/>
          <p:cNvSpPr/>
          <p:nvPr/>
        </p:nvSpPr>
        <p:spPr>
          <a:xfrm>
            <a:off x="2819400" y="5943600"/>
            <a:ext cx="1905000" cy="533400"/>
          </a:xfrm>
          <a:prstGeom prst="borderCallout2">
            <a:avLst>
              <a:gd name="adj1" fmla="val 35291"/>
              <a:gd name="adj2" fmla="val 104892"/>
              <a:gd name="adj3" fmla="val 33913"/>
              <a:gd name="adj4" fmla="val 129890"/>
              <a:gd name="adj5" fmla="val -148020"/>
              <a:gd name="adj6" fmla="val 180662"/>
            </a:avLst>
          </a:prstGeom>
          <a:solidFill>
            <a:srgbClr val="FF0000">
              <a:alpha val="3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zh-TW" altLang="en-US" sz="2400" dirty="0" smtClean="0"/>
              <a:t>產業獲利率</a:t>
            </a:r>
            <a:endParaRPr lang="en-US" sz="2400" dirty="0"/>
          </a:p>
        </p:txBody>
      </p:sp>
    </p:spTree>
    <p:extLst>
      <p:ext uri="{BB962C8B-B14F-4D97-AF65-F5344CB8AC3E}">
        <p14:creationId xmlns:p14="http://schemas.microsoft.com/office/powerpoint/2010/main" val="1234007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策略分析</a:t>
            </a:r>
            <a:endParaRPr lang="zh-TW" altLang="en-US" dirty="0"/>
          </a:p>
        </p:txBody>
      </p:sp>
      <p:sp>
        <p:nvSpPr>
          <p:cNvPr id="3" name="內容版面配置區 2"/>
          <p:cNvSpPr>
            <a:spLocks noGrp="1"/>
          </p:cNvSpPr>
          <p:nvPr>
            <p:ph idx="1"/>
          </p:nvPr>
        </p:nvSpPr>
        <p:spPr>
          <a:xfrm>
            <a:off x="457200" y="1571612"/>
            <a:ext cx="8686800" cy="4786346"/>
          </a:xfrm>
        </p:spPr>
        <p:txBody>
          <a:bodyPr>
            <a:normAutofit/>
          </a:bodyPr>
          <a:lstStyle/>
          <a:p>
            <a:r>
              <a:rPr lang="zh-TW" altLang="en-US" dirty="0" smtClean="0"/>
              <a:t>配合</a:t>
            </a:r>
            <a:r>
              <a:rPr lang="zh-TW" altLang="en-US" b="1" dirty="0" smtClean="0"/>
              <a:t>歷史績效</a:t>
            </a:r>
            <a:r>
              <a:rPr lang="zh-TW" altLang="en-US" dirty="0" smtClean="0"/>
              <a:t>分析，分析企業的</a:t>
            </a:r>
            <a:r>
              <a:rPr lang="zh-TW" altLang="en-US" b="1" dirty="0" smtClean="0"/>
              <a:t>歷史策略</a:t>
            </a:r>
            <a:r>
              <a:rPr lang="zh-TW" altLang="en-US" dirty="0" smtClean="0"/>
              <a:t>可以幫助財務分析人員了解一家企業</a:t>
            </a:r>
            <a:r>
              <a:rPr lang="zh-TW" altLang="en-US" dirty="0" smtClean="0">
                <a:solidFill>
                  <a:srgbClr val="FF0000"/>
                </a:solidFill>
              </a:rPr>
              <a:t>過去的策略方向是否正確</a:t>
            </a:r>
            <a:r>
              <a:rPr lang="zh-TW" altLang="en-US" dirty="0" smtClean="0"/>
              <a:t>，並了解</a:t>
            </a:r>
            <a:r>
              <a:rPr lang="zh-TW" altLang="en-US" dirty="0" smtClean="0">
                <a:solidFill>
                  <a:srgbClr val="FF0000"/>
                </a:solidFill>
              </a:rPr>
              <a:t>管理團隊的的經營能力</a:t>
            </a:r>
            <a:r>
              <a:rPr lang="zh-TW" altLang="en-US" dirty="0" smtClean="0"/>
              <a:t>。</a:t>
            </a:r>
            <a:endParaRPr lang="en-US" altLang="zh-TW" dirty="0" smtClean="0"/>
          </a:p>
          <a:p>
            <a:endParaRPr lang="en-US" altLang="zh-TW" dirty="0" smtClean="0"/>
          </a:p>
          <a:p>
            <a:r>
              <a:rPr lang="zh-TW" altLang="en-US" dirty="0" smtClean="0"/>
              <a:t>策略擬定前的</a:t>
            </a:r>
            <a:r>
              <a:rPr lang="en-US" altLang="zh-TW" dirty="0" smtClean="0">
                <a:solidFill>
                  <a:srgbClr val="FF0000"/>
                </a:solidFill>
              </a:rPr>
              <a:t>SWOT</a:t>
            </a:r>
            <a:r>
              <a:rPr lang="zh-TW" altLang="en-US" dirty="0" smtClean="0">
                <a:solidFill>
                  <a:srgbClr val="FF0000"/>
                </a:solidFill>
              </a:rPr>
              <a:t>分析</a:t>
            </a:r>
            <a:endParaRPr lang="en-US" altLang="zh-TW" dirty="0" smtClean="0">
              <a:solidFill>
                <a:srgbClr val="FF0000"/>
              </a:solidFill>
            </a:endParaRPr>
          </a:p>
          <a:p>
            <a:pPr lvl="1"/>
            <a:r>
              <a:rPr lang="zh-TW" altLang="en-US" dirty="0" smtClean="0"/>
              <a:t>它是穩健的策略擬定架構。</a:t>
            </a:r>
            <a:endParaRPr lang="en-US" altLang="zh-TW" dirty="0" smtClean="0"/>
          </a:p>
          <a:p>
            <a:pPr lvl="1"/>
            <a:r>
              <a:rPr lang="zh-TW" altLang="en-US" dirty="0" smtClean="0"/>
              <a:t>內部：企業的</a:t>
            </a:r>
            <a:r>
              <a:rPr lang="zh-TW" altLang="en-US" dirty="0" smtClean="0">
                <a:solidFill>
                  <a:srgbClr val="FF0000"/>
                </a:solidFill>
              </a:rPr>
              <a:t>優勢</a:t>
            </a:r>
            <a:r>
              <a:rPr lang="en-US" altLang="zh-TW" dirty="0" smtClean="0"/>
              <a:t>(Strengths)</a:t>
            </a:r>
            <a:r>
              <a:rPr lang="zh-TW" altLang="en-US" dirty="0" smtClean="0"/>
              <a:t>、</a:t>
            </a:r>
            <a:r>
              <a:rPr lang="zh-TW" altLang="en-US" dirty="0" smtClean="0">
                <a:solidFill>
                  <a:srgbClr val="FF0000"/>
                </a:solidFill>
              </a:rPr>
              <a:t>劣勢</a:t>
            </a:r>
            <a:r>
              <a:rPr lang="en-US" altLang="zh-TW" dirty="0" smtClean="0"/>
              <a:t>(Weaknesses)</a:t>
            </a:r>
          </a:p>
          <a:p>
            <a:pPr lvl="1"/>
            <a:r>
              <a:rPr lang="zh-TW" altLang="en-US" dirty="0" smtClean="0"/>
              <a:t>外部：競爭市場上的</a:t>
            </a:r>
            <a:r>
              <a:rPr lang="zh-TW" altLang="en-US" dirty="0" smtClean="0">
                <a:solidFill>
                  <a:srgbClr val="FF0000"/>
                </a:solidFill>
              </a:rPr>
              <a:t>機會</a:t>
            </a:r>
            <a:r>
              <a:rPr lang="en-US" altLang="zh-TW" dirty="0" smtClean="0"/>
              <a:t>(Opportunities)</a:t>
            </a:r>
            <a:r>
              <a:rPr lang="zh-TW" altLang="en-US" dirty="0" smtClean="0"/>
              <a:t>和</a:t>
            </a:r>
            <a:r>
              <a:rPr lang="zh-TW" altLang="en-US" dirty="0" smtClean="0">
                <a:solidFill>
                  <a:srgbClr val="FF0000"/>
                </a:solidFill>
              </a:rPr>
              <a:t>威脅</a:t>
            </a:r>
            <a:r>
              <a:rPr lang="en-US" altLang="zh-TW" dirty="0" smtClean="0"/>
              <a:t>(Threats)</a:t>
            </a:r>
          </a:p>
          <a:p>
            <a:pPr lvl="1"/>
            <a:r>
              <a:rPr lang="zh-TW" altLang="en-US" dirty="0" smtClean="0"/>
              <a:t>用以在制定企業的發展戰略前對企業進行深入全面的分析以及競爭優勢的定位。</a:t>
            </a:r>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14</a:t>
            </a:fld>
            <a:endParaRPr lang="zh-TW" altLang="en-US"/>
          </a:p>
        </p:txBody>
      </p:sp>
    </p:spTree>
    <p:extLst>
      <p:ext uri="{BB962C8B-B14F-4D97-AF65-F5344CB8AC3E}">
        <p14:creationId xmlns:p14="http://schemas.microsoft.com/office/powerpoint/2010/main" val="780319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5CBEDE15-3B9A-4371-982E-CCF9CCBDEC22}" type="slidenum">
              <a:rPr lang="zh-TW" altLang="en-US" smtClean="0"/>
              <a:pPr/>
              <a:t>15</a:t>
            </a:fld>
            <a:endParaRPr lang="zh-TW" altLang="en-US"/>
          </a:p>
        </p:txBody>
      </p:sp>
      <p:grpSp>
        <p:nvGrpSpPr>
          <p:cNvPr id="14" name="群組 13"/>
          <p:cNvGrpSpPr/>
          <p:nvPr/>
        </p:nvGrpSpPr>
        <p:grpSpPr>
          <a:xfrm>
            <a:off x="1259632" y="720080"/>
            <a:ext cx="6249534" cy="6093296"/>
            <a:chOff x="1259632" y="720080"/>
            <a:chExt cx="6249534" cy="6093296"/>
          </a:xfrm>
        </p:grpSpPr>
        <p:grpSp>
          <p:nvGrpSpPr>
            <p:cNvPr id="13" name="群組 12"/>
            <p:cNvGrpSpPr/>
            <p:nvPr/>
          </p:nvGrpSpPr>
          <p:grpSpPr>
            <a:xfrm>
              <a:off x="1259632" y="720080"/>
              <a:ext cx="6249534" cy="6093296"/>
              <a:chOff x="1785918" y="1500174"/>
              <a:chExt cx="5319383" cy="5186399"/>
            </a:xfrm>
          </p:grpSpPr>
          <p:pic>
            <p:nvPicPr>
              <p:cNvPr id="6" name="圖片 5" descr="finance2.jpg"/>
              <p:cNvPicPr>
                <a:picLocks noChangeAspect="1"/>
              </p:cNvPicPr>
              <p:nvPr/>
            </p:nvPicPr>
            <p:blipFill>
              <a:blip r:embed="rId2" cstate="print"/>
              <a:srcRect l="31376" t="4166" r="12752" b="54167"/>
              <a:stretch>
                <a:fillRect/>
              </a:stretch>
            </p:blipFill>
            <p:spPr>
              <a:xfrm rot="16200000">
                <a:off x="1852410" y="1433682"/>
                <a:ext cx="5186399" cy="5319383"/>
              </a:xfrm>
              <a:prstGeom prst="rect">
                <a:avLst/>
              </a:prstGeom>
            </p:spPr>
          </p:pic>
          <p:sp>
            <p:nvSpPr>
              <p:cNvPr id="8" name="文字方塊 7"/>
              <p:cNvSpPr txBox="1"/>
              <p:nvPr/>
            </p:nvSpPr>
            <p:spPr>
              <a:xfrm>
                <a:off x="4143372" y="1785926"/>
                <a:ext cx="428628" cy="369332"/>
              </a:xfrm>
              <a:prstGeom prst="rect">
                <a:avLst/>
              </a:prstGeom>
              <a:noFill/>
            </p:spPr>
            <p:txBody>
              <a:bodyPr wrap="square" rtlCol="0">
                <a:spAutoFit/>
              </a:bodyPr>
              <a:lstStyle/>
              <a:p>
                <a:r>
                  <a:rPr lang="en-US" altLang="zh-TW" b="1" dirty="0" smtClean="0">
                    <a:solidFill>
                      <a:srgbClr val="FF0000"/>
                    </a:solidFill>
                  </a:rPr>
                  <a:t>S</a:t>
                </a:r>
                <a:endParaRPr lang="zh-TW" altLang="en-US" b="1" dirty="0">
                  <a:solidFill>
                    <a:srgbClr val="FF0000"/>
                  </a:solidFill>
                </a:endParaRPr>
              </a:p>
            </p:txBody>
          </p:sp>
          <p:sp>
            <p:nvSpPr>
              <p:cNvPr id="9" name="文字方塊 8"/>
              <p:cNvSpPr txBox="1"/>
              <p:nvPr/>
            </p:nvSpPr>
            <p:spPr>
              <a:xfrm>
                <a:off x="5786446" y="1785926"/>
                <a:ext cx="428628" cy="369332"/>
              </a:xfrm>
              <a:prstGeom prst="rect">
                <a:avLst/>
              </a:prstGeom>
              <a:noFill/>
            </p:spPr>
            <p:txBody>
              <a:bodyPr wrap="square" rtlCol="0">
                <a:spAutoFit/>
              </a:bodyPr>
              <a:lstStyle/>
              <a:p>
                <a:r>
                  <a:rPr lang="en-US" altLang="zh-TW" b="1" dirty="0" smtClean="0">
                    <a:solidFill>
                      <a:srgbClr val="FF0000"/>
                    </a:solidFill>
                  </a:rPr>
                  <a:t>W</a:t>
                </a:r>
                <a:endParaRPr lang="zh-TW" altLang="en-US" b="1" dirty="0">
                  <a:solidFill>
                    <a:srgbClr val="FF0000"/>
                  </a:solidFill>
                </a:endParaRPr>
              </a:p>
            </p:txBody>
          </p:sp>
          <p:sp>
            <p:nvSpPr>
              <p:cNvPr id="11" name="文字方塊 10"/>
              <p:cNvSpPr txBox="1"/>
              <p:nvPr/>
            </p:nvSpPr>
            <p:spPr>
              <a:xfrm>
                <a:off x="2000232" y="3916924"/>
                <a:ext cx="428628" cy="369332"/>
              </a:xfrm>
              <a:prstGeom prst="rect">
                <a:avLst/>
              </a:prstGeom>
              <a:noFill/>
            </p:spPr>
            <p:txBody>
              <a:bodyPr wrap="square" rtlCol="0">
                <a:spAutoFit/>
              </a:bodyPr>
              <a:lstStyle/>
              <a:p>
                <a:r>
                  <a:rPr lang="en-US" altLang="zh-TW" b="1" dirty="0" smtClean="0">
                    <a:solidFill>
                      <a:srgbClr val="FF0000"/>
                    </a:solidFill>
                  </a:rPr>
                  <a:t>O</a:t>
                </a:r>
                <a:endParaRPr lang="zh-TW" altLang="en-US" b="1" dirty="0">
                  <a:solidFill>
                    <a:srgbClr val="FF0000"/>
                  </a:solidFill>
                </a:endParaRPr>
              </a:p>
            </p:txBody>
          </p:sp>
          <p:sp>
            <p:nvSpPr>
              <p:cNvPr id="12" name="文字方塊 11"/>
              <p:cNvSpPr txBox="1"/>
              <p:nvPr/>
            </p:nvSpPr>
            <p:spPr>
              <a:xfrm>
                <a:off x="2000232" y="5000636"/>
                <a:ext cx="428628" cy="369332"/>
              </a:xfrm>
              <a:prstGeom prst="rect">
                <a:avLst/>
              </a:prstGeom>
              <a:noFill/>
            </p:spPr>
            <p:txBody>
              <a:bodyPr wrap="square" rtlCol="0">
                <a:spAutoFit/>
              </a:bodyPr>
              <a:lstStyle/>
              <a:p>
                <a:r>
                  <a:rPr lang="en-US" altLang="zh-TW" b="1" dirty="0" smtClean="0">
                    <a:solidFill>
                      <a:srgbClr val="FF0000"/>
                    </a:solidFill>
                  </a:rPr>
                  <a:t>T</a:t>
                </a:r>
                <a:endParaRPr lang="zh-TW" altLang="en-US" b="1" dirty="0">
                  <a:solidFill>
                    <a:srgbClr val="FF0000"/>
                  </a:solidFill>
                </a:endParaRPr>
              </a:p>
            </p:txBody>
          </p:sp>
        </p:grpSp>
        <p:sp>
          <p:nvSpPr>
            <p:cNvPr id="10" name="文字方塊 9"/>
            <p:cNvSpPr txBox="1"/>
            <p:nvPr/>
          </p:nvSpPr>
          <p:spPr>
            <a:xfrm>
              <a:off x="1403648" y="836712"/>
              <a:ext cx="1143008" cy="369332"/>
            </a:xfrm>
            <a:prstGeom prst="rect">
              <a:avLst/>
            </a:prstGeom>
            <a:noFill/>
          </p:spPr>
          <p:txBody>
            <a:bodyPr wrap="square" rtlCol="0">
              <a:spAutoFit/>
            </a:bodyPr>
            <a:lstStyle/>
            <a:p>
              <a:r>
                <a:rPr lang="zh-TW" altLang="en-US" dirty="0" smtClean="0"/>
                <a:t>科技公司</a:t>
              </a:r>
              <a:endParaRPr lang="zh-TW" altLang="en-US" dirty="0"/>
            </a:p>
          </p:txBody>
        </p:sp>
      </p:grpSp>
    </p:spTree>
    <p:extLst>
      <p:ext uri="{BB962C8B-B14F-4D97-AF65-F5344CB8AC3E}">
        <p14:creationId xmlns:p14="http://schemas.microsoft.com/office/powerpoint/2010/main" val="2776901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策略分析</a:t>
            </a:r>
            <a:endParaRPr lang="zh-TW" altLang="en-US" dirty="0"/>
          </a:p>
        </p:txBody>
      </p:sp>
      <p:sp>
        <p:nvSpPr>
          <p:cNvPr id="3" name="內容版面配置區 2"/>
          <p:cNvSpPr>
            <a:spLocks noGrp="1"/>
          </p:cNvSpPr>
          <p:nvPr>
            <p:ph idx="1"/>
          </p:nvPr>
        </p:nvSpPr>
        <p:spPr/>
        <p:txBody>
          <a:bodyPr/>
          <a:lstStyle/>
          <a:p>
            <a:r>
              <a:rPr lang="zh-TW" altLang="en-US" dirty="0" smtClean="0"/>
              <a:t>不同層次之策略分析</a:t>
            </a:r>
            <a:endParaRPr lang="en-US" altLang="zh-TW" dirty="0" smtClean="0"/>
          </a:p>
          <a:p>
            <a:pPr lvl="1"/>
            <a:r>
              <a:rPr lang="zh-TW" altLang="en-US" dirty="0" smtClean="0"/>
              <a:t>集團策略分析：著重</a:t>
            </a:r>
            <a:r>
              <a:rPr lang="zh-TW" altLang="en-US" dirty="0" smtClean="0">
                <a:solidFill>
                  <a:srgbClr val="FF0000"/>
                </a:solidFill>
              </a:rPr>
              <a:t>企業資產的投資組合</a:t>
            </a:r>
            <a:r>
              <a:rPr lang="zh-TW" altLang="en-US" dirty="0" smtClean="0"/>
              <a:t>是否產生綜合效應。</a:t>
            </a:r>
            <a:endParaRPr lang="en-US" altLang="zh-TW" dirty="0" smtClean="0"/>
          </a:p>
          <a:p>
            <a:pPr lvl="1"/>
            <a:r>
              <a:rPr lang="zh-TW" altLang="en-US" dirty="0" smtClean="0"/>
              <a:t>事業單位策略分析：著重於事業單位的</a:t>
            </a:r>
            <a:r>
              <a:rPr lang="zh-TW" altLang="en-US" dirty="0" smtClean="0">
                <a:solidFill>
                  <a:srgbClr val="FF0000"/>
                </a:solidFill>
              </a:rPr>
              <a:t>產品定位</a:t>
            </a:r>
            <a:r>
              <a:rPr lang="zh-TW" altLang="en-US" dirty="0" smtClean="0"/>
              <a:t>，企業可採取</a:t>
            </a:r>
            <a:r>
              <a:rPr lang="zh-TW" altLang="en-US" dirty="0" smtClean="0">
                <a:solidFill>
                  <a:srgbClr val="FF0000"/>
                </a:solidFill>
              </a:rPr>
              <a:t>成本領導</a:t>
            </a:r>
            <a:r>
              <a:rPr lang="zh-TW" altLang="en-US" dirty="0" smtClean="0"/>
              <a:t>策略或</a:t>
            </a:r>
            <a:r>
              <a:rPr lang="zh-TW" altLang="en-US" dirty="0" smtClean="0">
                <a:solidFill>
                  <a:srgbClr val="FF0000"/>
                </a:solidFill>
              </a:rPr>
              <a:t>產品差異化</a:t>
            </a:r>
            <a:r>
              <a:rPr lang="zh-TW" altLang="en-US" dirty="0" smtClean="0"/>
              <a:t>策略。</a:t>
            </a:r>
          </a:p>
          <a:p>
            <a:pPr lvl="1"/>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16</a:t>
            </a:fld>
            <a:endParaRPr lang="zh-TW" altLang="en-US"/>
          </a:p>
        </p:txBody>
      </p:sp>
      <p:grpSp>
        <p:nvGrpSpPr>
          <p:cNvPr id="5" name="Group 67"/>
          <p:cNvGrpSpPr>
            <a:grpSpLocks/>
          </p:cNvGrpSpPr>
          <p:nvPr/>
        </p:nvGrpSpPr>
        <p:grpSpPr bwMode="auto">
          <a:xfrm>
            <a:off x="642408" y="4003693"/>
            <a:ext cx="7787245" cy="1997075"/>
            <a:chOff x="410" y="1027"/>
            <a:chExt cx="4970" cy="1258"/>
          </a:xfrm>
        </p:grpSpPr>
        <p:grpSp>
          <p:nvGrpSpPr>
            <p:cNvPr id="6" name="Group 6"/>
            <p:cNvGrpSpPr>
              <a:grpSpLocks/>
            </p:cNvGrpSpPr>
            <p:nvPr/>
          </p:nvGrpSpPr>
          <p:grpSpPr bwMode="auto">
            <a:xfrm>
              <a:off x="1384" y="1027"/>
              <a:ext cx="3996" cy="1258"/>
              <a:chOff x="3960" y="1980"/>
              <a:chExt cx="5760" cy="1980"/>
            </a:xfrm>
          </p:grpSpPr>
          <p:sp>
            <p:nvSpPr>
              <p:cNvPr id="10" name="Rectangle 7"/>
              <p:cNvSpPr>
                <a:spLocks noChangeArrowheads="1"/>
              </p:cNvSpPr>
              <p:nvPr/>
            </p:nvSpPr>
            <p:spPr bwMode="auto">
              <a:xfrm>
                <a:off x="6120" y="1980"/>
                <a:ext cx="1080" cy="540"/>
              </a:xfrm>
              <a:prstGeom prst="rect">
                <a:avLst/>
              </a:prstGeom>
              <a:solidFill>
                <a:srgbClr val="FFFF99"/>
              </a:solidFill>
              <a:ln w="9525">
                <a:solidFill>
                  <a:srgbClr val="000000"/>
                </a:solidFill>
                <a:miter lim="800000"/>
                <a:headEnd/>
                <a:tailEnd/>
              </a:ln>
            </p:spPr>
            <p:txBody>
              <a:bodyPr/>
              <a:lstStyle/>
              <a:p>
                <a:pPr algn="ctr"/>
                <a:r>
                  <a:rPr lang="en-US" altLang="zh-TW" sz="2800" dirty="0">
                    <a:solidFill>
                      <a:srgbClr val="000000"/>
                    </a:solidFill>
                    <a:latin typeface="Times New Roman" charset="0"/>
                    <a:ea typeface="標楷體" pitchFamily="65" charset="-120"/>
                  </a:rPr>
                  <a:t>CEO</a:t>
                </a:r>
              </a:p>
            </p:txBody>
          </p:sp>
          <p:sp>
            <p:nvSpPr>
              <p:cNvPr id="12" name="Rectangle 9"/>
              <p:cNvSpPr>
                <a:spLocks noChangeArrowheads="1"/>
              </p:cNvSpPr>
              <p:nvPr/>
            </p:nvSpPr>
            <p:spPr bwMode="auto">
              <a:xfrm>
                <a:off x="8460" y="3420"/>
                <a:ext cx="1260" cy="540"/>
              </a:xfrm>
              <a:prstGeom prst="rect">
                <a:avLst/>
              </a:prstGeom>
              <a:solidFill>
                <a:srgbClr val="66FFFF"/>
              </a:solidFill>
              <a:ln w="9525">
                <a:solidFill>
                  <a:srgbClr val="000000"/>
                </a:solidFill>
                <a:miter lim="800000"/>
                <a:headEnd/>
                <a:tailEnd/>
              </a:ln>
            </p:spPr>
            <p:txBody>
              <a:bodyPr/>
              <a:lstStyle/>
              <a:p>
                <a:pPr algn="ctr"/>
                <a:r>
                  <a:rPr lang="zh-TW" altLang="en-US" sz="2300" dirty="0">
                    <a:solidFill>
                      <a:srgbClr val="000000"/>
                    </a:solidFill>
                    <a:latin typeface="Times New Roman" charset="0"/>
                    <a:ea typeface="標楷體" pitchFamily="65" charset="-120"/>
                  </a:rPr>
                  <a:t>航空公司</a:t>
                </a:r>
              </a:p>
            </p:txBody>
          </p:sp>
          <p:sp>
            <p:nvSpPr>
              <p:cNvPr id="13" name="Rectangle 10"/>
              <p:cNvSpPr>
                <a:spLocks noChangeArrowheads="1"/>
              </p:cNvSpPr>
              <p:nvPr/>
            </p:nvSpPr>
            <p:spPr bwMode="auto">
              <a:xfrm>
                <a:off x="7020" y="3420"/>
                <a:ext cx="1080" cy="540"/>
              </a:xfrm>
              <a:prstGeom prst="rect">
                <a:avLst/>
              </a:prstGeom>
              <a:solidFill>
                <a:srgbClr val="66FFFF"/>
              </a:solidFill>
              <a:ln w="9525">
                <a:solidFill>
                  <a:srgbClr val="000000"/>
                </a:solidFill>
                <a:miter lim="800000"/>
                <a:headEnd/>
                <a:tailEnd/>
              </a:ln>
            </p:spPr>
            <p:txBody>
              <a:bodyPr/>
              <a:lstStyle/>
              <a:p>
                <a:pPr algn="ctr"/>
                <a:r>
                  <a:rPr lang="zh-TW" altLang="en-US" sz="2300" dirty="0" smtClean="0">
                    <a:solidFill>
                      <a:srgbClr val="000000"/>
                    </a:solidFill>
                    <a:latin typeface="Times New Roman" charset="0"/>
                    <a:ea typeface="標楷體" pitchFamily="65" charset="-120"/>
                  </a:rPr>
                  <a:t>飯 </a:t>
                </a:r>
                <a:r>
                  <a:rPr lang="zh-TW" altLang="en-US" sz="2300" dirty="0">
                    <a:solidFill>
                      <a:srgbClr val="000000"/>
                    </a:solidFill>
                    <a:latin typeface="Times New Roman" charset="0"/>
                    <a:ea typeface="標楷體" pitchFamily="65" charset="-120"/>
                  </a:rPr>
                  <a:t>店</a:t>
                </a:r>
              </a:p>
            </p:txBody>
          </p:sp>
          <p:sp>
            <p:nvSpPr>
              <p:cNvPr id="14" name="Rectangle 11"/>
              <p:cNvSpPr>
                <a:spLocks noChangeArrowheads="1"/>
              </p:cNvSpPr>
              <p:nvPr/>
            </p:nvSpPr>
            <p:spPr bwMode="auto">
              <a:xfrm>
                <a:off x="5580" y="3420"/>
                <a:ext cx="1260" cy="540"/>
              </a:xfrm>
              <a:prstGeom prst="rect">
                <a:avLst/>
              </a:prstGeom>
              <a:solidFill>
                <a:srgbClr val="66FFFF"/>
              </a:solidFill>
              <a:ln w="9525">
                <a:solidFill>
                  <a:srgbClr val="000000"/>
                </a:solidFill>
                <a:miter lim="800000"/>
                <a:headEnd/>
                <a:tailEnd/>
              </a:ln>
            </p:spPr>
            <p:txBody>
              <a:bodyPr/>
              <a:lstStyle/>
              <a:p>
                <a:pPr algn="ctr"/>
                <a:r>
                  <a:rPr lang="zh-TW" altLang="en-US" sz="2300" dirty="0">
                    <a:solidFill>
                      <a:srgbClr val="000000"/>
                    </a:solidFill>
                    <a:latin typeface="Times New Roman" charset="0"/>
                    <a:ea typeface="標楷體" pitchFamily="65" charset="-120"/>
                  </a:rPr>
                  <a:t>百貨公司</a:t>
                </a:r>
              </a:p>
            </p:txBody>
          </p:sp>
          <p:sp>
            <p:nvSpPr>
              <p:cNvPr id="15" name="Rectangle 12"/>
              <p:cNvSpPr>
                <a:spLocks noChangeArrowheads="1"/>
              </p:cNvSpPr>
              <p:nvPr/>
            </p:nvSpPr>
            <p:spPr bwMode="auto">
              <a:xfrm>
                <a:off x="3960" y="3420"/>
                <a:ext cx="1260" cy="540"/>
              </a:xfrm>
              <a:prstGeom prst="rect">
                <a:avLst/>
              </a:prstGeom>
              <a:solidFill>
                <a:srgbClr val="66FFFF"/>
              </a:solidFill>
              <a:ln w="9525">
                <a:solidFill>
                  <a:srgbClr val="000000"/>
                </a:solidFill>
                <a:miter lim="800000"/>
                <a:headEnd/>
                <a:tailEnd/>
              </a:ln>
            </p:spPr>
            <p:txBody>
              <a:bodyPr/>
              <a:lstStyle/>
              <a:p>
                <a:pPr algn="ctr"/>
                <a:r>
                  <a:rPr lang="zh-TW" altLang="en-US" sz="2300" dirty="0">
                    <a:solidFill>
                      <a:srgbClr val="000000"/>
                    </a:solidFill>
                    <a:latin typeface="Times New Roman" charset="0"/>
                    <a:ea typeface="標楷體" pitchFamily="65" charset="-120"/>
                  </a:rPr>
                  <a:t>生化科技</a:t>
                </a:r>
              </a:p>
            </p:txBody>
          </p:sp>
          <p:sp>
            <p:nvSpPr>
              <p:cNvPr id="18" name="Line 15"/>
              <p:cNvSpPr>
                <a:spLocks noChangeShapeType="1"/>
              </p:cNvSpPr>
              <p:nvPr/>
            </p:nvSpPr>
            <p:spPr bwMode="auto">
              <a:xfrm>
                <a:off x="4500" y="3060"/>
                <a:ext cx="4500" cy="0"/>
              </a:xfrm>
              <a:prstGeom prst="line">
                <a:avLst/>
              </a:prstGeom>
              <a:noFill/>
              <a:ln w="9525">
                <a:solidFill>
                  <a:srgbClr val="000000"/>
                </a:solidFill>
                <a:round/>
                <a:headEnd/>
                <a:tailEnd/>
              </a:ln>
            </p:spPr>
            <p:txBody>
              <a:bodyPr/>
              <a:lstStyle/>
              <a:p>
                <a:endParaRPr lang="zh-TW" altLang="en-US"/>
              </a:p>
            </p:txBody>
          </p:sp>
          <p:sp>
            <p:nvSpPr>
              <p:cNvPr id="19" name="Line 16"/>
              <p:cNvSpPr>
                <a:spLocks noChangeShapeType="1"/>
              </p:cNvSpPr>
              <p:nvPr/>
            </p:nvSpPr>
            <p:spPr bwMode="auto">
              <a:xfrm>
                <a:off x="6660" y="2520"/>
                <a:ext cx="0" cy="540"/>
              </a:xfrm>
              <a:prstGeom prst="line">
                <a:avLst/>
              </a:prstGeom>
              <a:noFill/>
              <a:ln w="9525">
                <a:solidFill>
                  <a:srgbClr val="000000"/>
                </a:solidFill>
                <a:round/>
                <a:headEnd/>
                <a:tailEnd/>
              </a:ln>
            </p:spPr>
            <p:txBody>
              <a:bodyPr/>
              <a:lstStyle/>
              <a:p>
                <a:endParaRPr lang="zh-TW" altLang="en-US"/>
              </a:p>
            </p:txBody>
          </p:sp>
          <p:sp>
            <p:nvSpPr>
              <p:cNvPr id="20" name="Line 17"/>
              <p:cNvSpPr>
                <a:spLocks noChangeShapeType="1"/>
              </p:cNvSpPr>
              <p:nvPr/>
            </p:nvSpPr>
            <p:spPr bwMode="auto">
              <a:xfrm>
                <a:off x="6120" y="3060"/>
                <a:ext cx="0" cy="360"/>
              </a:xfrm>
              <a:prstGeom prst="line">
                <a:avLst/>
              </a:prstGeom>
              <a:noFill/>
              <a:ln w="9525">
                <a:solidFill>
                  <a:srgbClr val="000000"/>
                </a:solidFill>
                <a:round/>
                <a:headEnd/>
                <a:tailEnd/>
              </a:ln>
            </p:spPr>
            <p:txBody>
              <a:bodyPr/>
              <a:lstStyle/>
              <a:p>
                <a:endParaRPr lang="zh-TW" altLang="en-US"/>
              </a:p>
            </p:txBody>
          </p:sp>
          <p:sp>
            <p:nvSpPr>
              <p:cNvPr id="21" name="Line 18"/>
              <p:cNvSpPr>
                <a:spLocks noChangeShapeType="1"/>
              </p:cNvSpPr>
              <p:nvPr/>
            </p:nvSpPr>
            <p:spPr bwMode="auto">
              <a:xfrm>
                <a:off x="7560" y="3060"/>
                <a:ext cx="0" cy="360"/>
              </a:xfrm>
              <a:prstGeom prst="line">
                <a:avLst/>
              </a:prstGeom>
              <a:noFill/>
              <a:ln w="9525">
                <a:solidFill>
                  <a:srgbClr val="000000"/>
                </a:solidFill>
                <a:round/>
                <a:headEnd/>
                <a:tailEnd/>
              </a:ln>
            </p:spPr>
            <p:txBody>
              <a:bodyPr/>
              <a:lstStyle/>
              <a:p>
                <a:endParaRPr lang="zh-TW" altLang="en-US"/>
              </a:p>
            </p:txBody>
          </p:sp>
          <p:sp>
            <p:nvSpPr>
              <p:cNvPr id="22" name="Line 19"/>
              <p:cNvSpPr>
                <a:spLocks noChangeShapeType="1"/>
              </p:cNvSpPr>
              <p:nvPr/>
            </p:nvSpPr>
            <p:spPr bwMode="auto">
              <a:xfrm>
                <a:off x="9000" y="3060"/>
                <a:ext cx="0" cy="360"/>
              </a:xfrm>
              <a:prstGeom prst="line">
                <a:avLst/>
              </a:prstGeom>
              <a:noFill/>
              <a:ln w="9525">
                <a:solidFill>
                  <a:srgbClr val="000000"/>
                </a:solidFill>
                <a:round/>
                <a:headEnd/>
                <a:tailEnd/>
              </a:ln>
            </p:spPr>
            <p:txBody>
              <a:bodyPr/>
              <a:lstStyle/>
              <a:p>
                <a:endParaRPr lang="zh-TW" altLang="en-US"/>
              </a:p>
            </p:txBody>
          </p:sp>
          <p:sp>
            <p:nvSpPr>
              <p:cNvPr id="23" name="Line 20"/>
              <p:cNvSpPr>
                <a:spLocks noChangeShapeType="1"/>
              </p:cNvSpPr>
              <p:nvPr/>
            </p:nvSpPr>
            <p:spPr bwMode="auto">
              <a:xfrm>
                <a:off x="4500" y="3060"/>
                <a:ext cx="0" cy="360"/>
              </a:xfrm>
              <a:prstGeom prst="line">
                <a:avLst/>
              </a:prstGeom>
              <a:noFill/>
              <a:ln w="9525">
                <a:solidFill>
                  <a:srgbClr val="000000"/>
                </a:solidFill>
                <a:round/>
                <a:headEnd/>
                <a:tailEnd/>
              </a:ln>
            </p:spPr>
            <p:txBody>
              <a:bodyPr/>
              <a:lstStyle/>
              <a:p>
                <a:endParaRPr lang="zh-TW" altLang="en-US"/>
              </a:p>
            </p:txBody>
          </p:sp>
        </p:grpSp>
        <p:sp>
          <p:nvSpPr>
            <p:cNvPr id="7" name="Text Box 61"/>
            <p:cNvSpPr txBox="1">
              <a:spLocks noChangeArrowheads="1"/>
            </p:cNvSpPr>
            <p:nvPr/>
          </p:nvSpPr>
          <p:spPr bwMode="auto">
            <a:xfrm>
              <a:off x="420" y="1071"/>
              <a:ext cx="1632" cy="233"/>
            </a:xfrm>
            <a:prstGeom prst="rect">
              <a:avLst/>
            </a:prstGeom>
            <a:noFill/>
            <a:ln w="9525">
              <a:noFill/>
              <a:miter lim="800000"/>
              <a:headEnd/>
              <a:tailEnd/>
            </a:ln>
            <a:effectLst/>
          </p:spPr>
          <p:txBody>
            <a:bodyPr>
              <a:spAutoFit/>
            </a:bodyPr>
            <a:lstStyle/>
            <a:p>
              <a:pPr>
                <a:spcBef>
                  <a:spcPct val="50000"/>
                </a:spcBef>
              </a:pPr>
              <a:r>
                <a:rPr lang="zh-TW" altLang="en-US" b="1" dirty="0" smtClean="0">
                  <a:solidFill>
                    <a:srgbClr val="0000CC"/>
                  </a:solidFill>
                  <a:latin typeface="Times New Roman" charset="0"/>
                  <a:ea typeface="標楷體" pitchFamily="65" charset="-120"/>
                </a:rPr>
                <a:t>公司</a:t>
              </a:r>
              <a:r>
                <a:rPr lang="en-US" altLang="zh-TW" b="1" dirty="0" smtClean="0">
                  <a:solidFill>
                    <a:srgbClr val="0000CC"/>
                  </a:solidFill>
                  <a:latin typeface="Times New Roman" charset="0"/>
                  <a:ea typeface="標楷體" pitchFamily="65" charset="-120"/>
                </a:rPr>
                <a:t>(</a:t>
              </a:r>
              <a:r>
                <a:rPr lang="zh-TW" altLang="en-US" b="1" dirty="0" smtClean="0">
                  <a:solidFill>
                    <a:srgbClr val="0000CC"/>
                  </a:solidFill>
                  <a:latin typeface="Times New Roman" charset="0"/>
                  <a:ea typeface="標楷體" pitchFamily="65" charset="-120"/>
                </a:rPr>
                <a:t>集團</a:t>
              </a:r>
              <a:r>
                <a:rPr lang="en-US" altLang="zh-TW" b="1" dirty="0" smtClean="0">
                  <a:solidFill>
                    <a:srgbClr val="0000CC"/>
                  </a:solidFill>
                  <a:latin typeface="Times New Roman" charset="0"/>
                  <a:ea typeface="標楷體" pitchFamily="65" charset="-120"/>
                </a:rPr>
                <a:t>)</a:t>
              </a:r>
              <a:r>
                <a:rPr lang="zh-TW" altLang="en-US" b="1" dirty="0" smtClean="0">
                  <a:solidFill>
                    <a:srgbClr val="0000CC"/>
                  </a:solidFill>
                  <a:latin typeface="Times New Roman" charset="0"/>
                  <a:ea typeface="標楷體" pitchFamily="65" charset="-120"/>
                </a:rPr>
                <a:t>層次</a:t>
              </a:r>
              <a:endParaRPr lang="zh-TW" altLang="en-US" b="1" dirty="0">
                <a:solidFill>
                  <a:srgbClr val="0000CC"/>
                </a:solidFill>
                <a:latin typeface="Times New Roman" charset="0"/>
                <a:ea typeface="標楷體" pitchFamily="65" charset="-120"/>
              </a:endParaRPr>
            </a:p>
          </p:txBody>
        </p:sp>
        <p:sp>
          <p:nvSpPr>
            <p:cNvPr id="8" name="Text Box 62"/>
            <p:cNvSpPr txBox="1">
              <a:spLocks noChangeArrowheads="1"/>
            </p:cNvSpPr>
            <p:nvPr/>
          </p:nvSpPr>
          <p:spPr bwMode="auto">
            <a:xfrm>
              <a:off x="410" y="1979"/>
              <a:ext cx="1632" cy="288"/>
            </a:xfrm>
            <a:prstGeom prst="rect">
              <a:avLst/>
            </a:prstGeom>
            <a:noFill/>
            <a:ln w="9525">
              <a:noFill/>
              <a:miter lim="800000"/>
              <a:headEnd/>
              <a:tailEnd/>
            </a:ln>
            <a:effectLst/>
          </p:spPr>
          <p:txBody>
            <a:bodyPr>
              <a:spAutoFit/>
            </a:bodyPr>
            <a:lstStyle/>
            <a:p>
              <a:pPr>
                <a:spcBef>
                  <a:spcPct val="50000"/>
                </a:spcBef>
              </a:pPr>
              <a:r>
                <a:rPr lang="zh-TW" altLang="en-US" b="1" dirty="0">
                  <a:solidFill>
                    <a:srgbClr val="0000CC"/>
                  </a:solidFill>
                  <a:latin typeface="Times New Roman" charset="0"/>
                  <a:ea typeface="標楷體" pitchFamily="65" charset="-120"/>
                </a:rPr>
                <a:t>事業部層次</a:t>
              </a:r>
            </a:p>
          </p:txBody>
        </p:sp>
      </p:grpSp>
    </p:spTree>
    <p:extLst>
      <p:ext uri="{BB962C8B-B14F-4D97-AF65-F5344CB8AC3E}">
        <p14:creationId xmlns:p14="http://schemas.microsoft.com/office/powerpoint/2010/main" val="2687875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a:t>
            </a:r>
            <a:endParaRPr lang="zh-TW" altLang="en-US" dirty="0"/>
          </a:p>
        </p:txBody>
      </p:sp>
      <p:sp>
        <p:nvSpPr>
          <p:cNvPr id="3" name="內容版面配置區 2"/>
          <p:cNvSpPr>
            <a:spLocks noGrp="1"/>
          </p:cNvSpPr>
          <p:nvPr>
            <p:ph idx="1"/>
          </p:nvPr>
        </p:nvSpPr>
        <p:spPr/>
        <p:txBody>
          <a:bodyPr/>
          <a:lstStyle/>
          <a:p>
            <a:r>
              <a:rPr lang="zh-TW" altLang="en-US" dirty="0" smtClean="0"/>
              <a:t>台積電負債比率高於聯電所以台積電是爛公司</a:t>
            </a:r>
            <a:endParaRPr lang="en-US" altLang="zh-TW" dirty="0" smtClean="0"/>
          </a:p>
          <a:p>
            <a:pPr lvl="1"/>
            <a:r>
              <a:rPr lang="zh-TW" altLang="en-US" dirty="0" smtClean="0"/>
              <a:t>台積電剛好正在</a:t>
            </a:r>
            <a:r>
              <a:rPr lang="zh-TW" altLang="en-US" dirty="0" smtClean="0">
                <a:solidFill>
                  <a:srgbClr val="FF0000"/>
                </a:solidFill>
              </a:rPr>
              <a:t>投資擴產</a:t>
            </a:r>
            <a:r>
              <a:rPr lang="en-US" altLang="zh-TW" dirty="0" smtClean="0"/>
              <a:t>,</a:t>
            </a:r>
            <a:r>
              <a:rPr lang="zh-TW" altLang="en-US" dirty="0" smtClean="0"/>
              <a:t>當然會使負債比率暫時升高</a:t>
            </a:r>
            <a:endParaRPr lang="en-US" altLang="zh-TW" dirty="0" smtClean="0"/>
          </a:p>
          <a:p>
            <a:r>
              <a:rPr lang="zh-TW" altLang="en-US" dirty="0" smtClean="0"/>
              <a:t>要是不參酌策略分析狀況而只看財報很容易有偏頗的結論。</a:t>
            </a:r>
            <a:endParaRPr lang="en-US" altLang="zh-TW" dirty="0" smtClean="0"/>
          </a:p>
          <a:p>
            <a:endParaRPr lang="en-US" altLang="zh-TW" dirty="0" smtClean="0"/>
          </a:p>
          <a:p>
            <a:r>
              <a:rPr lang="zh-TW" altLang="en-US" dirty="0" smtClean="0"/>
              <a:t>補充：負債比率</a:t>
            </a:r>
            <a:r>
              <a:rPr lang="en-US" altLang="zh-TW" dirty="0" smtClean="0"/>
              <a:t>=</a:t>
            </a:r>
            <a:r>
              <a:rPr lang="zh-TW" altLang="en-US" dirty="0" smtClean="0"/>
              <a:t>負債</a:t>
            </a:r>
            <a:r>
              <a:rPr lang="en-US" altLang="zh-TW" dirty="0" smtClean="0"/>
              <a:t>/</a:t>
            </a:r>
            <a:r>
              <a:rPr lang="zh-TW" altLang="en-US" dirty="0" smtClean="0"/>
              <a:t>總資產</a:t>
            </a:r>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17</a:t>
            </a:fld>
            <a:endParaRPr lang="zh-TW" altLang="en-US"/>
          </a:p>
        </p:txBody>
      </p:sp>
    </p:spTree>
    <p:extLst>
      <p:ext uri="{BB962C8B-B14F-4D97-AF65-F5344CB8AC3E}">
        <p14:creationId xmlns:p14="http://schemas.microsoft.com/office/powerpoint/2010/main" val="1701339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策略分析</a:t>
            </a:r>
            <a:endParaRPr lang="zh-TW" altLang="en-US" dirty="0"/>
          </a:p>
        </p:txBody>
      </p:sp>
      <p:sp>
        <p:nvSpPr>
          <p:cNvPr id="3" name="內容版面配置區 2"/>
          <p:cNvSpPr>
            <a:spLocks noGrp="1"/>
          </p:cNvSpPr>
          <p:nvPr>
            <p:ph idx="1"/>
          </p:nvPr>
        </p:nvSpPr>
        <p:spPr/>
        <p:txBody>
          <a:bodyPr/>
          <a:lstStyle/>
          <a:p>
            <a:r>
              <a:rPr lang="zh-TW" altLang="en-US" dirty="0" smtClean="0"/>
              <a:t>不同面相之策略分析</a:t>
            </a:r>
            <a:endParaRPr lang="en-US" altLang="zh-TW" dirty="0" smtClean="0"/>
          </a:p>
          <a:p>
            <a:pPr lvl="1"/>
            <a:r>
              <a:rPr lang="zh-TW" altLang="en-US" dirty="0" smtClean="0"/>
              <a:t>擬定策略，從不同的平台面相創造企業價值。</a:t>
            </a:r>
            <a:endParaRPr lang="en-US" altLang="zh-TW" dirty="0" smtClean="0"/>
          </a:p>
          <a:p>
            <a:pPr lvl="1"/>
            <a:endParaRPr lang="en-US" altLang="zh-TW" dirty="0" smtClean="0"/>
          </a:p>
          <a:p>
            <a:r>
              <a:rPr lang="zh-TW" altLang="en-US" dirty="0" smtClean="0"/>
              <a:t>落實經營策略的四個面相：</a:t>
            </a:r>
            <a:endParaRPr lang="en-US" altLang="zh-TW" dirty="0" smtClean="0"/>
          </a:p>
          <a:p>
            <a:pPr marL="850392" lvl="1" indent="-457200">
              <a:buFont typeface="+mj-lt"/>
              <a:buAutoNum type="arabicPeriod"/>
            </a:pPr>
            <a:r>
              <a:rPr lang="zh-TW" altLang="en-US" dirty="0" smtClean="0"/>
              <a:t>股東財務報酬</a:t>
            </a:r>
            <a:endParaRPr lang="en-US" altLang="zh-TW" dirty="0" smtClean="0"/>
          </a:p>
          <a:p>
            <a:pPr marL="850392" lvl="1" indent="-457200">
              <a:buFont typeface="+mj-lt"/>
              <a:buAutoNum type="arabicPeriod"/>
            </a:pPr>
            <a:r>
              <a:rPr lang="zh-TW" altLang="en-US" dirty="0" smtClean="0"/>
              <a:t>組織與流程的設計</a:t>
            </a:r>
            <a:endParaRPr lang="en-US" altLang="zh-TW" dirty="0" smtClean="0"/>
          </a:p>
          <a:p>
            <a:pPr marL="850392" lvl="1" indent="-457200">
              <a:buFont typeface="+mj-lt"/>
              <a:buAutoNum type="arabicPeriod"/>
            </a:pPr>
            <a:r>
              <a:rPr lang="zh-TW" altLang="en-US" dirty="0" smtClean="0"/>
              <a:t>員工的學習與成長</a:t>
            </a:r>
            <a:endParaRPr lang="en-US" altLang="zh-TW" dirty="0" smtClean="0"/>
          </a:p>
          <a:p>
            <a:pPr marL="850392" lvl="1" indent="-457200">
              <a:buFont typeface="+mj-lt"/>
              <a:buAutoNum type="arabicPeriod"/>
            </a:pPr>
            <a:r>
              <a:rPr lang="zh-TW" altLang="en-US" dirty="0" smtClean="0"/>
              <a:t>顧客需求的滿足</a:t>
            </a:r>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18</a:t>
            </a:fld>
            <a:endParaRPr lang="zh-TW" altLang="en-US"/>
          </a:p>
        </p:txBody>
      </p:sp>
    </p:spTree>
    <p:extLst>
      <p:ext uri="{BB962C8B-B14F-4D97-AF65-F5344CB8AC3E}">
        <p14:creationId xmlns:p14="http://schemas.microsoft.com/office/powerpoint/2010/main" val="3765199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創造企業價值的真正原因</a:t>
            </a:r>
            <a:endParaRPr lang="zh-TW" altLang="en-US" dirty="0"/>
          </a:p>
        </p:txBody>
      </p:sp>
      <p:sp>
        <p:nvSpPr>
          <p:cNvPr id="3" name="內容版面配置區 2"/>
          <p:cNvSpPr>
            <a:spLocks noGrp="1"/>
          </p:cNvSpPr>
          <p:nvPr>
            <p:ph idx="1"/>
          </p:nvPr>
        </p:nvSpPr>
        <p:spPr/>
        <p:txBody>
          <a:bodyPr/>
          <a:lstStyle/>
          <a:p>
            <a:r>
              <a:rPr lang="zh-TW" altLang="en-US" dirty="0" smtClean="0"/>
              <a:t>被稱為</a:t>
            </a:r>
            <a:r>
              <a:rPr lang="zh-TW" altLang="en-US" dirty="0" smtClean="0">
                <a:solidFill>
                  <a:srgbClr val="FF0000"/>
                </a:solidFill>
              </a:rPr>
              <a:t>智能資本的無形資產</a:t>
            </a:r>
            <a:r>
              <a:rPr lang="en-US" altLang="zh-TW" dirty="0" smtClean="0">
                <a:sym typeface="Wingdings" pitchFamily="2" charset="2"/>
              </a:rPr>
              <a:t></a:t>
            </a:r>
            <a:r>
              <a:rPr lang="zh-TW" altLang="en-US" dirty="0" smtClean="0">
                <a:sym typeface="Wingdings" pitchFamily="2" charset="2"/>
              </a:rPr>
              <a:t>競爭優勢</a:t>
            </a:r>
            <a:endParaRPr lang="en-US" altLang="zh-TW" dirty="0" smtClean="0"/>
          </a:p>
          <a:p>
            <a:pPr marL="850392" lvl="1" indent="-457200">
              <a:buFont typeface="+mj-lt"/>
              <a:buAutoNum type="arabicPeriod"/>
            </a:pPr>
            <a:r>
              <a:rPr lang="zh-TW" altLang="en-US" dirty="0" smtClean="0"/>
              <a:t>股東財務報酬</a:t>
            </a:r>
            <a:r>
              <a:rPr lang="en-US" altLang="zh-TW" dirty="0" smtClean="0"/>
              <a:t>		</a:t>
            </a:r>
            <a:r>
              <a:rPr lang="en-US" altLang="zh-TW" dirty="0" smtClean="0">
                <a:sym typeface="Wingdings" pitchFamily="2" charset="2"/>
              </a:rPr>
              <a:t></a:t>
            </a:r>
            <a:r>
              <a:rPr lang="zh-TW" altLang="en-US" dirty="0" smtClean="0"/>
              <a:t>提供滿意的解決方案</a:t>
            </a:r>
            <a:endParaRPr lang="en-US" altLang="zh-TW" dirty="0" smtClean="0"/>
          </a:p>
          <a:p>
            <a:pPr marL="850392" lvl="1" indent="-457200">
              <a:buFont typeface="+mj-lt"/>
              <a:buAutoNum type="arabicPeriod"/>
            </a:pPr>
            <a:r>
              <a:rPr lang="zh-TW" altLang="en-US" dirty="0" smtClean="0"/>
              <a:t>組織與流程的設計</a:t>
            </a:r>
            <a:r>
              <a:rPr lang="en-US" altLang="zh-TW" dirty="0" smtClean="0"/>
              <a:t>	</a:t>
            </a:r>
            <a:r>
              <a:rPr lang="en-US" altLang="zh-TW" dirty="0" smtClean="0">
                <a:sym typeface="Wingdings" pitchFamily="2" charset="2"/>
              </a:rPr>
              <a:t></a:t>
            </a:r>
            <a:r>
              <a:rPr lang="zh-TW" altLang="en-US" dirty="0" smtClean="0"/>
              <a:t>有卓越的組織與流程設計</a:t>
            </a:r>
            <a:endParaRPr lang="en-US" altLang="zh-TW" dirty="0" smtClean="0"/>
          </a:p>
          <a:p>
            <a:pPr marL="850392" lvl="1" indent="-457200">
              <a:buFont typeface="+mj-lt"/>
              <a:buAutoNum type="arabicPeriod"/>
            </a:pPr>
            <a:r>
              <a:rPr lang="zh-TW" altLang="en-US" dirty="0" smtClean="0"/>
              <a:t>員工的學習與成長</a:t>
            </a:r>
            <a:r>
              <a:rPr lang="en-US" altLang="zh-TW" dirty="0" smtClean="0"/>
              <a:t>	</a:t>
            </a:r>
            <a:r>
              <a:rPr lang="en-US" altLang="zh-TW" dirty="0" smtClean="0">
                <a:sym typeface="Wingdings" pitchFamily="2" charset="2"/>
              </a:rPr>
              <a:t></a:t>
            </a:r>
            <a:r>
              <a:rPr lang="zh-TW" altLang="en-US" dirty="0" smtClean="0"/>
              <a:t>士氣高昂且訓練有素的員工</a:t>
            </a:r>
            <a:endParaRPr lang="en-US" altLang="zh-TW" dirty="0" smtClean="0"/>
          </a:p>
          <a:p>
            <a:pPr marL="850392" lvl="1" indent="-457200">
              <a:buFont typeface="+mj-lt"/>
              <a:buAutoNum type="arabicPeriod"/>
            </a:pPr>
            <a:r>
              <a:rPr lang="zh-TW" altLang="en-US" dirty="0" smtClean="0"/>
              <a:t>顧客需求的滿足</a:t>
            </a:r>
            <a:r>
              <a:rPr lang="en-US" altLang="zh-TW" dirty="0" smtClean="0"/>
              <a:t>	</a:t>
            </a:r>
            <a:r>
              <a:rPr lang="en-US" altLang="zh-TW" dirty="0" smtClean="0">
                <a:sym typeface="Wingdings" pitchFamily="2" charset="2"/>
              </a:rPr>
              <a:t></a:t>
            </a:r>
            <a:r>
              <a:rPr lang="zh-TW" altLang="en-US" dirty="0" smtClean="0"/>
              <a:t>快速回應顧客需求</a:t>
            </a:r>
            <a:endParaRPr lang="en-US" altLang="zh-TW" dirty="0" smtClean="0"/>
          </a:p>
          <a:p>
            <a:pPr lvl="1"/>
            <a:endParaRPr lang="zh-TW" altLang="en-US"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19</a:t>
            </a:fld>
            <a:endParaRPr lang="zh-TW" altLang="en-US"/>
          </a:p>
        </p:txBody>
      </p:sp>
    </p:spTree>
    <p:extLst>
      <p:ext uri="{BB962C8B-B14F-4D97-AF65-F5344CB8AC3E}">
        <p14:creationId xmlns:p14="http://schemas.microsoft.com/office/powerpoint/2010/main" val="2813515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大綱</a:t>
            </a:r>
            <a:endParaRPr lang="zh-TW" altLang="en-US" dirty="0"/>
          </a:p>
        </p:txBody>
      </p:sp>
      <p:sp>
        <p:nvSpPr>
          <p:cNvPr id="3" name="內容版面配置區 2"/>
          <p:cNvSpPr>
            <a:spLocks noGrp="1"/>
          </p:cNvSpPr>
          <p:nvPr>
            <p:ph idx="1"/>
          </p:nvPr>
        </p:nvSpPr>
        <p:spPr/>
        <p:txBody>
          <a:bodyPr/>
          <a:lstStyle/>
          <a:p>
            <a:r>
              <a:rPr lang="zh-TW" altLang="en-US" dirty="0" smtClean="0"/>
              <a:t>財務分析究竟在分析什麼</a:t>
            </a:r>
            <a:r>
              <a:rPr lang="en-US" altLang="zh-TW" dirty="0" smtClean="0"/>
              <a:t>?</a:t>
            </a:r>
          </a:p>
          <a:p>
            <a:r>
              <a:rPr lang="zh-TW" altLang="en-US" dirty="0" smtClean="0"/>
              <a:t>經理人應如何進行財務分析</a:t>
            </a:r>
            <a:r>
              <a:rPr lang="en-US" altLang="zh-TW" dirty="0" smtClean="0"/>
              <a:t>?</a:t>
            </a:r>
          </a:p>
          <a:p>
            <a:r>
              <a:rPr lang="zh-TW" altLang="en-US" dirty="0"/>
              <a:t>第二章結論</a:t>
            </a:r>
            <a:endParaRPr lang="en-US" altLang="zh-TW" dirty="0" smtClean="0"/>
          </a:p>
        </p:txBody>
      </p:sp>
      <p:sp>
        <p:nvSpPr>
          <p:cNvPr id="4" name="投影片編號版面配置區 3"/>
          <p:cNvSpPr>
            <a:spLocks noGrp="1"/>
          </p:cNvSpPr>
          <p:nvPr>
            <p:ph type="sldNum" sz="quarter" idx="12"/>
          </p:nvPr>
        </p:nvSpPr>
        <p:spPr/>
        <p:txBody>
          <a:bodyPr>
            <a:normAutofit/>
          </a:bodyPr>
          <a:lstStyle/>
          <a:p>
            <a:fld id="{5CBEDE15-3B9A-4371-982E-CCF9CCBDEC22}" type="slidenum">
              <a:rPr lang="zh-TW" altLang="en-US" smtClean="0"/>
              <a:pPr/>
              <a:t>2</a:t>
            </a:fld>
            <a:endParaRPr lang="zh-TW" altLang="en-US"/>
          </a:p>
        </p:txBody>
      </p:sp>
    </p:spTree>
    <p:extLst>
      <p:ext uri="{BB962C8B-B14F-4D97-AF65-F5344CB8AC3E}">
        <p14:creationId xmlns:p14="http://schemas.microsoft.com/office/powerpoint/2010/main" val="4220734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現金流量分析</a:t>
            </a:r>
            <a:r>
              <a:rPr lang="en-US" altLang="zh-TW" dirty="0" smtClean="0"/>
              <a:t>(1/3)</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現金流量</a:t>
            </a:r>
            <a:r>
              <a:rPr lang="en-US" altLang="zh-TW" dirty="0" smtClean="0">
                <a:solidFill>
                  <a:srgbClr val="FF0000"/>
                </a:solidFill>
              </a:rPr>
              <a:t>: </a:t>
            </a:r>
            <a:r>
              <a:rPr lang="zh-TW" altLang="en-US" dirty="0" smtClean="0">
                <a:solidFill>
                  <a:srgbClr val="FF0000"/>
                </a:solidFill>
              </a:rPr>
              <a:t>特定時間</a:t>
            </a:r>
            <a:r>
              <a:rPr lang="zh-TW" altLang="en-US" dirty="0" smtClean="0"/>
              <a:t>內做特定目的的經濟活動所產生</a:t>
            </a:r>
            <a:r>
              <a:rPr lang="zh-TW" altLang="en-US" dirty="0" smtClean="0">
                <a:solidFill>
                  <a:srgbClr val="FF0000"/>
                </a:solidFill>
              </a:rPr>
              <a:t>資 </a:t>
            </a:r>
            <a:endParaRPr lang="en-US" altLang="zh-TW" dirty="0" smtClean="0">
              <a:solidFill>
                <a:srgbClr val="FF0000"/>
              </a:solidFill>
            </a:endParaRPr>
          </a:p>
          <a:p>
            <a:pPr marL="0" indent="0">
              <a:buNone/>
            </a:pPr>
            <a:r>
              <a:rPr lang="zh-TW" altLang="en-US" dirty="0" smtClean="0">
                <a:solidFill>
                  <a:srgbClr val="FF0000"/>
                </a:solidFill>
              </a:rPr>
              <a:t>                     金的流出 、資金的流入</a:t>
            </a:r>
            <a:r>
              <a:rPr lang="zh-TW" altLang="en-US" dirty="0"/>
              <a:t>。</a:t>
            </a:r>
            <a:endParaRPr lang="en-US" altLang="zh-TW" dirty="0"/>
          </a:p>
          <a:p>
            <a:r>
              <a:rPr lang="zh-TW" altLang="en-US" dirty="0" smtClean="0"/>
              <a:t>現金流量通常來自三個活動</a:t>
            </a:r>
            <a:endParaRPr lang="en-US" altLang="zh-TW" dirty="0" smtClean="0"/>
          </a:p>
          <a:p>
            <a:pPr lvl="1"/>
            <a:r>
              <a:rPr lang="zh-TW" altLang="en-US" dirty="0" smtClean="0"/>
              <a:t>營業活動       </a:t>
            </a:r>
            <a:r>
              <a:rPr lang="en-US" altLang="zh-TW" dirty="0" smtClean="0"/>
              <a:t>ex:  </a:t>
            </a:r>
            <a:r>
              <a:rPr lang="zh-TW" altLang="en-US" dirty="0" smtClean="0"/>
              <a:t>銷售產品</a:t>
            </a:r>
            <a:endParaRPr lang="en-US" altLang="zh-TW" dirty="0" smtClean="0"/>
          </a:p>
          <a:p>
            <a:pPr lvl="1"/>
            <a:r>
              <a:rPr lang="zh-TW" altLang="en-US" dirty="0" smtClean="0"/>
              <a:t>投資活動       </a:t>
            </a:r>
            <a:r>
              <a:rPr lang="en-US" altLang="zh-TW" dirty="0" smtClean="0"/>
              <a:t>ex:</a:t>
            </a:r>
            <a:r>
              <a:rPr lang="zh-TW" altLang="en-US" dirty="0" smtClean="0"/>
              <a:t>  發行債券</a:t>
            </a:r>
            <a:endParaRPr lang="en-US" altLang="zh-TW" dirty="0" smtClean="0"/>
          </a:p>
          <a:p>
            <a:pPr lvl="1"/>
            <a:r>
              <a:rPr lang="zh-TW" altLang="en-US" dirty="0" smtClean="0"/>
              <a:t>融資活動       </a:t>
            </a:r>
            <a:r>
              <a:rPr lang="en-US" altLang="zh-TW" dirty="0" smtClean="0"/>
              <a:t>ex:</a:t>
            </a:r>
            <a:r>
              <a:rPr lang="zh-TW" altLang="en-US" dirty="0" smtClean="0"/>
              <a:t>  向金融機構舉借的負債</a:t>
            </a:r>
            <a:endParaRPr lang="en-US" altLang="zh-TW" dirty="0" smtClean="0"/>
          </a:p>
          <a:p>
            <a:pPr lvl="1"/>
            <a:endParaRPr lang="en-US" altLang="zh-TW" sz="1000" dirty="0" smtClean="0"/>
          </a:p>
          <a:p>
            <a:r>
              <a:rPr lang="zh-TW" altLang="en-US" dirty="0"/>
              <a:t>目的</a:t>
            </a:r>
            <a:r>
              <a:rPr lang="en-US" altLang="zh-TW" dirty="0" smtClean="0"/>
              <a:t>:</a:t>
            </a:r>
          </a:p>
          <a:p>
            <a:pPr lvl="1"/>
            <a:r>
              <a:rPr lang="zh-TW" altLang="en-US" dirty="0" smtClean="0"/>
              <a:t>了解如何從營業活動創造現金流量</a:t>
            </a:r>
            <a:endParaRPr lang="en-US" altLang="zh-TW" dirty="0" smtClean="0"/>
          </a:p>
          <a:p>
            <a:pPr lvl="1"/>
            <a:r>
              <a:rPr lang="zh-TW" altLang="en-US" dirty="0" smtClean="0"/>
              <a:t>營業活動創造而來的現金是否足夠應付投資</a:t>
            </a:r>
            <a:endParaRPr lang="en-US" altLang="zh-TW" dirty="0" smtClean="0"/>
          </a:p>
          <a:p>
            <a:pPr lvl="1"/>
            <a:r>
              <a:rPr lang="zh-TW" altLang="en-US" dirty="0" smtClean="0"/>
              <a:t>理財活動如何處理剩餘現金或補足資金缺口</a:t>
            </a:r>
            <a:endParaRPr lang="en-US" altLang="zh-TW" dirty="0" smtClean="0"/>
          </a:p>
          <a:p>
            <a:pPr lvl="1"/>
            <a:r>
              <a:rPr lang="zh-TW" altLang="en-US" dirty="0" smtClean="0"/>
              <a:t>評估企業所需的</a:t>
            </a:r>
            <a:r>
              <a:rPr lang="zh-TW" altLang="en-US" dirty="0" smtClean="0">
                <a:solidFill>
                  <a:srgbClr val="FF0000"/>
                </a:solidFill>
              </a:rPr>
              <a:t>自由現金流量</a:t>
            </a:r>
            <a:endParaRPr lang="en-US" altLang="zh-TW" dirty="0">
              <a:solidFill>
                <a:srgbClr val="FF0000"/>
              </a:solidFill>
            </a:endParaRPr>
          </a:p>
          <a:p>
            <a:pPr lvl="1"/>
            <a:endParaRPr lang="en-US" altLang="zh-TW" sz="1100" dirty="0" smtClean="0"/>
          </a:p>
          <a:p>
            <a:pPr lvl="1"/>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20</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1796689074"/>
              </p:ext>
            </p:extLst>
          </p:nvPr>
        </p:nvGraphicFramePr>
        <p:xfrm>
          <a:off x="9144000" y="2564904"/>
          <a:ext cx="6624736" cy="3168350"/>
        </p:xfrm>
        <a:graphic>
          <a:graphicData uri="http://schemas.openxmlformats.org/drawingml/2006/table">
            <a:tbl>
              <a:tblPr firstRow="1" bandRow="1">
                <a:tableStyleId>{5C22544A-7EE6-4342-B048-85BDC9FD1C3A}</a:tableStyleId>
              </a:tblPr>
              <a:tblGrid>
                <a:gridCol w="6624736"/>
              </a:tblGrid>
              <a:tr h="633670">
                <a:tc>
                  <a:txBody>
                    <a:bodyPr/>
                    <a:lstStyle/>
                    <a:p>
                      <a:r>
                        <a:rPr lang="zh-TW" altLang="en-US" dirty="0" smtClean="0"/>
                        <a:t>現金流量表</a:t>
                      </a:r>
                      <a:endParaRPr lang="zh-TW" altLang="en-US" dirty="0"/>
                    </a:p>
                  </a:txBody>
                  <a:tcPr>
                    <a:lnB w="38100" cap="flat" cmpd="sng" algn="ctr">
                      <a:solidFill>
                        <a:schemeClr val="tx1"/>
                      </a:solidFill>
                      <a:prstDash val="solid"/>
                      <a:round/>
                      <a:headEnd type="none" w="med" len="med"/>
                      <a:tailEnd type="none" w="med" len="med"/>
                    </a:lnB>
                  </a:tcPr>
                </a:tc>
              </a:tr>
              <a:tr h="633670">
                <a:tc>
                  <a:txBody>
                    <a:bodyPr/>
                    <a:lstStyle/>
                    <a:p>
                      <a:r>
                        <a:rPr lang="zh-TW" altLang="en-US" dirty="0" smtClean="0"/>
                        <a:t>從營業活動來的現金流量</a:t>
                      </a:r>
                      <a:r>
                        <a:rPr lang="en-US" altLang="zh-TW" dirty="0" smtClean="0"/>
                        <a:t>(CFO)</a:t>
                      </a:r>
                    </a:p>
                  </a:txBody>
                  <a:tcPr>
                    <a:lnT w="38100" cap="flat" cmpd="sng" algn="ctr">
                      <a:solidFill>
                        <a:schemeClr val="tx1"/>
                      </a:solidFill>
                      <a:prstDash val="solid"/>
                      <a:round/>
                      <a:headEnd type="none" w="med" len="med"/>
                      <a:tailEnd type="none" w="med" len="med"/>
                    </a:lnT>
                  </a:tcPr>
                </a:tc>
              </a:tr>
              <a:tr h="633670">
                <a:tc>
                  <a:txBody>
                    <a:bodyPr/>
                    <a:lstStyle/>
                    <a:p>
                      <a:r>
                        <a:rPr lang="zh-TW" altLang="en-US" dirty="0" smtClean="0"/>
                        <a:t>加</a:t>
                      </a:r>
                      <a:r>
                        <a:rPr lang="en-US" altLang="zh-TW" dirty="0" smtClean="0"/>
                        <a:t>/</a:t>
                      </a:r>
                      <a:r>
                        <a:rPr lang="zh-TW" altLang="en-US" dirty="0" smtClean="0"/>
                        <a:t>減</a:t>
                      </a:r>
                      <a:r>
                        <a:rPr lang="en-US" altLang="zh-TW" dirty="0" smtClean="0"/>
                        <a:t>:</a:t>
                      </a:r>
                      <a:r>
                        <a:rPr lang="zh-TW" altLang="en-US" dirty="0" smtClean="0"/>
                        <a:t>從投資活動來的現金流量</a:t>
                      </a:r>
                      <a:r>
                        <a:rPr lang="en-US" altLang="zh-TW" dirty="0" smtClean="0"/>
                        <a:t>(CFI)</a:t>
                      </a:r>
                      <a:endParaRPr lang="zh-TW" altLang="en-US" dirty="0"/>
                    </a:p>
                  </a:txBody>
                  <a:tcPr/>
                </a:tc>
              </a:tr>
              <a:tr h="633670">
                <a:tc>
                  <a:txBody>
                    <a:bodyPr/>
                    <a:lstStyle/>
                    <a:p>
                      <a:r>
                        <a:rPr lang="zh-TW" altLang="en-US" dirty="0" smtClean="0"/>
                        <a:t>加</a:t>
                      </a:r>
                      <a:r>
                        <a:rPr lang="en-US" altLang="zh-TW" dirty="0" smtClean="0"/>
                        <a:t>/</a:t>
                      </a:r>
                      <a:r>
                        <a:rPr lang="zh-TW" altLang="en-US" dirty="0" smtClean="0"/>
                        <a:t>減</a:t>
                      </a:r>
                      <a:r>
                        <a:rPr lang="en-US" altLang="zh-TW" dirty="0" smtClean="0"/>
                        <a:t>:</a:t>
                      </a:r>
                      <a:r>
                        <a:rPr lang="zh-TW" altLang="en-US" dirty="0" smtClean="0"/>
                        <a:t>從理財活動來的現金流量</a:t>
                      </a:r>
                      <a:r>
                        <a:rPr lang="en-US" altLang="zh-TW" dirty="0" smtClean="0"/>
                        <a:t>(CFF)</a:t>
                      </a:r>
                      <a:endParaRPr lang="zh-TW" altLang="en-US" dirty="0"/>
                    </a:p>
                  </a:txBody>
                  <a:tcPr>
                    <a:lnB w="38100" cap="flat" cmpd="sng" algn="ctr">
                      <a:solidFill>
                        <a:schemeClr val="tx1"/>
                      </a:solidFill>
                      <a:prstDash val="solid"/>
                      <a:round/>
                      <a:headEnd type="none" w="med" len="med"/>
                      <a:tailEnd type="none" w="med" len="med"/>
                    </a:lnB>
                  </a:tcPr>
                </a:tc>
              </a:tr>
              <a:tr h="633670">
                <a:tc>
                  <a:txBody>
                    <a:bodyPr/>
                    <a:lstStyle/>
                    <a:p>
                      <a:r>
                        <a:rPr lang="zh-TW" altLang="en-US" dirty="0" smtClean="0"/>
                        <a:t>現金餘額的改變</a:t>
                      </a:r>
                      <a:endParaRPr lang="zh-TW" altLang="en-US" dirty="0"/>
                    </a:p>
                  </a:txBody>
                  <a:tcPr>
                    <a:lnT w="381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現金流量分析</a:t>
            </a:r>
            <a:r>
              <a:rPr lang="en-US" altLang="zh-TW" dirty="0" smtClean="0"/>
              <a:t>(2/3)</a:t>
            </a:r>
            <a:endParaRPr lang="zh-TW" altLang="en-US" dirty="0"/>
          </a:p>
        </p:txBody>
      </p:sp>
      <p:sp>
        <p:nvSpPr>
          <p:cNvPr id="3" name="內容版面配置區 2"/>
          <p:cNvSpPr>
            <a:spLocks noGrp="1"/>
          </p:cNvSpPr>
          <p:nvPr>
            <p:ph idx="1"/>
          </p:nvPr>
        </p:nvSpPr>
        <p:spPr/>
        <p:txBody>
          <a:bodyPr>
            <a:normAutofit/>
          </a:bodyPr>
          <a:lstStyle/>
          <a:p>
            <a:r>
              <a:rPr lang="zh-TW" altLang="en-US" dirty="0" smtClean="0"/>
              <a:t>自由現金流量</a:t>
            </a:r>
            <a:r>
              <a:rPr lang="en-US" altLang="zh-TW" dirty="0" smtClean="0"/>
              <a:t>(Free Cash Flow</a:t>
            </a:r>
            <a:r>
              <a:rPr lang="zh-TW" altLang="en-US" dirty="0" smtClean="0"/>
              <a:t> </a:t>
            </a:r>
            <a:r>
              <a:rPr lang="en-US" altLang="zh-TW" dirty="0" smtClean="0"/>
              <a:t>,</a:t>
            </a:r>
            <a:r>
              <a:rPr lang="zh-TW" altLang="en-US" dirty="0" smtClean="0"/>
              <a:t> </a:t>
            </a:r>
            <a:r>
              <a:rPr lang="en-US" altLang="zh-TW" dirty="0" smtClean="0"/>
              <a:t>FCF)</a:t>
            </a:r>
          </a:p>
          <a:p>
            <a:pPr lvl="1"/>
            <a:r>
              <a:rPr lang="zh-TW" altLang="en-US" dirty="0"/>
              <a:t>現金流量中可以自由運用的</a:t>
            </a:r>
            <a:r>
              <a:rPr lang="zh-TW" altLang="en-US" dirty="0" smtClean="0"/>
              <a:t>部分</a:t>
            </a:r>
            <a:r>
              <a:rPr lang="en-US" altLang="zh-TW" dirty="0" smtClean="0"/>
              <a:t>(</a:t>
            </a:r>
            <a:r>
              <a:rPr lang="zh-TW" altLang="en-US" dirty="0"/>
              <a:t>支付所有必要支出</a:t>
            </a:r>
            <a:r>
              <a:rPr lang="en-US" altLang="zh-TW" dirty="0" smtClean="0"/>
              <a:t>)</a:t>
            </a:r>
          </a:p>
          <a:p>
            <a:pPr lvl="1"/>
            <a:r>
              <a:rPr lang="zh-TW" altLang="en-US" dirty="0"/>
              <a:t>來自於營業</a:t>
            </a:r>
            <a:r>
              <a:rPr lang="zh-TW" altLang="en-US" dirty="0" smtClean="0"/>
              <a:t>活動、</a:t>
            </a:r>
            <a:r>
              <a:rPr lang="zh-TW" altLang="en-US" dirty="0"/>
              <a:t>必須不能妨礙公司的成長</a:t>
            </a:r>
            <a:endParaRPr lang="en-US" altLang="zh-TW" dirty="0" smtClean="0"/>
          </a:p>
          <a:p>
            <a:pPr marL="393192" lvl="1" indent="0">
              <a:buNone/>
            </a:pPr>
            <a:endParaRPr lang="en-US" altLang="zh-TW" dirty="0" smtClean="0"/>
          </a:p>
          <a:p>
            <a:pPr marL="393192" lvl="1" indent="0">
              <a:buNone/>
            </a:pPr>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21</a:t>
            </a:fld>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284829444"/>
              </p:ext>
            </p:extLst>
          </p:nvPr>
        </p:nvGraphicFramePr>
        <p:xfrm>
          <a:off x="899592" y="3068960"/>
          <a:ext cx="7127875" cy="1054100"/>
        </p:xfrm>
        <a:graphic>
          <a:graphicData uri="http://schemas.openxmlformats.org/presentationml/2006/ole">
            <mc:AlternateContent xmlns:mc="http://schemas.openxmlformats.org/markup-compatibility/2006">
              <mc:Choice xmlns:v="urn:schemas-microsoft-com:vml" Requires="v">
                <p:oleObj spid="_x0000_s45122" name="方程式" r:id="rId3" imgW="965160" imgH="152280" progId="Equation.3">
                  <p:embed/>
                </p:oleObj>
              </mc:Choice>
              <mc:Fallback>
                <p:oleObj name="方程式" r:id="rId3" imgW="965160" imgH="152280" progId="Equation.3">
                  <p:embed/>
                  <p:pic>
                    <p:nvPicPr>
                      <p:cNvPr id="0" name=""/>
                      <p:cNvPicPr>
                        <a:picLocks noChangeAspect="1" noChangeArrowheads="1"/>
                      </p:cNvPicPr>
                      <p:nvPr/>
                    </p:nvPicPr>
                    <p:blipFill>
                      <a:blip r:embed="rId4"/>
                      <a:srcRect/>
                      <a:stretch>
                        <a:fillRect/>
                      </a:stretch>
                    </p:blipFill>
                    <p:spPr bwMode="auto">
                      <a:xfrm>
                        <a:off x="899592" y="3068960"/>
                        <a:ext cx="7127875" cy="1054100"/>
                      </a:xfrm>
                      <a:prstGeom prst="rect">
                        <a:avLst/>
                      </a:prstGeom>
                      <a:noFill/>
                      <a:ln w="19050">
                        <a:solidFill>
                          <a:srgbClr val="0000FF"/>
                        </a:solidFill>
                        <a:miter lim="800000"/>
                        <a:headEnd/>
                        <a:tailEnd/>
                      </a:ln>
                      <a:extLst/>
                    </p:spPr>
                  </p:pic>
                </p:oleObj>
              </mc:Fallback>
            </mc:AlternateContent>
          </a:graphicData>
        </a:graphic>
      </p:graphicFrame>
      <p:graphicFrame>
        <p:nvGraphicFramePr>
          <p:cNvPr id="6" name="物件 5"/>
          <p:cNvGraphicFramePr>
            <a:graphicFrameLocks noChangeAspect="1"/>
          </p:cNvGraphicFramePr>
          <p:nvPr>
            <p:extLst>
              <p:ext uri="{D42A27DB-BD31-4B8C-83A1-F6EECF244321}">
                <p14:modId xmlns:p14="http://schemas.microsoft.com/office/powerpoint/2010/main" val="1291735747"/>
              </p:ext>
            </p:extLst>
          </p:nvPr>
        </p:nvGraphicFramePr>
        <p:xfrm>
          <a:off x="1475656" y="4077072"/>
          <a:ext cx="6026150" cy="2692400"/>
        </p:xfrm>
        <a:graphic>
          <a:graphicData uri="http://schemas.openxmlformats.org/presentationml/2006/ole">
            <mc:AlternateContent xmlns:mc="http://schemas.openxmlformats.org/markup-compatibility/2006">
              <mc:Choice xmlns:v="urn:schemas-microsoft-com:vml" Requires="v">
                <p:oleObj spid="_x0000_s45123" name="方程式" r:id="rId5" imgW="863280" imgH="406080" progId="Equation.3">
                  <p:embed/>
                </p:oleObj>
              </mc:Choice>
              <mc:Fallback>
                <p:oleObj name="方程式" r:id="rId5" imgW="863280" imgH="406080" progId="Equation.3">
                  <p:embed/>
                  <p:pic>
                    <p:nvPicPr>
                      <p:cNvPr id="0" name=""/>
                      <p:cNvPicPr/>
                      <p:nvPr/>
                    </p:nvPicPr>
                    <p:blipFill>
                      <a:blip r:embed="rId6"/>
                      <a:stretch>
                        <a:fillRect/>
                      </a:stretch>
                    </p:blipFill>
                    <p:spPr>
                      <a:xfrm>
                        <a:off x="1475656" y="4077072"/>
                        <a:ext cx="6026150" cy="2692400"/>
                      </a:xfrm>
                      <a:prstGeom prst="rect">
                        <a:avLst/>
                      </a:prstGeom>
                    </p:spPr>
                  </p:pic>
                </p:oleObj>
              </mc:Fallback>
            </mc:AlternateContent>
          </a:graphicData>
        </a:graphic>
      </p:graphicFrame>
    </p:spTree>
    <p:extLst>
      <p:ext uri="{BB962C8B-B14F-4D97-AF65-F5344CB8AC3E}">
        <p14:creationId xmlns:p14="http://schemas.microsoft.com/office/powerpoint/2010/main" val="3701610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現金流量分析</a:t>
            </a:r>
            <a:r>
              <a:rPr lang="en-US" altLang="zh-TW" dirty="0" smtClean="0"/>
              <a:t>(3/3)</a:t>
            </a:r>
            <a:endParaRPr lang="zh-TW" altLang="en-US" dirty="0"/>
          </a:p>
        </p:txBody>
      </p:sp>
      <p:sp>
        <p:nvSpPr>
          <p:cNvPr id="3" name="內容版面配置區 2"/>
          <p:cNvSpPr>
            <a:spLocks noGrp="1"/>
          </p:cNvSpPr>
          <p:nvPr>
            <p:ph idx="1"/>
          </p:nvPr>
        </p:nvSpPr>
        <p:spPr/>
        <p:txBody>
          <a:bodyPr/>
          <a:lstStyle/>
          <a:p>
            <a:r>
              <a:rPr lang="zh-TW" altLang="en-US" dirty="0" smtClean="0"/>
              <a:t>現金流量與企業生命週期之關係</a:t>
            </a:r>
            <a:endParaRPr lang="en-US" altLang="zh-TW" dirty="0" smtClean="0"/>
          </a:p>
          <a:p>
            <a:pPr lvl="1"/>
            <a:r>
              <a:rPr lang="zh-TW" altLang="en-US" dirty="0" smtClean="0"/>
              <a:t>企業生命週期現金需求不同</a:t>
            </a:r>
            <a:r>
              <a:rPr lang="zh-TW" altLang="en-US" dirty="0"/>
              <a:t>，</a:t>
            </a:r>
            <a:r>
              <a:rPr lang="zh-TW" altLang="en-US" dirty="0" smtClean="0"/>
              <a:t>預測現金流量，做適當財務規劃。</a:t>
            </a:r>
          </a:p>
          <a:p>
            <a:r>
              <a:rPr lang="zh-TW" altLang="en-US" dirty="0" smtClean="0"/>
              <a:t>現金流量與財務彈性</a:t>
            </a:r>
            <a:r>
              <a:rPr lang="en-US" altLang="zh-TW" dirty="0" smtClean="0"/>
              <a:t>(Financial Flexibility)</a:t>
            </a:r>
          </a:p>
          <a:p>
            <a:pPr lvl="1"/>
            <a:r>
              <a:rPr lang="zh-TW" altLang="en-US" dirty="0" smtClean="0"/>
              <a:t>當外部資金供給緊縮時，企業調整營業、投資、理財活動而騰出資金滿足必要資金需求。</a:t>
            </a:r>
            <a:endParaRPr lang="en-US" altLang="zh-TW" dirty="0" smtClean="0"/>
          </a:p>
          <a:p>
            <a:pPr lvl="1"/>
            <a:r>
              <a:rPr lang="zh-TW" altLang="en-US" dirty="0" smtClean="0">
                <a:solidFill>
                  <a:srgbClr val="FF0000"/>
                </a:solidFill>
              </a:rPr>
              <a:t>財務彈性愈大</a:t>
            </a:r>
            <a:r>
              <a:rPr lang="zh-TW" altLang="en-US" dirty="0" smtClean="0"/>
              <a:t>的公司</a:t>
            </a:r>
            <a:r>
              <a:rPr lang="zh-TW" altLang="en-US" dirty="0" smtClean="0">
                <a:solidFill>
                  <a:srgbClr val="FF0000"/>
                </a:solidFill>
              </a:rPr>
              <a:t>愈可依賴公司內部活動的調整</a:t>
            </a:r>
            <a:r>
              <a:rPr lang="zh-TW" altLang="en-US" dirty="0" smtClean="0"/>
              <a:t>以應付資金資金需求。</a:t>
            </a:r>
            <a:endParaRPr lang="en-US" altLang="zh-TW" dirty="0" smtClean="0"/>
          </a:p>
          <a:p>
            <a:pPr lvl="1"/>
            <a:r>
              <a:rPr lang="zh-TW" altLang="en-US" dirty="0" smtClean="0"/>
              <a:t>評估公司風險。</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22</a:t>
            </a:fld>
            <a:endParaRPr lang="zh-TW"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會計分析</a:t>
            </a:r>
            <a:r>
              <a:rPr lang="en-US" altLang="zh-TW" dirty="0" smtClean="0"/>
              <a:t>(1/2)</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基本三個報表</a:t>
            </a:r>
            <a:endParaRPr lang="en-US" altLang="zh-TW" dirty="0" smtClean="0"/>
          </a:p>
          <a:p>
            <a:pPr lvl="1"/>
            <a:r>
              <a:rPr lang="zh-TW" altLang="en-US" dirty="0" smtClean="0"/>
              <a:t>資產負債表</a:t>
            </a:r>
            <a:r>
              <a:rPr lang="en-US" altLang="zh-TW" dirty="0" smtClean="0"/>
              <a:t>:</a:t>
            </a:r>
            <a:r>
              <a:rPr lang="zh-TW" altLang="en-US" dirty="0" smtClean="0"/>
              <a:t>描述一家公司在某特定日期的財務狀況</a:t>
            </a:r>
            <a:endParaRPr lang="en-US" altLang="zh-TW" dirty="0" smtClean="0"/>
          </a:p>
          <a:p>
            <a:pPr lvl="1"/>
            <a:r>
              <a:rPr lang="zh-TW" altLang="en-US" dirty="0" smtClean="0"/>
              <a:t>損益表</a:t>
            </a:r>
            <a:r>
              <a:rPr lang="en-US" altLang="zh-TW" dirty="0" smtClean="0"/>
              <a:t>:</a:t>
            </a:r>
            <a:r>
              <a:rPr lang="zh-TW" altLang="en-US" dirty="0" smtClean="0"/>
              <a:t>某個會計期間的經營績效</a:t>
            </a:r>
            <a:endParaRPr lang="en-US" altLang="zh-TW" dirty="0" smtClean="0"/>
          </a:p>
          <a:p>
            <a:pPr lvl="1"/>
            <a:r>
              <a:rPr lang="zh-TW" altLang="en-US" dirty="0"/>
              <a:t>現金流量</a:t>
            </a:r>
            <a:r>
              <a:rPr lang="zh-TW" altLang="en-US" dirty="0" smtClean="0"/>
              <a:t>表</a:t>
            </a:r>
            <a:r>
              <a:rPr lang="en-US" altLang="zh-TW" dirty="0" smtClean="0"/>
              <a:t>:</a:t>
            </a:r>
            <a:r>
              <a:rPr lang="zh-TW" altLang="en-US" dirty="0" smtClean="0"/>
              <a:t>某一會計期間現金餘額改變的原因</a:t>
            </a:r>
            <a:endParaRPr lang="en-US" altLang="zh-TW" dirty="0" smtClean="0"/>
          </a:p>
          <a:p>
            <a:pPr lvl="1"/>
            <a:endParaRPr lang="en-US" altLang="zh-TW" dirty="0" smtClean="0"/>
          </a:p>
          <a:p>
            <a:r>
              <a:rPr lang="zh-TW" altLang="en-US" dirty="0" smtClean="0"/>
              <a:t>在</a:t>
            </a:r>
            <a:r>
              <a:rPr lang="en-US" altLang="zh-TW" dirty="0" smtClean="0"/>
              <a:t>GAAP</a:t>
            </a:r>
            <a:r>
              <a:rPr lang="zh-TW" altLang="en-US" dirty="0" smtClean="0"/>
              <a:t>下卻有許多彈性空間</a:t>
            </a:r>
            <a:endParaRPr lang="en-US" altLang="zh-TW" dirty="0" smtClean="0"/>
          </a:p>
          <a:p>
            <a:pPr marL="0" indent="0">
              <a:buNone/>
            </a:pPr>
            <a:r>
              <a:rPr lang="en-US" altLang="zh-TW" dirty="0" smtClean="0">
                <a:sym typeface="Wingdings" pitchFamily="2" charset="2"/>
              </a:rPr>
              <a:t>   </a:t>
            </a:r>
            <a:r>
              <a:rPr lang="zh-TW" altLang="en-US" dirty="0"/>
              <a:t>使用不同的</a:t>
            </a:r>
            <a:r>
              <a:rPr lang="zh-TW" altLang="en-US" dirty="0" smtClean="0"/>
              <a:t>會計原則，編制出來的資訊就不同</a:t>
            </a:r>
            <a:endParaRPr lang="en-US" altLang="zh-TW" dirty="0" smtClean="0"/>
          </a:p>
          <a:p>
            <a:pPr marL="0" indent="0">
              <a:buNone/>
            </a:pPr>
            <a:r>
              <a:rPr lang="zh-TW" altLang="en-US" dirty="0"/>
              <a:t> </a:t>
            </a:r>
            <a:r>
              <a:rPr lang="zh-TW" altLang="en-US" dirty="0" smtClean="0"/>
              <a:t>  </a:t>
            </a:r>
            <a:r>
              <a:rPr lang="en-US" altLang="zh-TW" dirty="0" smtClean="0">
                <a:sym typeface="Wingdings" pitchFamily="2" charset="2"/>
              </a:rPr>
              <a:t></a:t>
            </a:r>
            <a:r>
              <a:rPr lang="zh-TW" altLang="en-US" dirty="0">
                <a:sym typeface="Wingdings" pitchFamily="2" charset="2"/>
              </a:rPr>
              <a:t>產生彈性美化</a:t>
            </a:r>
            <a:r>
              <a:rPr lang="zh-TW" altLang="en-US" dirty="0" smtClean="0">
                <a:sym typeface="Wingdings" pitchFamily="2" charset="2"/>
              </a:rPr>
              <a:t>財務報表漏洞</a:t>
            </a:r>
            <a:endParaRPr lang="en-US" altLang="zh-TW" dirty="0"/>
          </a:p>
          <a:p>
            <a:pPr marL="0" indent="0" fontAlgn="t">
              <a:buNone/>
            </a:pPr>
            <a:r>
              <a:rPr lang="zh-TW" altLang="en-US" dirty="0" smtClean="0"/>
              <a:t>   </a:t>
            </a:r>
            <a:r>
              <a:rPr lang="en-US" altLang="zh-TW" dirty="0" smtClean="0"/>
              <a:t>Ex:</a:t>
            </a:r>
            <a:r>
              <a:rPr lang="zh-TW" altLang="en-US" dirty="0" smtClean="0"/>
              <a:t>  </a:t>
            </a:r>
            <a:r>
              <a:rPr lang="en-US" altLang="zh-TW" dirty="0" smtClean="0"/>
              <a:t> </a:t>
            </a:r>
            <a:r>
              <a:rPr lang="zh-TW" altLang="en-US" dirty="0" smtClean="0"/>
              <a:t>改變折舊方法</a:t>
            </a:r>
            <a:r>
              <a:rPr lang="en-US" altLang="zh-TW" dirty="0" smtClean="0"/>
              <a:t>(</a:t>
            </a:r>
            <a:r>
              <a:rPr lang="zh-TW" altLang="en-US" dirty="0" smtClean="0"/>
              <a:t>加速折舊法改用直線法</a:t>
            </a:r>
            <a:r>
              <a:rPr lang="en-US" altLang="zh-TW" dirty="0" smtClean="0"/>
              <a:t>)</a:t>
            </a:r>
          </a:p>
          <a:p>
            <a:pPr marL="0" indent="0">
              <a:buNone/>
            </a:pPr>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23</a:t>
            </a:fld>
            <a:endParaRPr lang="zh-TW" altLang="en-US"/>
          </a:p>
        </p:txBody>
      </p:sp>
      <p:grpSp>
        <p:nvGrpSpPr>
          <p:cNvPr id="17" name="群組 16"/>
          <p:cNvGrpSpPr/>
          <p:nvPr/>
        </p:nvGrpSpPr>
        <p:grpSpPr>
          <a:xfrm>
            <a:off x="-22860" y="-27384"/>
            <a:ext cx="9144000" cy="6858000"/>
            <a:chOff x="0" y="0"/>
            <a:chExt cx="9144000" cy="6858000"/>
          </a:xfrm>
        </p:grpSpPr>
        <p:sp>
          <p:nvSpPr>
            <p:cNvPr id="16" name="矩形 15"/>
            <p:cNvSpPr/>
            <p:nvPr/>
          </p:nvSpPr>
          <p:spPr>
            <a:xfrm>
              <a:off x="0" y="0"/>
              <a:ext cx="9144000" cy="6858000"/>
            </a:xfrm>
            <a:prstGeom prst="rect">
              <a:avLst/>
            </a:prstGeom>
            <a:solidFill>
              <a:schemeClr val="tx1">
                <a:lumMod val="85000"/>
                <a:lumOff val="15000"/>
                <a:alpha val="8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3" name="圖片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939296"/>
              <a:ext cx="4900779" cy="2127328"/>
            </a:xfrm>
            <a:prstGeom prst="rect">
              <a:avLst/>
            </a:prstGeom>
          </p:spPr>
        </p:pic>
        <p:pic>
          <p:nvPicPr>
            <p:cNvPr id="15" name="圖片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3832624"/>
              <a:ext cx="2578395" cy="2340671"/>
            </a:xfrm>
            <a:prstGeom prst="rect">
              <a:avLst/>
            </a:prstGeom>
          </p:spPr>
        </p:pic>
      </p:grpSp>
      <p:graphicFrame>
        <p:nvGraphicFramePr>
          <p:cNvPr id="6" name="表格 5"/>
          <p:cNvGraphicFramePr>
            <a:graphicFrameLocks noGrp="1"/>
          </p:cNvGraphicFramePr>
          <p:nvPr>
            <p:extLst>
              <p:ext uri="{D42A27DB-BD31-4B8C-83A1-F6EECF244321}">
                <p14:modId xmlns:p14="http://schemas.microsoft.com/office/powerpoint/2010/main" val="329117539"/>
              </p:ext>
            </p:extLst>
          </p:nvPr>
        </p:nvGraphicFramePr>
        <p:xfrm>
          <a:off x="1979712" y="1108968"/>
          <a:ext cx="5442888" cy="2276872"/>
        </p:xfrm>
        <a:graphic>
          <a:graphicData uri="http://schemas.openxmlformats.org/drawingml/2006/table">
            <a:tbl>
              <a:tblPr firstRow="1" bandRow="1">
                <a:tableStyleId>{5C22544A-7EE6-4342-B048-85BDC9FD1C3A}</a:tableStyleId>
              </a:tblPr>
              <a:tblGrid>
                <a:gridCol w="2850601"/>
                <a:gridCol w="2592287"/>
              </a:tblGrid>
              <a:tr h="539512">
                <a:tc gridSpan="2">
                  <a:txBody>
                    <a:bodyPr/>
                    <a:lstStyle/>
                    <a:p>
                      <a:pPr algn="ctr"/>
                      <a:r>
                        <a:rPr lang="zh-TW" altLang="en-US" dirty="0" smtClean="0"/>
                        <a:t>資產負債表</a:t>
                      </a:r>
                      <a:endParaRPr lang="zh-TW" altLang="en-US" dirty="0"/>
                    </a:p>
                  </a:txBody>
                  <a:tcPr/>
                </a:tc>
                <a:tc hMerge="1">
                  <a:txBody>
                    <a:bodyPr/>
                    <a:lstStyle/>
                    <a:p>
                      <a:endParaRPr lang="zh-TW" altLang="en-US" dirty="0"/>
                    </a:p>
                  </a:txBody>
                  <a:tcPr/>
                </a:tc>
              </a:tr>
              <a:tr h="300917">
                <a:tc>
                  <a:txBody>
                    <a:bodyPr/>
                    <a:lstStyle/>
                    <a:p>
                      <a:r>
                        <a:rPr lang="zh-TW" altLang="en-US" dirty="0" smtClean="0"/>
                        <a:t>流動性資產</a:t>
                      </a:r>
                      <a:r>
                        <a:rPr lang="en-US" altLang="zh-TW" dirty="0" smtClean="0"/>
                        <a:t>(WC)</a:t>
                      </a:r>
                      <a:endParaRPr lang="zh-TW" altLang="en-US" dirty="0"/>
                    </a:p>
                  </a:txBody>
                  <a:tcPr>
                    <a:lnR w="38100" cap="flat" cmpd="sng" algn="ctr">
                      <a:solidFill>
                        <a:schemeClr val="tx1"/>
                      </a:solidFill>
                      <a:prstDash val="solid"/>
                      <a:round/>
                      <a:headEnd type="none" w="med" len="med"/>
                      <a:tailEnd type="none" w="med" len="med"/>
                    </a:lnR>
                  </a:tcPr>
                </a:tc>
                <a:tc>
                  <a:txBody>
                    <a:bodyPr/>
                    <a:lstStyle/>
                    <a:p>
                      <a:r>
                        <a:rPr lang="zh-TW" altLang="en-US" dirty="0" smtClean="0"/>
                        <a:t>付息負債</a:t>
                      </a:r>
                      <a:r>
                        <a:rPr lang="en-US" altLang="zh-TW" dirty="0" smtClean="0"/>
                        <a:t>(IBD)</a:t>
                      </a:r>
                      <a:endParaRPr lang="zh-TW" altLang="en-US" dirty="0"/>
                    </a:p>
                  </a:txBody>
                  <a:tcPr>
                    <a:lnL w="38100" cap="flat" cmpd="sng" algn="ctr">
                      <a:solidFill>
                        <a:schemeClr val="tx1"/>
                      </a:solidFill>
                      <a:prstDash val="solid"/>
                      <a:round/>
                      <a:headEnd type="none" w="med" len="med"/>
                      <a:tailEnd type="none" w="med" len="med"/>
                    </a:lnL>
                  </a:tcPr>
                </a:tc>
              </a:tr>
              <a:tr h="300917">
                <a:tc>
                  <a:txBody>
                    <a:bodyPr/>
                    <a:lstStyle/>
                    <a:p>
                      <a:r>
                        <a:rPr lang="zh-TW" altLang="en-US" dirty="0" smtClean="0"/>
                        <a:t>固定資產</a:t>
                      </a:r>
                      <a:r>
                        <a:rPr lang="en-US" altLang="zh-TW" dirty="0" smtClean="0"/>
                        <a:t>(PPE)</a:t>
                      </a:r>
                      <a:endParaRPr lang="zh-TW" altLang="en-US" dirty="0"/>
                    </a:p>
                  </a:txBody>
                  <a:tcPr>
                    <a:lnR w="38100" cap="flat" cmpd="sng" algn="ctr">
                      <a:solidFill>
                        <a:schemeClr val="tx1"/>
                      </a:solidFill>
                      <a:prstDash val="solid"/>
                      <a:round/>
                      <a:headEnd type="none" w="med" len="med"/>
                      <a:tailEnd type="none" w="med" len="med"/>
                    </a:lnR>
                  </a:tcPr>
                </a:tc>
                <a:tc>
                  <a:txBody>
                    <a:bodyPr/>
                    <a:lstStyle/>
                    <a:p>
                      <a:r>
                        <a:rPr lang="zh-TW" altLang="en-US" dirty="0" smtClean="0"/>
                        <a:t>股東權益</a:t>
                      </a:r>
                      <a:r>
                        <a:rPr lang="en-US" altLang="zh-TW" dirty="0" smtClean="0"/>
                        <a:t>(E)</a:t>
                      </a:r>
                      <a:endParaRPr lang="zh-TW" altLang="en-US" dirty="0"/>
                    </a:p>
                  </a:txBody>
                  <a:tcPr>
                    <a:lnL w="38100" cap="flat" cmpd="sng" algn="ctr">
                      <a:solidFill>
                        <a:schemeClr val="tx1"/>
                      </a:solidFill>
                      <a:prstDash val="solid"/>
                      <a:round/>
                      <a:headEnd type="none" w="med" len="med"/>
                      <a:tailEnd type="none" w="med" len="med"/>
                    </a:lnL>
                  </a:tcPr>
                </a:tc>
              </a:tr>
              <a:tr h="300917">
                <a:tc>
                  <a:txBody>
                    <a:bodyPr/>
                    <a:lstStyle/>
                    <a:p>
                      <a:r>
                        <a:rPr lang="zh-TW" altLang="en-US" dirty="0" smtClean="0"/>
                        <a:t>其他營業資產</a:t>
                      </a:r>
                      <a:r>
                        <a:rPr lang="en-US" altLang="zh-TW" dirty="0" smtClean="0"/>
                        <a:t>(OA)</a:t>
                      </a:r>
                      <a:endParaRPr lang="zh-TW" altLang="en-US"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endParaRPr lang="zh-TW" altLang="en-US"/>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r>
              <a:tr h="601834">
                <a:tc>
                  <a:txBody>
                    <a:bodyPr/>
                    <a:lstStyle/>
                    <a:p>
                      <a:r>
                        <a:rPr lang="zh-TW" altLang="en-US" dirty="0" smtClean="0"/>
                        <a:t>投入成本</a:t>
                      </a:r>
                      <a:r>
                        <a:rPr lang="en-US" altLang="zh-TW" dirty="0" smtClean="0"/>
                        <a:t>(IC)</a:t>
                      </a:r>
                      <a:endParaRPr lang="zh-TW" alt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投入成本</a:t>
                      </a:r>
                      <a:r>
                        <a:rPr lang="en-US" altLang="zh-TW" dirty="0" smtClean="0"/>
                        <a:t>(IC)</a:t>
                      </a:r>
                      <a:endParaRPr lang="zh-TW" altLang="en-US" dirty="0" smtClean="0"/>
                    </a:p>
                    <a:p>
                      <a:endParaRPr lang="zh-TW" alt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2" restart="whenNotActive" fill="hold" evtFilter="cancelBubble" nodeType="interactiveSeq">
                <p:stCondLst>
                  <p:cond evt="onClick" delay="0">
                    <p:tgtEl>
                      <p:spTgt spid="17"/>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nextCondLst>
                <p:cond evt="onClick" delay="0">
                  <p:tgtEl>
                    <p:spTgt spid="17"/>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會計分析</a:t>
            </a:r>
            <a:r>
              <a:rPr lang="en-US" altLang="zh-TW" dirty="0" smtClean="0"/>
              <a:t>(2/2)</a:t>
            </a:r>
            <a:endParaRPr lang="zh-TW" altLang="en-US" dirty="0"/>
          </a:p>
        </p:txBody>
      </p:sp>
      <p:sp>
        <p:nvSpPr>
          <p:cNvPr id="3" name="內容版面配置區 2"/>
          <p:cNvSpPr>
            <a:spLocks noGrp="1"/>
          </p:cNvSpPr>
          <p:nvPr>
            <p:ph idx="1"/>
          </p:nvPr>
        </p:nvSpPr>
        <p:spPr>
          <a:xfrm>
            <a:off x="395536" y="1772816"/>
            <a:ext cx="8229600" cy="4786346"/>
          </a:xfrm>
        </p:spPr>
        <p:txBody>
          <a:bodyPr>
            <a:normAutofit/>
          </a:bodyPr>
          <a:lstStyle/>
          <a:p>
            <a:r>
              <a:rPr lang="zh-TW" altLang="en-US" dirty="0" smtClean="0"/>
              <a:t>避免</a:t>
            </a:r>
            <a:r>
              <a:rPr lang="zh-TW" altLang="en-US" dirty="0"/>
              <a:t>不</a:t>
            </a:r>
            <a:r>
              <a:rPr lang="zh-TW" altLang="en-US" dirty="0" smtClean="0"/>
              <a:t>合宜財務報表</a:t>
            </a:r>
            <a:endParaRPr lang="en-US" altLang="zh-TW" dirty="0"/>
          </a:p>
          <a:p>
            <a:pPr lvl="1"/>
            <a:r>
              <a:rPr lang="zh-TW" altLang="en-US" dirty="0" smtClean="0"/>
              <a:t>確認歷史財務報表使用原則是否一致</a:t>
            </a:r>
            <a:endParaRPr lang="en-US" altLang="zh-TW" dirty="0" smtClean="0"/>
          </a:p>
          <a:p>
            <a:pPr lvl="1"/>
            <a:r>
              <a:rPr lang="zh-TW" altLang="en-US" dirty="0" smtClean="0"/>
              <a:t>比較同業同期的財務報表</a:t>
            </a:r>
            <a:endParaRPr lang="en-US" altLang="zh-TW" dirty="0" smtClean="0"/>
          </a:p>
          <a:p>
            <a:pPr marL="393192" lvl="1" indent="0">
              <a:buNone/>
            </a:pPr>
            <a:r>
              <a:rPr lang="en-US" altLang="zh-TW" dirty="0" smtClean="0"/>
              <a:t>   </a:t>
            </a:r>
            <a:r>
              <a:rPr lang="zh-TW" altLang="en-US" dirty="0" smtClean="0"/>
              <a:t>  </a:t>
            </a:r>
            <a:r>
              <a:rPr lang="en-US" altLang="zh-TW" dirty="0" smtClean="0">
                <a:sym typeface="Wingdings" pitchFamily="2" charset="2"/>
              </a:rPr>
              <a:t> </a:t>
            </a:r>
            <a:r>
              <a:rPr lang="zh-TW" altLang="en-US" dirty="0" smtClean="0">
                <a:sym typeface="Wingdings" pitchFamily="2" charset="2"/>
              </a:rPr>
              <a:t>了解相對經營績效</a:t>
            </a:r>
            <a:endParaRPr lang="en-US" altLang="zh-TW" dirty="0" smtClean="0">
              <a:sym typeface="Wingdings" pitchFamily="2" charset="2"/>
            </a:endParaRPr>
          </a:p>
          <a:p>
            <a:pPr marL="393192" lvl="1" indent="0">
              <a:buNone/>
            </a:pPr>
            <a:r>
              <a:rPr lang="zh-TW" altLang="en-US" dirty="0">
                <a:sym typeface="Wingdings" pitchFamily="2" charset="2"/>
              </a:rPr>
              <a:t> </a:t>
            </a:r>
            <a:r>
              <a:rPr lang="zh-TW" altLang="en-US" dirty="0" smtClean="0">
                <a:sym typeface="Wingdings" pitchFamily="2" charset="2"/>
              </a:rPr>
              <a:t>    </a:t>
            </a:r>
            <a:r>
              <a:rPr lang="en-US" altLang="zh-TW" dirty="0" smtClean="0">
                <a:sym typeface="Wingdings" pitchFamily="2" charset="2"/>
              </a:rPr>
              <a:t> </a:t>
            </a:r>
            <a:r>
              <a:rPr lang="zh-TW" altLang="en-US" dirty="0" smtClean="0">
                <a:sym typeface="Wingdings" pitchFamily="2" charset="2"/>
              </a:rPr>
              <a:t>可能的財務報表調整，以致使用相同會計原則</a:t>
            </a:r>
            <a:endParaRPr lang="en-US" altLang="zh-TW" dirty="0" smtClean="0"/>
          </a:p>
          <a:p>
            <a:pPr lvl="1"/>
            <a:endParaRPr lang="en-US" altLang="zh-TW" dirty="0"/>
          </a:p>
          <a:p>
            <a:endParaRPr lang="en-US" altLang="zh-TW" dirty="0" smtClean="0"/>
          </a:p>
          <a:p>
            <a:endParaRPr lang="en-US" altLang="zh-TW" dirty="0"/>
          </a:p>
          <a:p>
            <a:endParaRPr lang="en-US" altLang="zh-TW" dirty="0" smtClean="0"/>
          </a:p>
          <a:p>
            <a:endParaRPr lang="en-US" altLang="zh-TW" dirty="0"/>
          </a:p>
          <a:p>
            <a:endParaRPr lang="en-US" altLang="zh-TW" dirty="0" smtClean="0"/>
          </a:p>
          <a:p>
            <a:endParaRPr lang="en-US" altLang="zh-TW" dirty="0" smtClean="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24</a:t>
            </a:fld>
            <a:endParaRPr lang="zh-TW" altLang="en-US"/>
          </a:p>
        </p:txBody>
      </p:sp>
    </p:spTree>
    <p:extLst>
      <p:ext uri="{BB962C8B-B14F-4D97-AF65-F5344CB8AC3E}">
        <p14:creationId xmlns:p14="http://schemas.microsoft.com/office/powerpoint/2010/main" val="3531375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財務比率分析</a:t>
            </a:r>
            <a:endParaRPr lang="zh-TW" altLang="en-US" dirty="0"/>
          </a:p>
        </p:txBody>
      </p:sp>
      <p:sp>
        <p:nvSpPr>
          <p:cNvPr id="3" name="內容版面配置區 2"/>
          <p:cNvSpPr>
            <a:spLocks noGrp="1"/>
          </p:cNvSpPr>
          <p:nvPr>
            <p:ph idx="1"/>
          </p:nvPr>
        </p:nvSpPr>
        <p:spPr/>
        <p:txBody>
          <a:bodyPr/>
          <a:lstStyle/>
          <a:p>
            <a:r>
              <a:rPr lang="zh-TW" altLang="en-US" dirty="0" smtClean="0"/>
              <a:t>就財報上的數字計算重要的財務比率，</a:t>
            </a:r>
            <a:r>
              <a:rPr lang="zh-TW" altLang="en-US" dirty="0" smtClean="0">
                <a:solidFill>
                  <a:srgbClr val="FF0000"/>
                </a:solidFill>
              </a:rPr>
              <a:t>作為企業價值評估的基礎</a:t>
            </a:r>
            <a:r>
              <a:rPr lang="zh-TW" altLang="en-US" dirty="0" smtClean="0"/>
              <a:t>。</a:t>
            </a:r>
            <a:endParaRPr lang="en-US" altLang="zh-TW" dirty="0" smtClean="0"/>
          </a:p>
          <a:p>
            <a:r>
              <a:rPr lang="zh-TW" altLang="en-US" dirty="0" smtClean="0"/>
              <a:t>常用的企業價值評估模式</a:t>
            </a:r>
            <a:endParaRPr lang="en-US" altLang="zh-TW" dirty="0" smtClean="0"/>
          </a:p>
          <a:p>
            <a:pPr marL="0" indent="0">
              <a:buNone/>
            </a:pPr>
            <a:endParaRPr lang="en-US" altLang="zh-TW" dirty="0" smtClean="0"/>
          </a:p>
          <a:p>
            <a:pPr lvl="1"/>
            <a:r>
              <a:rPr lang="zh-TW" altLang="en-US" dirty="0" smtClean="0"/>
              <a:t>會計評價模式 </a:t>
            </a:r>
            <a:endParaRPr lang="en-US" altLang="zh-TW" dirty="0" smtClean="0"/>
          </a:p>
          <a:p>
            <a:pPr marL="393192" lvl="1" indent="0">
              <a:buNone/>
            </a:pPr>
            <a:r>
              <a:rPr lang="en-US" altLang="zh-TW" dirty="0" smtClean="0"/>
              <a:t>   (Accounting Valuation</a:t>
            </a:r>
            <a:r>
              <a:rPr lang="zh-TW" altLang="en-US" dirty="0" smtClean="0"/>
              <a:t> </a:t>
            </a:r>
            <a:r>
              <a:rPr lang="en-US" altLang="zh-TW" dirty="0" smtClean="0"/>
              <a:t>Models)</a:t>
            </a:r>
          </a:p>
          <a:p>
            <a:pPr lvl="1"/>
            <a:r>
              <a:rPr lang="zh-TW" altLang="en-US" dirty="0" smtClean="0"/>
              <a:t>現金流量折現評價模式</a:t>
            </a:r>
            <a:endParaRPr lang="en-US" altLang="zh-TW" dirty="0" smtClean="0"/>
          </a:p>
          <a:p>
            <a:pPr marL="393192" lvl="1" indent="0">
              <a:buNone/>
            </a:pPr>
            <a:r>
              <a:rPr lang="en-US" altLang="zh-TW" dirty="0"/>
              <a:t> </a:t>
            </a:r>
            <a:r>
              <a:rPr lang="en-US" altLang="zh-TW" dirty="0" smtClean="0"/>
              <a:t>  (Discounted Cash Flows Valuation Models)</a:t>
            </a:r>
          </a:p>
          <a:p>
            <a:pPr lvl="1"/>
            <a:r>
              <a:rPr lang="zh-TW" altLang="en-US" dirty="0" smtClean="0"/>
              <a:t>經濟附加價值</a:t>
            </a:r>
            <a:r>
              <a:rPr lang="zh-TW" altLang="en-US" dirty="0"/>
              <a:t>評價</a:t>
            </a:r>
            <a:r>
              <a:rPr lang="zh-TW" altLang="en-US" dirty="0" smtClean="0"/>
              <a:t>模式</a:t>
            </a:r>
            <a:endParaRPr lang="en-US" altLang="zh-TW" dirty="0" smtClean="0"/>
          </a:p>
          <a:p>
            <a:pPr marL="393192" lvl="1" indent="0">
              <a:buNone/>
            </a:pPr>
            <a:r>
              <a:rPr lang="en-US" altLang="zh-TW" dirty="0" smtClean="0"/>
              <a:t>   (Economic Value Added Valuation Models)</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25</a:t>
            </a:fld>
            <a:endParaRPr lang="zh-TW"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476672"/>
            <a:ext cx="8229600" cy="1143000"/>
          </a:xfrm>
        </p:spPr>
        <p:txBody>
          <a:bodyPr>
            <a:normAutofit/>
          </a:bodyPr>
          <a:lstStyle/>
          <a:p>
            <a:pPr lvl="1" algn="l" rtl="0">
              <a:spcBef>
                <a:spcPct val="0"/>
              </a:spcBef>
            </a:pPr>
            <a:r>
              <a:rPr lang="zh-TW" altLang="en-US" sz="5000" kern="1200" dirty="0">
                <a:solidFill>
                  <a:schemeClr val="tx2"/>
                </a:solidFill>
                <a:latin typeface="+mj-lt"/>
                <a:ea typeface="+mj-ea"/>
                <a:cs typeface="+mj-cs"/>
              </a:rPr>
              <a:t>會計評價模式 </a:t>
            </a:r>
            <a:endParaRPr lang="en-US" altLang="zh-TW" sz="5000" kern="1200" dirty="0">
              <a:solidFill>
                <a:schemeClr val="tx2"/>
              </a:solidFill>
              <a:latin typeface="+mj-lt"/>
              <a:ea typeface="+mj-ea"/>
              <a:cs typeface="+mj-cs"/>
            </a:endParaRPr>
          </a:p>
        </p:txBody>
      </p:sp>
      <p:sp>
        <p:nvSpPr>
          <p:cNvPr id="3" name="內容版面配置區 2"/>
          <p:cNvSpPr>
            <a:spLocks noGrp="1"/>
          </p:cNvSpPr>
          <p:nvPr>
            <p:ph idx="1"/>
          </p:nvPr>
        </p:nvSpPr>
        <p:spPr>
          <a:xfrm>
            <a:off x="457200" y="1571612"/>
            <a:ext cx="8435280" cy="4786346"/>
          </a:xfrm>
        </p:spPr>
        <p:txBody>
          <a:bodyPr/>
          <a:lstStyle/>
          <a:p>
            <a:r>
              <a:rPr lang="zh-TW" altLang="en-US" dirty="0" smtClean="0"/>
              <a:t>只需預測財務報表中某科目金額</a:t>
            </a:r>
            <a:endParaRPr lang="en-US" altLang="zh-TW" dirty="0" smtClean="0"/>
          </a:p>
          <a:p>
            <a:pPr lvl="1"/>
            <a:r>
              <a:rPr lang="zh-TW" altLang="en-US" dirty="0" smtClean="0"/>
              <a:t>價格盈餘比</a:t>
            </a:r>
            <a:r>
              <a:rPr lang="en-US" altLang="zh-TW" dirty="0"/>
              <a:t>(Price to Earnings </a:t>
            </a:r>
            <a:r>
              <a:rPr lang="en-US" altLang="zh-TW" dirty="0" err="1" smtClean="0"/>
              <a:t>Ratio,P</a:t>
            </a:r>
            <a:r>
              <a:rPr lang="en-US" altLang="zh-TW" dirty="0" smtClean="0"/>
              <a:t>/E,</a:t>
            </a:r>
            <a:r>
              <a:rPr lang="zh-TW" altLang="en-US" dirty="0" smtClean="0"/>
              <a:t>本益比</a:t>
            </a:r>
            <a:r>
              <a:rPr lang="en-US" altLang="zh-TW" dirty="0" smtClean="0"/>
              <a:t>)</a:t>
            </a:r>
            <a:r>
              <a:rPr lang="zh-TW" altLang="en-US" dirty="0" smtClean="0"/>
              <a:t>評價模式</a:t>
            </a:r>
            <a:endParaRPr lang="en-US" altLang="zh-TW" dirty="0" smtClean="0"/>
          </a:p>
          <a:p>
            <a:pPr marL="393192" lvl="1" indent="0">
              <a:buNone/>
            </a:pPr>
            <a:r>
              <a:rPr lang="zh-TW" altLang="en-US" dirty="0" smtClean="0"/>
              <a:t>    </a:t>
            </a:r>
            <a:r>
              <a:rPr lang="en-US" altLang="zh-TW" dirty="0" smtClean="0">
                <a:sym typeface="Wingdings" pitchFamily="2" charset="2"/>
              </a:rPr>
              <a:t></a:t>
            </a:r>
            <a:r>
              <a:rPr lang="zh-TW" altLang="en-US" dirty="0" smtClean="0">
                <a:sym typeface="Wingdings" pitchFamily="2" charset="2"/>
              </a:rPr>
              <a:t>預測盈餘</a:t>
            </a:r>
          </a:p>
          <a:p>
            <a:pPr lvl="1"/>
            <a:r>
              <a:rPr lang="zh-TW" altLang="en-US" dirty="0">
                <a:sym typeface="Wingdings" pitchFamily="2" charset="2"/>
              </a:rPr>
              <a:t>價格營業比</a:t>
            </a:r>
            <a:r>
              <a:rPr lang="en-US" altLang="zh-TW" dirty="0">
                <a:sym typeface="Wingdings" pitchFamily="2" charset="2"/>
              </a:rPr>
              <a:t>(Price to Sales </a:t>
            </a:r>
            <a:r>
              <a:rPr lang="en-US" altLang="zh-TW" dirty="0" err="1" smtClean="0">
                <a:sym typeface="Wingdings" pitchFamily="2" charset="2"/>
              </a:rPr>
              <a:t>Ratio,P</a:t>
            </a:r>
            <a:r>
              <a:rPr lang="en-US" altLang="zh-TW" dirty="0" smtClean="0">
                <a:sym typeface="Wingdings" pitchFamily="2" charset="2"/>
              </a:rPr>
              <a:t>/S)</a:t>
            </a:r>
            <a:r>
              <a:rPr lang="zh-TW" altLang="en-US" dirty="0">
                <a:sym typeface="Wingdings" pitchFamily="2" charset="2"/>
              </a:rPr>
              <a:t>評價</a:t>
            </a:r>
            <a:r>
              <a:rPr lang="zh-TW" altLang="en-US" dirty="0" smtClean="0">
                <a:sym typeface="Wingdings" pitchFamily="2" charset="2"/>
              </a:rPr>
              <a:t>模式</a:t>
            </a:r>
            <a:endParaRPr lang="en-US" altLang="zh-TW" dirty="0" smtClean="0">
              <a:sym typeface="Wingdings" pitchFamily="2" charset="2"/>
            </a:endParaRPr>
          </a:p>
          <a:p>
            <a:pPr marL="393192" lvl="1" indent="0">
              <a:buNone/>
            </a:pPr>
            <a:r>
              <a:rPr lang="zh-TW" altLang="en-US" dirty="0">
                <a:sym typeface="Wingdings" pitchFamily="2" charset="2"/>
              </a:rPr>
              <a:t> </a:t>
            </a:r>
            <a:r>
              <a:rPr lang="zh-TW" altLang="en-US" dirty="0" smtClean="0">
                <a:sym typeface="Wingdings" pitchFamily="2" charset="2"/>
              </a:rPr>
              <a:t>   </a:t>
            </a:r>
            <a:r>
              <a:rPr lang="en-US" altLang="zh-TW" dirty="0" smtClean="0">
                <a:sym typeface="Wingdings" pitchFamily="2" charset="2"/>
              </a:rPr>
              <a:t></a:t>
            </a:r>
            <a:r>
              <a:rPr lang="zh-TW" altLang="en-US" dirty="0" smtClean="0">
                <a:sym typeface="Wingdings" pitchFamily="2" charset="2"/>
              </a:rPr>
              <a:t>預測營業額</a:t>
            </a:r>
            <a:endParaRPr lang="en-US" altLang="zh-TW" dirty="0">
              <a:sym typeface="Wingdings" pitchFamily="2" charset="2"/>
            </a:endParaRPr>
          </a:p>
          <a:p>
            <a:r>
              <a:rPr lang="zh-TW" altLang="en-US" dirty="0">
                <a:sym typeface="Wingdings" pitchFamily="2" charset="2"/>
              </a:rPr>
              <a:t>不需使用複雜財務</a:t>
            </a:r>
            <a:r>
              <a:rPr lang="zh-TW" altLang="en-US" dirty="0" smtClean="0">
                <a:sym typeface="Wingdings" pitchFamily="2" charset="2"/>
              </a:rPr>
              <a:t>比率</a:t>
            </a:r>
            <a:endParaRPr lang="en-US" altLang="zh-TW" dirty="0" smtClean="0">
              <a:sym typeface="Wingdings" pitchFamily="2" charset="2"/>
            </a:endParaRPr>
          </a:p>
          <a:p>
            <a:r>
              <a:rPr lang="zh-TW" altLang="en-US" dirty="0">
                <a:sym typeface="Wingdings" pitchFamily="2" charset="2"/>
              </a:rPr>
              <a:t>簡易</a:t>
            </a:r>
            <a:r>
              <a:rPr lang="zh-TW" altLang="en-US" dirty="0" smtClean="0">
                <a:sym typeface="Wingdings" pitchFamily="2" charset="2"/>
              </a:rPr>
              <a:t>評價作為分析企業價值基礎過餘天真</a:t>
            </a:r>
            <a:endParaRPr lang="en-US" altLang="zh-TW" dirty="0" smtClean="0">
              <a:sym typeface="Wingdings" pitchFamily="2" charset="2"/>
            </a:endParaRP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26</a:t>
            </a:fld>
            <a:endParaRPr lang="zh-TW" altLang="en-US"/>
          </a:p>
        </p:txBody>
      </p:sp>
    </p:spTree>
    <p:extLst>
      <p:ext uri="{BB962C8B-B14F-4D97-AF65-F5344CB8AC3E}">
        <p14:creationId xmlns:p14="http://schemas.microsoft.com/office/powerpoint/2010/main" val="20862259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現金流量折現評價模式</a:t>
            </a:r>
            <a:endParaRPr lang="zh-TW" altLang="en-US" dirty="0"/>
          </a:p>
        </p:txBody>
      </p:sp>
      <p:sp>
        <p:nvSpPr>
          <p:cNvPr id="3" name="內容版面配置區 2"/>
          <p:cNvSpPr>
            <a:spLocks noGrp="1"/>
          </p:cNvSpPr>
          <p:nvPr>
            <p:ph idx="1"/>
          </p:nvPr>
        </p:nvSpPr>
        <p:spPr>
          <a:xfrm>
            <a:off x="457200" y="1643050"/>
            <a:ext cx="8229600" cy="1571636"/>
          </a:xfrm>
        </p:spPr>
        <p:txBody>
          <a:bodyPr>
            <a:normAutofit/>
          </a:bodyPr>
          <a:lstStyle/>
          <a:p>
            <a:r>
              <a:rPr lang="zh-TW" altLang="en-US" dirty="0" smtClean="0"/>
              <a:t>定義一個企業的價值為</a:t>
            </a:r>
            <a:r>
              <a:rPr lang="zh-TW" altLang="en-US" dirty="0" smtClean="0">
                <a:solidFill>
                  <a:srgbClr val="FF0000"/>
                </a:solidFill>
              </a:rPr>
              <a:t>該企業於未來存續期間所能創造的自由現金流量現值的總和。</a:t>
            </a:r>
            <a:endParaRPr lang="en-US" altLang="zh-TW" dirty="0" smtClean="0">
              <a:solidFill>
                <a:srgbClr val="FF0000"/>
              </a:solidFill>
            </a:endParaRPr>
          </a:p>
          <a:p>
            <a:r>
              <a:rPr lang="zh-TW" altLang="en-US" sz="2400" dirty="0" smtClean="0"/>
              <a:t>將各期所創造之自由現金流量折現，以</a:t>
            </a:r>
            <a:r>
              <a:rPr lang="en-US" altLang="zh-TW" sz="2400" dirty="0" smtClean="0"/>
              <a:t>WACC</a:t>
            </a:r>
            <a:r>
              <a:rPr lang="zh-TW" altLang="en-US" sz="2400" dirty="0" smtClean="0"/>
              <a:t>作為折現率。</a:t>
            </a:r>
            <a:endParaRPr lang="en-US" altLang="zh-TW" sz="2400" dirty="0" smtClean="0"/>
          </a:p>
          <a:p>
            <a:endParaRPr lang="en-US" altLang="zh-TW" dirty="0" smtClean="0">
              <a:solidFill>
                <a:srgbClr val="FF0000"/>
              </a:solidFill>
            </a:endParaRP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27</a:t>
            </a:fld>
            <a:endParaRPr lang="zh-TW" altLang="en-US"/>
          </a:p>
        </p:txBody>
      </p:sp>
      <p:graphicFrame>
        <p:nvGraphicFramePr>
          <p:cNvPr id="5" name="物件 4"/>
          <p:cNvGraphicFramePr>
            <a:graphicFrameLocks noChangeAspect="1"/>
          </p:cNvGraphicFramePr>
          <p:nvPr/>
        </p:nvGraphicFramePr>
        <p:xfrm>
          <a:off x="1643063" y="2952750"/>
          <a:ext cx="5286375" cy="2619375"/>
        </p:xfrm>
        <a:graphic>
          <a:graphicData uri="http://schemas.openxmlformats.org/presentationml/2006/ole">
            <mc:AlternateContent xmlns:mc="http://schemas.openxmlformats.org/markup-compatibility/2006">
              <mc:Choice xmlns:v="urn:schemas-microsoft-com:vml" Requires="v">
                <p:oleObj spid="_x0000_s3115" name="方程式" r:id="rId3" imgW="1942920" imgH="1117440" progId="Equation.3">
                  <p:embed/>
                </p:oleObj>
              </mc:Choice>
              <mc:Fallback>
                <p:oleObj name="方程式" r:id="rId3" imgW="1942920" imgH="1117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3063" y="2952750"/>
                        <a:ext cx="5286375" cy="2619375"/>
                      </a:xfrm>
                      <a:prstGeom prst="rect">
                        <a:avLst/>
                      </a:prstGeom>
                      <a:noFill/>
                      <a:ln w="19050">
                        <a:solidFill>
                          <a:srgbClr val="0000FF"/>
                        </a:solidFill>
                        <a:miter lim="800000"/>
                        <a:headEnd/>
                        <a:tailEnd/>
                      </a:ln>
                      <a:extLst/>
                    </p:spPr>
                  </p:pic>
                </p:oleObj>
              </mc:Fallback>
            </mc:AlternateContent>
          </a:graphicData>
        </a:graphic>
      </p:graphicFrame>
      <p:sp>
        <p:nvSpPr>
          <p:cNvPr id="6" name="內容版面配置區 2"/>
          <p:cNvSpPr txBox="1">
            <a:spLocks/>
          </p:cNvSpPr>
          <p:nvPr/>
        </p:nvSpPr>
        <p:spPr>
          <a:xfrm>
            <a:off x="428596" y="5786454"/>
            <a:ext cx="8391876" cy="928694"/>
          </a:xfrm>
          <a:prstGeom prst="rect">
            <a:avLst/>
          </a:prstGeom>
        </p:spPr>
        <p:txBody>
          <a:bodyPr vert="horz">
            <a:normAutofit fontScale="92500"/>
          </a:bodyPr>
          <a:lstStyle/>
          <a:p>
            <a:pPr marL="274320" lvl="0" indent="-274320">
              <a:spcBef>
                <a:spcPct val="20000"/>
              </a:spcBef>
              <a:buClr>
                <a:schemeClr val="accent3"/>
              </a:buClr>
              <a:buSzPct val="95000"/>
              <a:buFont typeface="Wingdings 2"/>
              <a:buChar char=""/>
            </a:pPr>
            <a:r>
              <a:rPr lang="zh-TW" altLang="en-US" sz="2600" dirty="0" smtClean="0"/>
              <a:t>依公司存續期間</a:t>
            </a:r>
            <a:r>
              <a:rPr lang="en-US" altLang="zh-TW" sz="2600" dirty="0" smtClean="0"/>
              <a:t>n</a:t>
            </a:r>
            <a:r>
              <a:rPr lang="zh-TW" altLang="en-US" sz="2600" dirty="0" smtClean="0"/>
              <a:t>，評價模式可分為一階段模式</a:t>
            </a:r>
            <a:r>
              <a:rPr lang="en-US" altLang="zh-TW" sz="2600" dirty="0" smtClean="0"/>
              <a:t>(n=0)</a:t>
            </a:r>
            <a:r>
              <a:rPr lang="zh-TW" altLang="en-US" sz="2600" dirty="0" smtClean="0"/>
              <a:t>、</a:t>
            </a:r>
            <a:endParaRPr lang="en-US" altLang="zh-TW" sz="2600" dirty="0" smtClean="0"/>
          </a:p>
          <a:p>
            <a:pPr lvl="0">
              <a:spcBef>
                <a:spcPct val="20000"/>
              </a:spcBef>
              <a:buClr>
                <a:schemeClr val="accent3"/>
              </a:buClr>
              <a:buSzPct val="95000"/>
            </a:pPr>
            <a:r>
              <a:rPr lang="zh-TW" altLang="en-US" sz="2600" dirty="0"/>
              <a:t> </a:t>
            </a:r>
            <a:r>
              <a:rPr lang="zh-TW" altLang="en-US" sz="2600" dirty="0" smtClean="0"/>
              <a:t>   二階段模式</a:t>
            </a:r>
            <a:r>
              <a:rPr lang="en-US" altLang="zh-TW" sz="2600" dirty="0" smtClean="0"/>
              <a:t>(</a:t>
            </a:r>
            <a:r>
              <a:rPr lang="en-US" altLang="zh-TW" sz="2600" dirty="0" smtClean="0">
                <a:latin typeface="Times New Roman" pitchFamily="18" charset="0"/>
                <a:cs typeface="Times New Roman" pitchFamily="18" charset="0"/>
              </a:rPr>
              <a:t>n=2 or 3</a:t>
            </a:r>
            <a:r>
              <a:rPr lang="zh-TW" altLang="en-US" sz="2600" dirty="0">
                <a:latin typeface="Times New Roman" pitchFamily="18" charset="0"/>
                <a:cs typeface="Times New Roman" pitchFamily="18" charset="0"/>
              </a:rPr>
              <a:t> </a:t>
            </a:r>
            <a:r>
              <a:rPr lang="en-US" altLang="zh-TW" sz="2600" dirty="0" smtClean="0">
                <a:latin typeface="Times New Roman" pitchFamily="18" charset="0"/>
                <a:cs typeface="Times New Roman" pitchFamily="18" charset="0"/>
              </a:rPr>
              <a:t>or 4….n) </a:t>
            </a:r>
            <a:r>
              <a:rPr lang="zh-TW" altLang="en-US" sz="2600" dirty="0" smtClean="0"/>
              <a:t>、無窮期模式</a:t>
            </a:r>
            <a:r>
              <a:rPr lang="en-US" altLang="zh-TW" sz="2600" dirty="0" smtClean="0"/>
              <a:t>(n=</a:t>
            </a:r>
            <a:r>
              <a:rPr lang="zh-TW" altLang="en-US" sz="2600" dirty="0" smtClean="0"/>
              <a:t>無限大</a:t>
            </a:r>
            <a:r>
              <a:rPr lang="en-US" altLang="zh-TW" sz="2600" dirty="0" smtClean="0"/>
              <a:t>)</a:t>
            </a:r>
            <a:r>
              <a:rPr lang="zh-TW" altLang="en-US" sz="2600" dirty="0" smtClean="0"/>
              <a:t> 。</a:t>
            </a:r>
            <a:endParaRPr kumimoji="0" lang="zh-TW" altLang="en-US" sz="26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現金流量折現評價模式</a:t>
            </a:r>
            <a:r>
              <a:rPr lang="en-US" altLang="zh-TW" dirty="0" smtClean="0"/>
              <a:t>(</a:t>
            </a:r>
            <a:r>
              <a:rPr lang="zh-TW" altLang="en-US" dirty="0" smtClean="0"/>
              <a:t>續</a:t>
            </a:r>
            <a:r>
              <a:rPr lang="en-US" altLang="zh-TW" dirty="0" smtClean="0"/>
              <a:t>1)</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28</a:t>
            </a:fld>
            <a:endParaRPr lang="zh-TW" altLang="en-US"/>
          </a:p>
        </p:txBody>
      </p:sp>
      <p:graphicFrame>
        <p:nvGraphicFramePr>
          <p:cNvPr id="4098" name="Object 2"/>
          <p:cNvGraphicFramePr>
            <a:graphicFrameLocks noChangeAspect="1"/>
          </p:cNvGraphicFramePr>
          <p:nvPr>
            <p:extLst>
              <p:ext uri="{D42A27DB-BD31-4B8C-83A1-F6EECF244321}">
                <p14:modId xmlns:p14="http://schemas.microsoft.com/office/powerpoint/2010/main" val="4280603841"/>
              </p:ext>
            </p:extLst>
          </p:nvPr>
        </p:nvGraphicFramePr>
        <p:xfrm>
          <a:off x="107950" y="1749425"/>
          <a:ext cx="8891588" cy="4005263"/>
        </p:xfrm>
        <a:graphic>
          <a:graphicData uri="http://schemas.openxmlformats.org/presentationml/2006/ole">
            <mc:AlternateContent xmlns:mc="http://schemas.openxmlformats.org/markup-compatibility/2006">
              <mc:Choice xmlns:v="urn:schemas-microsoft-com:vml" Requires="v">
                <p:oleObj spid="_x0000_s4141" name="方程式" r:id="rId3" imgW="1993680" imgH="952200" progId="Equation.3">
                  <p:embed/>
                </p:oleObj>
              </mc:Choice>
              <mc:Fallback>
                <p:oleObj name="方程式" r:id="rId3" imgW="1993680" imgH="952200" progId="Equation.3">
                  <p:embed/>
                  <p:pic>
                    <p:nvPicPr>
                      <p:cNvPr id="0" name="Picture 2"/>
                      <p:cNvPicPr>
                        <a:picLocks noChangeAspect="1" noChangeArrowheads="1"/>
                      </p:cNvPicPr>
                      <p:nvPr/>
                    </p:nvPicPr>
                    <p:blipFill>
                      <a:blip r:embed="rId4"/>
                      <a:srcRect/>
                      <a:stretch>
                        <a:fillRect/>
                      </a:stretch>
                    </p:blipFill>
                    <p:spPr bwMode="auto">
                      <a:xfrm>
                        <a:off x="107950" y="1749425"/>
                        <a:ext cx="8891588" cy="4005263"/>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WACC</a:t>
            </a:r>
            <a:r>
              <a:rPr lang="zh-TW" altLang="en-US" dirty="0" smtClean="0"/>
              <a:t>範例</a:t>
            </a:r>
            <a:endParaRPr lang="zh-TW" altLang="en-US" dirty="0"/>
          </a:p>
        </p:txBody>
      </p:sp>
      <p:sp>
        <p:nvSpPr>
          <p:cNvPr id="3" name="內容版面配置區 2"/>
          <p:cNvSpPr>
            <a:spLocks noGrp="1"/>
          </p:cNvSpPr>
          <p:nvPr>
            <p:ph idx="1"/>
          </p:nvPr>
        </p:nvSpPr>
        <p:spPr>
          <a:xfrm>
            <a:off x="457200" y="1571612"/>
            <a:ext cx="8229600" cy="4737708"/>
          </a:xfrm>
        </p:spPr>
        <p:txBody>
          <a:bodyPr>
            <a:normAutofit/>
          </a:bodyPr>
          <a:lstStyle/>
          <a:p>
            <a:r>
              <a:rPr lang="zh-TW" altLang="en-US" sz="2500" dirty="0" smtClean="0"/>
              <a:t>若在</a:t>
            </a:r>
            <a:r>
              <a:rPr lang="en-US" altLang="zh-TW" sz="2500" dirty="0" smtClean="0"/>
              <a:t>A</a:t>
            </a:r>
            <a:r>
              <a:rPr lang="zh-TW" altLang="en-US" sz="2500" dirty="0" smtClean="0"/>
              <a:t>公司的資本結構中</a:t>
            </a:r>
            <a:endParaRPr lang="en-US" altLang="zh-TW" sz="2500" dirty="0" smtClean="0"/>
          </a:p>
          <a:p>
            <a:pPr lvl="1"/>
            <a:r>
              <a:rPr lang="zh-TW" altLang="en-US" sz="2500" dirty="0" smtClean="0"/>
              <a:t>負債佔</a:t>
            </a:r>
            <a:r>
              <a:rPr lang="en-US" altLang="zh-TW" sz="2500" dirty="0" smtClean="0"/>
              <a:t>40%</a:t>
            </a:r>
            <a:r>
              <a:rPr lang="zh-TW" altLang="en-US" sz="2500" dirty="0" smtClean="0"/>
              <a:t>，特別股佔</a:t>
            </a:r>
            <a:r>
              <a:rPr lang="en-US" altLang="zh-TW" sz="2500" dirty="0" smtClean="0"/>
              <a:t>10%</a:t>
            </a:r>
            <a:r>
              <a:rPr lang="zh-TW" altLang="en-US" sz="2500" dirty="0" smtClean="0"/>
              <a:t>，普通股佔</a:t>
            </a:r>
            <a:r>
              <a:rPr lang="en-US" altLang="zh-TW" sz="2500" dirty="0" smtClean="0"/>
              <a:t>50%</a:t>
            </a:r>
          </a:p>
          <a:p>
            <a:pPr lvl="1"/>
            <a:r>
              <a:rPr lang="en-US" altLang="zh-TW" sz="2500" dirty="0" smtClean="0"/>
              <a:t>Rd = 12%</a:t>
            </a:r>
            <a:r>
              <a:rPr lang="zh-TW" altLang="en-US" sz="2500" dirty="0" smtClean="0"/>
              <a:t>，</a:t>
            </a:r>
            <a:r>
              <a:rPr lang="en-US" altLang="zh-TW" sz="2500" dirty="0" err="1" smtClean="0"/>
              <a:t>Rpf</a:t>
            </a:r>
            <a:r>
              <a:rPr lang="en-US" altLang="zh-TW" sz="2500" dirty="0" smtClean="0"/>
              <a:t> = 15%</a:t>
            </a:r>
            <a:r>
              <a:rPr lang="zh-TW" altLang="en-US" sz="2500" dirty="0" smtClean="0"/>
              <a:t>，</a:t>
            </a:r>
            <a:r>
              <a:rPr lang="en-US" altLang="zh-TW" sz="2500" dirty="0" smtClean="0"/>
              <a:t>Rs = 20%</a:t>
            </a:r>
          </a:p>
          <a:p>
            <a:pPr lvl="1"/>
            <a:r>
              <a:rPr lang="zh-TW" altLang="en-US" sz="2500" dirty="0" smtClean="0"/>
              <a:t>稅率</a:t>
            </a:r>
            <a:r>
              <a:rPr lang="en-US" altLang="zh-TW" sz="2500" dirty="0" smtClean="0"/>
              <a:t> =25%</a:t>
            </a:r>
            <a:r>
              <a:rPr lang="zh-TW" altLang="en-US" sz="2500" dirty="0" smtClean="0"/>
              <a:t>。 </a:t>
            </a:r>
            <a:endParaRPr lang="en-US" altLang="zh-TW" sz="2500" dirty="0" smtClean="0"/>
          </a:p>
          <a:p>
            <a:pPr lvl="1"/>
            <a:endParaRPr lang="en-US" altLang="zh-TW" sz="2500" dirty="0" smtClean="0"/>
          </a:p>
          <a:p>
            <a:pPr marL="274320" lvl="1" indent="-274320">
              <a:buClr>
                <a:schemeClr val="accent3"/>
              </a:buClr>
              <a:buSzPct val="95000"/>
            </a:pPr>
            <a:r>
              <a:rPr lang="en-US" altLang="zh-TW" sz="2500" dirty="0" smtClean="0">
                <a:solidFill>
                  <a:schemeClr val="accent4">
                    <a:lumMod val="50000"/>
                  </a:schemeClr>
                </a:solidFill>
              </a:rPr>
              <a:t>WACC =  ( 0.4 ) ( 12% ) ( 1 - 0.25 ) + ( 0.1 ) (15% ) + ( 0.5 )(20% ) </a:t>
            </a:r>
            <a:br>
              <a:rPr lang="en-US" altLang="zh-TW" sz="2500" dirty="0" smtClean="0">
                <a:solidFill>
                  <a:schemeClr val="accent4">
                    <a:lumMod val="50000"/>
                  </a:schemeClr>
                </a:solidFill>
              </a:rPr>
            </a:br>
            <a:r>
              <a:rPr lang="en-US" altLang="zh-TW" sz="2500" dirty="0" smtClean="0">
                <a:solidFill>
                  <a:schemeClr val="accent4">
                    <a:lumMod val="50000"/>
                  </a:schemeClr>
                </a:solidFill>
              </a:rPr>
              <a:t>            = 3.6% + 1.5% + 10% </a:t>
            </a:r>
            <a:br>
              <a:rPr lang="en-US" altLang="zh-TW" sz="2500" dirty="0" smtClean="0">
                <a:solidFill>
                  <a:schemeClr val="accent4">
                    <a:lumMod val="50000"/>
                  </a:schemeClr>
                </a:solidFill>
              </a:rPr>
            </a:br>
            <a:r>
              <a:rPr lang="en-US" altLang="zh-TW" sz="2500" dirty="0" smtClean="0">
                <a:solidFill>
                  <a:schemeClr val="accent4">
                    <a:lumMod val="50000"/>
                  </a:schemeClr>
                </a:solidFill>
              </a:rPr>
              <a:t>            = 15.1% </a:t>
            </a:r>
            <a:endParaRPr lang="zh-TW" altLang="en-US" sz="2500" dirty="0" smtClean="0">
              <a:solidFill>
                <a:schemeClr val="accent4">
                  <a:lumMod val="50000"/>
                </a:schemeClr>
              </a:solidFill>
            </a:endParaRP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29</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前言</a:t>
            </a:r>
            <a:endParaRPr lang="zh-TW" altLang="en-US" dirty="0"/>
          </a:p>
        </p:txBody>
      </p:sp>
      <p:sp>
        <p:nvSpPr>
          <p:cNvPr id="3" name="內容版面配置區 2"/>
          <p:cNvSpPr>
            <a:spLocks noGrp="1"/>
          </p:cNvSpPr>
          <p:nvPr>
            <p:ph idx="1"/>
          </p:nvPr>
        </p:nvSpPr>
        <p:spPr>
          <a:xfrm>
            <a:off x="457200" y="1571612"/>
            <a:ext cx="8229600" cy="4953732"/>
          </a:xfrm>
        </p:spPr>
        <p:txBody>
          <a:bodyPr>
            <a:normAutofit/>
          </a:bodyPr>
          <a:lstStyle/>
          <a:p>
            <a:r>
              <a:rPr lang="zh-TW" altLang="en-US" dirty="0" smtClean="0"/>
              <a:t>營利事業</a:t>
            </a:r>
            <a:r>
              <a:rPr lang="zh-TW" altLang="en-US" dirty="0"/>
              <a:t>存在</a:t>
            </a:r>
            <a:r>
              <a:rPr lang="zh-TW" altLang="en-US" dirty="0" smtClean="0"/>
              <a:t>目的</a:t>
            </a:r>
            <a:r>
              <a:rPr lang="en-US" altLang="zh-TW" dirty="0" smtClean="0">
                <a:sym typeface="Wingdings" pitchFamily="2" charset="2"/>
              </a:rPr>
              <a:t></a:t>
            </a:r>
            <a:r>
              <a:rPr lang="zh-TW" altLang="en-US" dirty="0" smtClean="0">
                <a:sym typeface="Wingdings" pitchFamily="2" charset="2"/>
              </a:rPr>
              <a:t> </a:t>
            </a:r>
            <a:r>
              <a:rPr lang="zh-TW" altLang="en-US" dirty="0" smtClean="0">
                <a:solidFill>
                  <a:srgbClr val="FF0000"/>
                </a:solidFill>
              </a:rPr>
              <a:t>創造投資人的財富</a:t>
            </a:r>
            <a:r>
              <a:rPr lang="en-US" altLang="zh-TW" dirty="0" smtClean="0"/>
              <a:t>	</a:t>
            </a:r>
          </a:p>
          <a:p>
            <a:pPr lvl="1"/>
            <a:r>
              <a:rPr lang="zh-TW" altLang="en-US" dirty="0" smtClean="0"/>
              <a:t>廣義投資人  </a:t>
            </a:r>
            <a:r>
              <a:rPr lang="en-US" altLang="zh-TW" dirty="0" err="1" smtClean="0"/>
              <a:t>vs</a:t>
            </a:r>
            <a:r>
              <a:rPr lang="en-US" altLang="zh-TW" dirty="0" smtClean="0"/>
              <a:t>  </a:t>
            </a:r>
            <a:r>
              <a:rPr lang="zh-TW" altLang="en-US" dirty="0" smtClean="0"/>
              <a:t>狹義投資人</a:t>
            </a:r>
            <a:endParaRPr lang="en-US" altLang="zh-TW" dirty="0" smtClean="0"/>
          </a:p>
          <a:p>
            <a:pPr lvl="2"/>
            <a:r>
              <a:rPr lang="zh-TW" altLang="en-US" dirty="0" smtClean="0"/>
              <a:t>廣義：債權人</a:t>
            </a:r>
            <a:r>
              <a:rPr lang="zh-TW" altLang="en-US" dirty="0" smtClean="0">
                <a:sym typeface="Wingdings"/>
              </a:rPr>
              <a:t>、員工、顧客、供應商、政府。</a:t>
            </a:r>
            <a:endParaRPr lang="en-US" altLang="zh-TW" dirty="0" smtClean="0">
              <a:sym typeface="Wingdings"/>
            </a:endParaRPr>
          </a:p>
          <a:p>
            <a:pPr lvl="2"/>
            <a:r>
              <a:rPr lang="zh-TW" altLang="en-US" dirty="0" smtClean="0">
                <a:sym typeface="Wingdings"/>
              </a:rPr>
              <a:t>狹義：公司的股東。</a:t>
            </a:r>
            <a:endParaRPr lang="en-US" altLang="zh-TW" dirty="0" smtClean="0"/>
          </a:p>
          <a:p>
            <a:pPr lvl="1"/>
            <a:endParaRPr lang="en-US" altLang="zh-TW" dirty="0" smtClean="0"/>
          </a:p>
          <a:p>
            <a:r>
              <a:rPr lang="zh-TW" altLang="en-US" dirty="0" smtClean="0"/>
              <a:t>不同的利害關係人</a:t>
            </a:r>
            <a:endParaRPr lang="en-US" altLang="zh-TW" dirty="0" smtClean="0"/>
          </a:p>
          <a:p>
            <a:pPr lvl="1"/>
            <a:r>
              <a:rPr lang="zh-TW" altLang="en-US" dirty="0" smtClean="0"/>
              <a:t>股東投資</a:t>
            </a:r>
            <a:r>
              <a:rPr lang="en-US" altLang="zh-TW" dirty="0" err="1" smtClean="0">
                <a:sym typeface="Wingdings"/>
              </a:rPr>
              <a:t></a:t>
            </a:r>
            <a:r>
              <a:rPr lang="zh-TW" altLang="en-US" dirty="0" smtClean="0">
                <a:sym typeface="Wingdings" pitchFamily="2" charset="2"/>
              </a:rPr>
              <a:t>股東權益，報酬</a:t>
            </a:r>
            <a:r>
              <a:rPr lang="en-US" altLang="zh-TW" dirty="0" err="1" smtClean="0">
                <a:sym typeface="Wingdings" pitchFamily="2" charset="2"/>
              </a:rPr>
              <a:t></a:t>
            </a:r>
            <a:r>
              <a:rPr lang="zh-TW" altLang="en-US" dirty="0" smtClean="0">
                <a:sym typeface="Wingdings" pitchFamily="2" charset="2"/>
              </a:rPr>
              <a:t>淨利。</a:t>
            </a:r>
            <a:endParaRPr lang="en-US" altLang="zh-TW" dirty="0" smtClean="0">
              <a:sym typeface="Wingdings" pitchFamily="2" charset="2"/>
            </a:endParaRPr>
          </a:p>
          <a:p>
            <a:pPr lvl="1"/>
            <a:r>
              <a:rPr lang="zh-TW" altLang="en-US" dirty="0" smtClean="0"/>
              <a:t>債權人投資</a:t>
            </a:r>
            <a:r>
              <a:rPr lang="en-US" altLang="zh-TW" dirty="0" err="1" smtClean="0">
                <a:sym typeface="Wingdings" pitchFamily="2" charset="2"/>
              </a:rPr>
              <a:t></a:t>
            </a:r>
            <a:r>
              <a:rPr lang="zh-TW" altLang="en-US" dirty="0" smtClean="0">
                <a:sym typeface="Wingdings" pitchFamily="2" charset="2"/>
              </a:rPr>
              <a:t>公司負債，報酬</a:t>
            </a:r>
            <a:r>
              <a:rPr lang="en-US" altLang="zh-TW" dirty="0" err="1" smtClean="0">
                <a:sym typeface="Wingdings" pitchFamily="2" charset="2"/>
              </a:rPr>
              <a:t></a:t>
            </a:r>
            <a:r>
              <a:rPr lang="zh-TW" altLang="en-US" dirty="0" smtClean="0">
                <a:sym typeface="Wingdings" pitchFamily="2" charset="2"/>
              </a:rPr>
              <a:t>利息</a:t>
            </a:r>
            <a:endParaRPr lang="en-US" altLang="zh-TW" dirty="0" smtClean="0">
              <a:sym typeface="Wingdings" pitchFamily="2" charset="2"/>
            </a:endParaRP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a:t>
            </a:fld>
            <a:endParaRPr lang="zh-TW" altLang="en-US"/>
          </a:p>
        </p:txBody>
      </p:sp>
    </p:spTree>
    <p:extLst>
      <p:ext uri="{BB962C8B-B14F-4D97-AF65-F5344CB8AC3E}">
        <p14:creationId xmlns:p14="http://schemas.microsoft.com/office/powerpoint/2010/main" val="22252196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FCF </a:t>
            </a:r>
            <a:r>
              <a:rPr lang="zh-TW" altLang="en-US" dirty="0"/>
              <a:t>公式</a:t>
            </a:r>
            <a:r>
              <a:rPr lang="zh-TW" altLang="en-US" dirty="0" smtClean="0"/>
              <a:t>分解</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30</a:t>
            </a:fld>
            <a:endParaRPr lang="zh-TW" altLang="en-US"/>
          </a:p>
        </p:txBody>
      </p:sp>
      <p:graphicFrame>
        <p:nvGraphicFramePr>
          <p:cNvPr id="5" name="內容版面配置區 4"/>
          <p:cNvGraphicFramePr>
            <a:graphicFrameLocks noGrp="1" noChangeAspect="1"/>
          </p:cNvGraphicFramePr>
          <p:nvPr>
            <p:ph idx="1"/>
            <p:extLst>
              <p:ext uri="{D42A27DB-BD31-4B8C-83A1-F6EECF244321}">
                <p14:modId xmlns:p14="http://schemas.microsoft.com/office/powerpoint/2010/main" val="3199441074"/>
              </p:ext>
            </p:extLst>
          </p:nvPr>
        </p:nvGraphicFramePr>
        <p:xfrm>
          <a:off x="611560" y="2060848"/>
          <a:ext cx="6350000" cy="2208212"/>
        </p:xfrm>
        <a:graphic>
          <a:graphicData uri="http://schemas.openxmlformats.org/presentationml/2006/ole">
            <mc:AlternateContent xmlns:mc="http://schemas.openxmlformats.org/markup-compatibility/2006">
              <mc:Choice xmlns:v="urn:schemas-microsoft-com:vml" Requires="v">
                <p:oleObj spid="_x0000_s44118" name="方程式" r:id="rId4" imgW="1168200" imgH="406080" progId="Equation.3">
                  <p:embed/>
                </p:oleObj>
              </mc:Choice>
              <mc:Fallback>
                <p:oleObj name="方程式" r:id="rId4" imgW="1168200" imgH="406080" progId="Equation.3">
                  <p:embed/>
                  <p:pic>
                    <p:nvPicPr>
                      <p:cNvPr id="0" name="內容版面配置區 4"/>
                      <p:cNvPicPr>
                        <a:picLocks noChangeAspect="1" noChangeArrowheads="1"/>
                      </p:cNvPicPr>
                      <p:nvPr/>
                    </p:nvPicPr>
                    <p:blipFill>
                      <a:blip r:embed="rId5"/>
                      <a:srcRect/>
                      <a:stretch>
                        <a:fillRect/>
                      </a:stretch>
                    </p:blipFill>
                    <p:spPr bwMode="auto">
                      <a:xfrm>
                        <a:off x="611560" y="2060848"/>
                        <a:ext cx="6350000" cy="2208212"/>
                      </a:xfrm>
                      <a:prstGeom prst="rect">
                        <a:avLst/>
                      </a:prstGeom>
                      <a:noFill/>
                      <a:extLst/>
                    </p:spPr>
                  </p:pic>
                </p:oleObj>
              </mc:Fallback>
            </mc:AlternateContent>
          </a:graphicData>
        </a:graphic>
      </p:graphicFrame>
      <p:graphicFrame>
        <p:nvGraphicFramePr>
          <p:cNvPr id="44035" name="Object 3"/>
          <p:cNvGraphicFramePr>
            <a:graphicFrameLocks noChangeAspect="1"/>
          </p:cNvGraphicFramePr>
          <p:nvPr>
            <p:extLst>
              <p:ext uri="{D42A27DB-BD31-4B8C-83A1-F6EECF244321}">
                <p14:modId xmlns:p14="http://schemas.microsoft.com/office/powerpoint/2010/main" val="1961535995"/>
              </p:ext>
            </p:extLst>
          </p:nvPr>
        </p:nvGraphicFramePr>
        <p:xfrm>
          <a:off x="683568" y="4437112"/>
          <a:ext cx="5094287" cy="787400"/>
        </p:xfrm>
        <a:graphic>
          <a:graphicData uri="http://schemas.openxmlformats.org/presentationml/2006/ole">
            <mc:AlternateContent xmlns:mc="http://schemas.openxmlformats.org/markup-compatibility/2006">
              <mc:Choice xmlns:v="urn:schemas-microsoft-com:vml" Requires="v">
                <p:oleObj spid="_x0000_s44119" name="方程式" r:id="rId6" imgW="2844720" imgH="431640" progId="Equation.3">
                  <p:embed/>
                </p:oleObj>
              </mc:Choice>
              <mc:Fallback>
                <p:oleObj name="方程式" r:id="rId6" imgW="2844720" imgH="431640" progId="Equation.3">
                  <p:embed/>
                  <p:pic>
                    <p:nvPicPr>
                      <p:cNvPr id="0" name="Picture 3"/>
                      <p:cNvPicPr>
                        <a:picLocks noChangeAspect="1" noChangeArrowheads="1"/>
                      </p:cNvPicPr>
                      <p:nvPr/>
                    </p:nvPicPr>
                    <p:blipFill>
                      <a:blip r:embed="rId7"/>
                      <a:srcRect/>
                      <a:stretch>
                        <a:fillRect/>
                      </a:stretch>
                    </p:blipFill>
                    <p:spPr bwMode="auto">
                      <a:xfrm>
                        <a:off x="683568" y="4437112"/>
                        <a:ext cx="5094287"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經濟附加價值評價模式</a:t>
            </a:r>
            <a:endParaRPr lang="zh-TW" altLang="en-US" dirty="0"/>
          </a:p>
        </p:txBody>
      </p:sp>
      <p:sp>
        <p:nvSpPr>
          <p:cNvPr id="3" name="內容版面配置區 2"/>
          <p:cNvSpPr>
            <a:spLocks noGrp="1"/>
          </p:cNvSpPr>
          <p:nvPr>
            <p:ph idx="1"/>
          </p:nvPr>
        </p:nvSpPr>
        <p:spPr>
          <a:xfrm>
            <a:off x="457200" y="1571612"/>
            <a:ext cx="8229600" cy="928694"/>
          </a:xfrm>
        </p:spPr>
        <p:txBody>
          <a:bodyPr>
            <a:normAutofit fontScale="85000" lnSpcReduction="20000"/>
          </a:bodyPr>
          <a:lstStyle/>
          <a:p>
            <a:r>
              <a:rPr lang="zh-TW" altLang="en-US" dirty="0" smtClean="0"/>
              <a:t>企業的價值</a:t>
            </a:r>
            <a:r>
              <a:rPr lang="en-US" altLang="zh-TW" dirty="0" smtClean="0"/>
              <a:t>=</a:t>
            </a:r>
            <a:r>
              <a:rPr lang="zh-TW" altLang="en-US" b="1" dirty="0" smtClean="0">
                <a:solidFill>
                  <a:srgbClr val="FF0000"/>
                </a:solidFill>
              </a:rPr>
              <a:t>企業投入資本的現值</a:t>
            </a:r>
            <a:r>
              <a:rPr lang="en-US" altLang="zh-TW" b="1" dirty="0" smtClean="0">
                <a:solidFill>
                  <a:srgbClr val="FF0000"/>
                </a:solidFill>
              </a:rPr>
              <a:t>+</a:t>
            </a:r>
            <a:r>
              <a:rPr lang="zh-TW" altLang="en-US" b="1" dirty="0" smtClean="0">
                <a:solidFill>
                  <a:srgbClr val="FF0000"/>
                </a:solidFill>
              </a:rPr>
              <a:t>該企業未來成長機會的現值</a:t>
            </a:r>
            <a:r>
              <a:rPr lang="en-US" altLang="zh-TW" sz="2400" dirty="0" smtClean="0"/>
              <a:t>(Present Value of Future Growth </a:t>
            </a:r>
            <a:r>
              <a:rPr lang="en-US" altLang="zh-TW" sz="2400" dirty="0" err="1" smtClean="0"/>
              <a:t>Opportunity,PVGO</a:t>
            </a:r>
            <a:r>
              <a:rPr lang="en-US" altLang="zh-TW" sz="2400" dirty="0" smtClean="0"/>
              <a:t>)</a:t>
            </a:r>
          </a:p>
          <a:p>
            <a:pPr lvl="1"/>
            <a:r>
              <a:rPr lang="en-US" altLang="zh-TW" sz="2200" dirty="0" smtClean="0"/>
              <a:t>PVGO</a:t>
            </a:r>
            <a:r>
              <a:rPr lang="zh-TW" altLang="en-US" sz="2200" dirty="0" smtClean="0"/>
              <a:t> </a:t>
            </a:r>
            <a:r>
              <a:rPr lang="en-US" altLang="zh-TW" sz="2200" dirty="0" smtClean="0"/>
              <a:t>=</a:t>
            </a:r>
            <a:r>
              <a:rPr lang="zh-TW" altLang="en-US" sz="2200" dirty="0" smtClean="0"/>
              <a:t> 未來存續時間所能創造的經濟附加價值現值總和</a:t>
            </a:r>
            <a:endParaRPr lang="zh-TW" altLang="en-US" sz="2200"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31</a:t>
            </a:fld>
            <a:endParaRPr lang="zh-TW" altLang="en-US"/>
          </a:p>
        </p:txBody>
      </p:sp>
      <p:graphicFrame>
        <p:nvGraphicFramePr>
          <p:cNvPr id="5" name="物件 4"/>
          <p:cNvGraphicFramePr>
            <a:graphicFrameLocks noChangeAspect="1"/>
          </p:cNvGraphicFramePr>
          <p:nvPr>
            <p:extLst>
              <p:ext uri="{D42A27DB-BD31-4B8C-83A1-F6EECF244321}">
                <p14:modId xmlns:p14="http://schemas.microsoft.com/office/powerpoint/2010/main" val="3579688334"/>
              </p:ext>
            </p:extLst>
          </p:nvPr>
        </p:nvGraphicFramePr>
        <p:xfrm>
          <a:off x="755650" y="2638425"/>
          <a:ext cx="7704138" cy="4070350"/>
        </p:xfrm>
        <a:graphic>
          <a:graphicData uri="http://schemas.openxmlformats.org/presentationml/2006/ole">
            <mc:AlternateContent xmlns:mc="http://schemas.openxmlformats.org/markup-compatibility/2006">
              <mc:Choice xmlns:v="urn:schemas-microsoft-com:vml" Requires="v">
                <p:oleObj spid="_x0000_s31790" name="方程式" r:id="rId3" imgW="2527200" imgH="1409400" progId="Equation.3">
                  <p:embed/>
                </p:oleObj>
              </mc:Choice>
              <mc:Fallback>
                <p:oleObj name="方程式" r:id="rId3" imgW="2527200" imgH="1409400" progId="Equation.3">
                  <p:embed/>
                  <p:pic>
                    <p:nvPicPr>
                      <p:cNvPr id="0" name="Picture 2"/>
                      <p:cNvPicPr>
                        <a:picLocks noChangeAspect="1" noChangeArrowheads="1"/>
                      </p:cNvPicPr>
                      <p:nvPr/>
                    </p:nvPicPr>
                    <p:blipFill>
                      <a:blip r:embed="rId4"/>
                      <a:srcRect/>
                      <a:stretch>
                        <a:fillRect/>
                      </a:stretch>
                    </p:blipFill>
                    <p:spPr bwMode="auto">
                      <a:xfrm>
                        <a:off x="755650" y="2638425"/>
                        <a:ext cx="7704138" cy="4070350"/>
                      </a:xfrm>
                      <a:prstGeom prst="rect">
                        <a:avLst/>
                      </a:prstGeom>
                      <a:noFill/>
                      <a:ln w="19050">
                        <a:solidFill>
                          <a:srgbClr val="0000FF"/>
                        </a:solidFill>
                        <a:miter lim="800000"/>
                        <a:headEnd/>
                        <a:tailEnd/>
                      </a:ln>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ROIC</a:t>
            </a:r>
            <a:r>
              <a:rPr lang="zh-TW" altLang="en-US" dirty="0" smtClean="0"/>
              <a:t>之分解</a:t>
            </a:r>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32</a:t>
            </a:fld>
            <a:endParaRPr lang="zh-TW" altLang="en-US"/>
          </a:p>
        </p:txBody>
      </p:sp>
      <p:graphicFrame>
        <p:nvGraphicFramePr>
          <p:cNvPr id="5" name="內容版面配置區 4"/>
          <p:cNvGraphicFramePr>
            <a:graphicFrameLocks noGrp="1" noChangeAspect="1"/>
          </p:cNvGraphicFramePr>
          <p:nvPr>
            <p:ph idx="1"/>
            <p:extLst>
              <p:ext uri="{D42A27DB-BD31-4B8C-83A1-F6EECF244321}">
                <p14:modId xmlns:p14="http://schemas.microsoft.com/office/powerpoint/2010/main" val="3739820711"/>
              </p:ext>
            </p:extLst>
          </p:nvPr>
        </p:nvGraphicFramePr>
        <p:xfrm>
          <a:off x="511175" y="1993900"/>
          <a:ext cx="8128000" cy="3221038"/>
        </p:xfrm>
        <a:graphic>
          <a:graphicData uri="http://schemas.openxmlformats.org/presentationml/2006/ole">
            <mc:AlternateContent xmlns:mc="http://schemas.openxmlformats.org/markup-compatibility/2006">
              <mc:Choice xmlns:v="urn:schemas-microsoft-com:vml" Requires="v">
                <p:oleObj spid="_x0000_s38955" name="Equation" r:id="rId4" imgW="4101840" imgH="1625400" progId="Equation.3">
                  <p:embed/>
                </p:oleObj>
              </mc:Choice>
              <mc:Fallback>
                <p:oleObj name="Equation" r:id="rId4" imgW="4101840" imgH="1625400" progId="Equation.3">
                  <p:embed/>
                  <p:pic>
                    <p:nvPicPr>
                      <p:cNvPr id="0" name="內容版面配置區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1993900"/>
                        <a:ext cx="8128000" cy="3221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文字方塊 2"/>
          <p:cNvSpPr txBox="1"/>
          <p:nvPr/>
        </p:nvSpPr>
        <p:spPr>
          <a:xfrm>
            <a:off x="467544" y="5733532"/>
            <a:ext cx="6212535" cy="646331"/>
          </a:xfrm>
          <a:prstGeom prst="rect">
            <a:avLst/>
          </a:prstGeom>
          <a:noFill/>
        </p:spPr>
        <p:txBody>
          <a:bodyPr wrap="none" rtlCol="0">
            <a:spAutoFit/>
          </a:bodyPr>
          <a:lstStyle/>
          <a:p>
            <a:r>
              <a:rPr lang="en-US" altLang="zh-TW" dirty="0" smtClean="0"/>
              <a:t>EBIT</a:t>
            </a:r>
            <a:r>
              <a:rPr lang="zh-TW" altLang="en-US" dirty="0" smtClean="0"/>
              <a:t> </a:t>
            </a:r>
            <a:r>
              <a:rPr lang="en-US" altLang="zh-TW" dirty="0" smtClean="0"/>
              <a:t>=</a:t>
            </a:r>
            <a:r>
              <a:rPr lang="zh-TW" altLang="en-US" dirty="0" smtClean="0"/>
              <a:t> </a:t>
            </a:r>
            <a:r>
              <a:rPr lang="en-US" altLang="zh-TW" dirty="0" smtClean="0"/>
              <a:t>CGS(</a:t>
            </a:r>
            <a:r>
              <a:rPr lang="zh-TW" altLang="en-US" dirty="0" smtClean="0"/>
              <a:t>銷貨成本</a:t>
            </a:r>
            <a:r>
              <a:rPr lang="en-US" altLang="zh-TW" dirty="0" smtClean="0"/>
              <a:t>)</a:t>
            </a:r>
            <a:r>
              <a:rPr lang="zh-TW" altLang="en-US" dirty="0" smtClean="0"/>
              <a:t> </a:t>
            </a:r>
            <a:r>
              <a:rPr lang="en-US" altLang="zh-TW" dirty="0" smtClean="0"/>
              <a:t>+</a:t>
            </a:r>
            <a:r>
              <a:rPr lang="zh-TW" altLang="en-US" dirty="0" smtClean="0"/>
              <a:t> </a:t>
            </a:r>
            <a:r>
              <a:rPr lang="en-US" altLang="zh-TW" dirty="0" smtClean="0"/>
              <a:t>OE(</a:t>
            </a:r>
            <a:r>
              <a:rPr lang="zh-TW" altLang="en-US" dirty="0" smtClean="0"/>
              <a:t>營業費用</a:t>
            </a:r>
            <a:r>
              <a:rPr lang="en-US" altLang="zh-TW" dirty="0" smtClean="0"/>
              <a:t>)</a:t>
            </a:r>
            <a:r>
              <a:rPr lang="zh-TW" altLang="en-US" dirty="0" smtClean="0"/>
              <a:t> </a:t>
            </a:r>
            <a:r>
              <a:rPr lang="en-US" altLang="zh-TW" dirty="0" smtClean="0"/>
              <a:t>+</a:t>
            </a:r>
            <a:r>
              <a:rPr lang="zh-TW" altLang="en-US" dirty="0" smtClean="0"/>
              <a:t> </a:t>
            </a:r>
            <a:r>
              <a:rPr lang="en-US" altLang="zh-TW" dirty="0" smtClean="0"/>
              <a:t>DEP(</a:t>
            </a:r>
            <a:r>
              <a:rPr lang="zh-TW" altLang="en-US" dirty="0" smtClean="0"/>
              <a:t>折舊費用</a:t>
            </a:r>
            <a:r>
              <a:rPr lang="en-US" altLang="zh-TW" dirty="0" smtClean="0"/>
              <a:t>)</a:t>
            </a:r>
          </a:p>
          <a:p>
            <a:r>
              <a:rPr lang="en-US" altLang="zh-TW" dirty="0" smtClean="0"/>
              <a:t>IC</a:t>
            </a:r>
            <a:r>
              <a:rPr lang="zh-TW" altLang="en-US" dirty="0" smtClean="0"/>
              <a:t> </a:t>
            </a:r>
            <a:r>
              <a:rPr lang="en-US" altLang="zh-TW" dirty="0" smtClean="0"/>
              <a:t>=</a:t>
            </a:r>
            <a:r>
              <a:rPr lang="zh-TW" altLang="en-US" dirty="0" smtClean="0"/>
              <a:t> </a:t>
            </a:r>
            <a:r>
              <a:rPr lang="en-US" altLang="zh-TW" dirty="0" smtClean="0"/>
              <a:t>WC(</a:t>
            </a:r>
            <a:r>
              <a:rPr lang="zh-TW" altLang="en-US" dirty="0" smtClean="0"/>
              <a:t>流動性資產</a:t>
            </a:r>
            <a:r>
              <a:rPr lang="en-US" altLang="zh-TW" dirty="0" smtClean="0"/>
              <a:t>)</a:t>
            </a:r>
            <a:r>
              <a:rPr lang="zh-TW" altLang="en-US" dirty="0" smtClean="0"/>
              <a:t> </a:t>
            </a:r>
            <a:r>
              <a:rPr lang="en-US" altLang="zh-TW" dirty="0" smtClean="0"/>
              <a:t>+</a:t>
            </a:r>
            <a:r>
              <a:rPr lang="zh-TW" altLang="en-US" dirty="0" smtClean="0"/>
              <a:t> </a:t>
            </a:r>
            <a:r>
              <a:rPr lang="en-US" altLang="zh-TW" dirty="0" smtClean="0"/>
              <a:t>PPE(</a:t>
            </a:r>
            <a:r>
              <a:rPr lang="zh-TW" altLang="en-US" dirty="0" smtClean="0"/>
              <a:t>固定資產</a:t>
            </a:r>
            <a:r>
              <a:rPr lang="en-US" altLang="zh-TW" dirty="0" smtClean="0"/>
              <a:t>)</a:t>
            </a:r>
            <a:r>
              <a:rPr lang="zh-TW" altLang="en-US" dirty="0" smtClean="0"/>
              <a:t> </a:t>
            </a:r>
            <a:r>
              <a:rPr lang="en-US" altLang="zh-TW" dirty="0" smtClean="0"/>
              <a:t>+</a:t>
            </a:r>
            <a:r>
              <a:rPr lang="zh-TW" altLang="en-US" dirty="0" smtClean="0"/>
              <a:t> </a:t>
            </a:r>
            <a:r>
              <a:rPr lang="en-US" altLang="zh-TW" dirty="0" smtClean="0"/>
              <a:t>OA(</a:t>
            </a:r>
            <a:r>
              <a:rPr lang="zh-TW" altLang="en-US" dirty="0" smtClean="0"/>
              <a:t>其他營業資產</a:t>
            </a:r>
            <a:r>
              <a:rPr lang="en-US" altLang="zh-TW" dirty="0" smtClean="0"/>
              <a:t>)</a:t>
            </a:r>
            <a:endParaRPr lang="zh-TW"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33</a:t>
            </a:fld>
            <a:endParaRPr lang="zh-TW" altLang="en-US"/>
          </a:p>
        </p:txBody>
      </p:sp>
      <p:sp>
        <p:nvSpPr>
          <p:cNvPr id="6" name="文字方塊 5"/>
          <p:cNvSpPr txBox="1"/>
          <p:nvPr/>
        </p:nvSpPr>
        <p:spPr>
          <a:xfrm>
            <a:off x="2714612" y="1428736"/>
            <a:ext cx="1357322" cy="369332"/>
          </a:xfrm>
          <a:prstGeom prst="rect">
            <a:avLst/>
          </a:prstGeom>
          <a:noFill/>
          <a:ln>
            <a:solidFill>
              <a:srgbClr val="FF0000"/>
            </a:solidFill>
          </a:ln>
        </p:spPr>
        <p:txBody>
          <a:bodyPr wrap="square" rtlCol="0">
            <a:spAutoFit/>
          </a:bodyPr>
          <a:lstStyle/>
          <a:p>
            <a:r>
              <a:rPr lang="zh-TW" altLang="en-US" dirty="0" smtClean="0">
                <a:solidFill>
                  <a:srgbClr val="FF0000"/>
                </a:solidFill>
              </a:rPr>
              <a:t>銷售獲利率</a:t>
            </a:r>
            <a:endParaRPr lang="zh-TW" altLang="en-US" dirty="0">
              <a:solidFill>
                <a:srgbClr val="FF0000"/>
              </a:solidFill>
            </a:endParaRPr>
          </a:p>
        </p:txBody>
      </p:sp>
      <p:sp>
        <p:nvSpPr>
          <p:cNvPr id="7" name="文字方塊 6"/>
          <p:cNvSpPr txBox="1"/>
          <p:nvPr/>
        </p:nvSpPr>
        <p:spPr>
          <a:xfrm>
            <a:off x="2500298" y="5417122"/>
            <a:ext cx="2071702" cy="369332"/>
          </a:xfrm>
          <a:prstGeom prst="rect">
            <a:avLst/>
          </a:prstGeom>
          <a:noFill/>
          <a:ln>
            <a:solidFill>
              <a:srgbClr val="FF0000"/>
            </a:solidFill>
          </a:ln>
        </p:spPr>
        <p:txBody>
          <a:bodyPr wrap="square" rtlCol="0">
            <a:spAutoFit/>
          </a:bodyPr>
          <a:lstStyle/>
          <a:p>
            <a:r>
              <a:rPr lang="en-US" altLang="zh-TW" dirty="0" smtClean="0">
                <a:solidFill>
                  <a:srgbClr val="FF0000"/>
                </a:solidFill>
              </a:rPr>
              <a:t> </a:t>
            </a:r>
            <a:r>
              <a:rPr lang="zh-TW" altLang="en-US" smtClean="0">
                <a:solidFill>
                  <a:srgbClr val="FF0000"/>
                </a:solidFill>
              </a:rPr>
              <a:t>投入成本回報利率</a:t>
            </a:r>
            <a:endParaRPr lang="zh-TW" altLang="en-US" dirty="0">
              <a:solidFill>
                <a:srgbClr val="FF0000"/>
              </a:solidFill>
            </a:endParaRPr>
          </a:p>
        </p:txBody>
      </p:sp>
      <p:sp>
        <p:nvSpPr>
          <p:cNvPr id="9" name="矩形 8"/>
          <p:cNvSpPr/>
          <p:nvPr/>
        </p:nvSpPr>
        <p:spPr>
          <a:xfrm>
            <a:off x="4929190" y="2143116"/>
            <a:ext cx="571504" cy="428628"/>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p:cNvSpPr txBox="1"/>
          <p:nvPr/>
        </p:nvSpPr>
        <p:spPr>
          <a:xfrm>
            <a:off x="5929322" y="2273850"/>
            <a:ext cx="3214710" cy="646331"/>
          </a:xfrm>
          <a:prstGeom prst="rect">
            <a:avLst/>
          </a:prstGeom>
          <a:noFill/>
        </p:spPr>
        <p:txBody>
          <a:bodyPr wrap="square" rtlCol="0">
            <a:spAutoFit/>
          </a:bodyPr>
          <a:lstStyle/>
          <a:p>
            <a:r>
              <a:rPr lang="zh-TW" altLang="en-US" dirty="0" smtClean="0">
                <a:solidFill>
                  <a:srgbClr val="FF0000"/>
                </a:solidFill>
              </a:rPr>
              <a:t>公司營業費用高於同業過多，導致獲利率低</a:t>
            </a:r>
            <a:endParaRPr lang="zh-TW" altLang="en-US" dirty="0">
              <a:solidFill>
                <a:srgbClr val="FF0000"/>
              </a:solidFill>
            </a:endParaRPr>
          </a:p>
        </p:txBody>
      </p:sp>
      <p:cxnSp>
        <p:nvCxnSpPr>
          <p:cNvPr id="12" name="直線單箭頭接點 11"/>
          <p:cNvCxnSpPr/>
          <p:nvPr/>
        </p:nvCxnSpPr>
        <p:spPr>
          <a:xfrm rot="10800000">
            <a:off x="3714744" y="2500306"/>
            <a:ext cx="1143008" cy="7302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0" y="0"/>
            <a:ext cx="9251504" cy="6858000"/>
          </a:xfrm>
          <a:prstGeom prst="rect">
            <a:avLst/>
          </a:prstGeom>
        </p:spPr>
        <p:style>
          <a:lnRef idx="2">
            <a:schemeClr val="dk1">
              <a:shade val="50000"/>
            </a:schemeClr>
          </a:lnRef>
          <a:fillRef idx="1002">
            <a:schemeClr val="dk1"/>
          </a:fillRef>
          <a:effectRef idx="0">
            <a:schemeClr val="dk1"/>
          </a:effectRef>
          <a:fontRef idx="minor">
            <a:schemeClr val="lt1"/>
          </a:fontRef>
        </p:style>
        <p:txBody>
          <a:bodyPr rtlCol="0" anchor="ctr"/>
          <a:lstStyle/>
          <a:p>
            <a:pPr algn="ctr"/>
            <a:endParaRPr lang="zh-TW" altLang="en-US"/>
          </a:p>
        </p:txBody>
      </p:sp>
      <p:pic>
        <p:nvPicPr>
          <p:cNvPr id="5" name="內容版面配置區 4" descr="graph1.jpg"/>
          <p:cNvPicPr>
            <a:picLocks noGrp="1" noChangeAspect="1"/>
          </p:cNvPicPr>
          <p:nvPr>
            <p:ph idx="1"/>
          </p:nvPr>
        </p:nvPicPr>
        <p:blipFill>
          <a:blip r:embed="rId3"/>
          <a:srcRect l="16131" t="12687" r="12025" b="43283"/>
          <a:stretch>
            <a:fillRect/>
          </a:stretch>
        </p:blipFill>
        <p:spPr>
          <a:xfrm rot="16200000">
            <a:off x="1827246" y="539651"/>
            <a:ext cx="6203887" cy="5357849"/>
          </a:xfrm>
        </p:spPr>
      </p:pic>
      <p:sp>
        <p:nvSpPr>
          <p:cNvPr id="11" name="文字方塊 10"/>
          <p:cNvSpPr txBox="1"/>
          <p:nvPr/>
        </p:nvSpPr>
        <p:spPr>
          <a:xfrm>
            <a:off x="150633" y="5013176"/>
            <a:ext cx="3242640"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zh-TW" altLang="en-US" dirty="0" smtClean="0"/>
              <a:t>分解後</a:t>
            </a:r>
            <a:r>
              <a:rPr lang="en-US" altLang="zh-TW" dirty="0" smtClean="0"/>
              <a:t>ROIC</a:t>
            </a:r>
            <a:r>
              <a:rPr lang="zh-TW" altLang="en-US" dirty="0" smtClean="0"/>
              <a:t>幫助財務分析，了解那些財務比率影響一家企業的投資報酬率</a:t>
            </a:r>
            <a:endParaRPr lang="zh-TW"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結論</a:t>
            </a:r>
            <a:r>
              <a:rPr lang="en-US" altLang="zh-TW" dirty="0" smtClean="0"/>
              <a:t>(1/2)</a:t>
            </a:r>
            <a:endParaRPr lang="zh-TW" altLang="en-US" dirty="0"/>
          </a:p>
        </p:txBody>
      </p:sp>
      <p:sp>
        <p:nvSpPr>
          <p:cNvPr id="3" name="內容版面配置區 2"/>
          <p:cNvSpPr>
            <a:spLocks noGrp="1"/>
          </p:cNvSpPr>
          <p:nvPr>
            <p:ph idx="1"/>
          </p:nvPr>
        </p:nvSpPr>
        <p:spPr/>
        <p:txBody>
          <a:bodyPr>
            <a:normAutofit/>
          </a:bodyPr>
          <a:lstStyle/>
          <a:p>
            <a:r>
              <a:rPr lang="zh-TW" altLang="en-US" dirty="0" smtClean="0">
                <a:sym typeface="Wingdings" pitchFamily="2" charset="2"/>
              </a:rPr>
              <a:t>財報限制</a:t>
            </a:r>
            <a:endParaRPr lang="en-US" altLang="zh-TW" dirty="0" smtClean="0">
              <a:sym typeface="Wingdings" pitchFamily="2" charset="2"/>
            </a:endParaRPr>
          </a:p>
          <a:p>
            <a:pPr lvl="1"/>
            <a:r>
              <a:rPr lang="zh-TW" altLang="en-US" dirty="0" smtClean="0">
                <a:sym typeface="Wingdings" pitchFamily="2" charset="2"/>
              </a:rPr>
              <a:t>投資人在乎的是經濟價值，不是帳面價值</a:t>
            </a:r>
            <a:endParaRPr lang="en-US" altLang="zh-TW" dirty="0" smtClean="0">
              <a:sym typeface="Wingdings" pitchFamily="2" charset="2"/>
            </a:endParaRPr>
          </a:p>
          <a:p>
            <a:pPr lvl="1"/>
            <a:r>
              <a:rPr lang="zh-TW" altLang="en-US" dirty="0">
                <a:sym typeface="Wingdings" pitchFamily="2" charset="2"/>
              </a:rPr>
              <a:t>穩健原則的</a:t>
            </a:r>
            <a:r>
              <a:rPr lang="zh-TW" altLang="en-US" dirty="0" smtClean="0">
                <a:sym typeface="Wingdings" pitchFamily="2" charset="2"/>
              </a:rPr>
              <a:t>限制</a:t>
            </a:r>
            <a:endParaRPr lang="en-US" altLang="zh-TW" dirty="0" smtClean="0">
              <a:sym typeface="Wingdings" pitchFamily="2" charset="2"/>
            </a:endParaRPr>
          </a:p>
          <a:p>
            <a:r>
              <a:rPr lang="zh-TW" altLang="en-US" dirty="0" smtClean="0">
                <a:sym typeface="Wingdings" pitchFamily="2" charset="2"/>
              </a:rPr>
              <a:t>數字遊戲</a:t>
            </a:r>
            <a:r>
              <a:rPr lang="en-US" altLang="zh-TW" dirty="0">
                <a:sym typeface="Wingdings" pitchFamily="2" charset="2"/>
              </a:rPr>
              <a:t>	</a:t>
            </a:r>
            <a:endParaRPr lang="en-US" altLang="zh-TW" dirty="0" smtClean="0">
              <a:sym typeface="Wingdings" pitchFamily="2" charset="2"/>
            </a:endParaRPr>
          </a:p>
          <a:p>
            <a:pPr marL="393192" lvl="1" indent="0">
              <a:buNone/>
            </a:pPr>
            <a:r>
              <a:rPr lang="en-US" altLang="zh-TW" dirty="0" smtClean="0">
                <a:sym typeface="Wingdings" pitchFamily="2" charset="2"/>
              </a:rPr>
              <a:t>   Ex: </a:t>
            </a:r>
            <a:r>
              <a:rPr lang="zh-TW" altLang="en-US" dirty="0" smtClean="0">
                <a:sym typeface="Wingdings" pitchFamily="2" charset="2"/>
              </a:rPr>
              <a:t>美化</a:t>
            </a:r>
            <a:r>
              <a:rPr lang="zh-TW" altLang="en-US" dirty="0">
                <a:sym typeface="Wingdings" pitchFamily="2" charset="2"/>
              </a:rPr>
              <a:t>過後的</a:t>
            </a:r>
            <a:r>
              <a:rPr lang="zh-TW" altLang="en-US" dirty="0" smtClean="0">
                <a:sym typeface="Wingdings" pitchFamily="2" charset="2"/>
              </a:rPr>
              <a:t>財務報表</a:t>
            </a:r>
            <a:endParaRPr lang="en-US" altLang="zh-TW" dirty="0" smtClean="0">
              <a:sym typeface="Wingdings" pitchFamily="2" charset="2"/>
            </a:endParaRPr>
          </a:p>
          <a:p>
            <a:r>
              <a:rPr lang="zh-TW" altLang="en-US" dirty="0"/>
              <a:t>財務數字是落後指標</a:t>
            </a:r>
            <a:endParaRPr lang="en-US" altLang="zh-TW" dirty="0"/>
          </a:p>
          <a:p>
            <a:pPr lvl="1"/>
            <a:r>
              <a:rPr lang="zh-TW" altLang="en-US" dirty="0"/>
              <a:t>企業價值所在無形</a:t>
            </a:r>
            <a:r>
              <a:rPr lang="zh-TW" altLang="en-US" dirty="0" smtClean="0"/>
              <a:t>資產</a:t>
            </a:r>
            <a:r>
              <a:rPr lang="en-US" altLang="zh-TW" dirty="0" smtClean="0"/>
              <a:t>(</a:t>
            </a:r>
            <a:r>
              <a:rPr lang="zh-TW" altLang="en-US" dirty="0" smtClean="0"/>
              <a:t>智能資本</a:t>
            </a:r>
            <a:r>
              <a:rPr lang="en-US" altLang="zh-TW" dirty="0" smtClean="0"/>
              <a:t>)</a:t>
            </a:r>
            <a:r>
              <a:rPr lang="zh-TW" altLang="en-US" dirty="0" smtClean="0"/>
              <a:t>   </a:t>
            </a:r>
            <a:endParaRPr lang="en-US" altLang="zh-TW" dirty="0"/>
          </a:p>
          <a:p>
            <a:pPr marL="0" indent="0">
              <a:buNone/>
            </a:pPr>
            <a:r>
              <a:rPr lang="zh-TW" altLang="en-US" dirty="0"/>
              <a:t>      </a:t>
            </a:r>
            <a:r>
              <a:rPr lang="zh-TW" altLang="en-US" dirty="0" smtClean="0"/>
              <a:t>  </a:t>
            </a:r>
            <a:r>
              <a:rPr lang="en-US" altLang="zh-TW" dirty="0" smtClean="0"/>
              <a:t>Ex</a:t>
            </a:r>
            <a:r>
              <a:rPr lang="en-US" altLang="zh-TW" dirty="0"/>
              <a:t>: </a:t>
            </a:r>
            <a:r>
              <a:rPr lang="zh-TW" altLang="en-US" dirty="0"/>
              <a:t> 員工素質，組織流程。</a:t>
            </a:r>
            <a:endParaRPr lang="en-US" altLang="zh-TW" dirty="0"/>
          </a:p>
          <a:p>
            <a:r>
              <a:rPr lang="zh-TW" altLang="en-US" dirty="0" smtClean="0"/>
              <a:t>財務績效指標決定於策略績效指標</a:t>
            </a:r>
            <a:endParaRPr lang="en-US" altLang="zh-TW" dirty="0" smtClean="0"/>
          </a:p>
          <a:p>
            <a:pPr marL="0" indent="0">
              <a:buNone/>
            </a:pPr>
            <a:r>
              <a:rPr lang="en-US" altLang="zh-TW" dirty="0" smtClean="0"/>
              <a:t>        Ex: </a:t>
            </a:r>
            <a:r>
              <a:rPr lang="zh-TW" altLang="en-US" dirty="0" smtClean="0"/>
              <a:t>研發新產品 </a:t>
            </a:r>
            <a:r>
              <a:rPr lang="en-US" altLang="zh-TW" dirty="0" smtClean="0">
                <a:sym typeface="Wingdings" pitchFamily="2" charset="2"/>
              </a:rPr>
              <a:t> ROIC</a:t>
            </a:r>
            <a:endParaRPr lang="en-US" altLang="zh-TW" dirty="0"/>
          </a:p>
          <a:p>
            <a:endParaRPr lang="en-US" altLang="zh-TW" dirty="0" smtClean="0">
              <a:sym typeface="Wingdings" pitchFamily="2" charset="2"/>
            </a:endParaRP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34</a:t>
            </a:fld>
            <a:endParaRPr lang="zh-TW" altLang="en-US"/>
          </a:p>
        </p:txBody>
      </p:sp>
    </p:spTree>
    <p:extLst>
      <p:ext uri="{BB962C8B-B14F-4D97-AF65-F5344CB8AC3E}">
        <p14:creationId xmlns:p14="http://schemas.microsoft.com/office/powerpoint/2010/main" val="28177143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結論</a:t>
            </a:r>
            <a:r>
              <a:rPr lang="en-US" altLang="zh-TW" dirty="0" smtClean="0"/>
              <a:t>(2/2)</a:t>
            </a:r>
            <a:endParaRPr lang="zh-TW" altLang="en-US" dirty="0"/>
          </a:p>
        </p:txBody>
      </p:sp>
      <p:sp>
        <p:nvSpPr>
          <p:cNvPr id="3" name="內容版面配置區 2"/>
          <p:cNvSpPr>
            <a:spLocks noGrp="1"/>
          </p:cNvSpPr>
          <p:nvPr>
            <p:ph idx="1"/>
          </p:nvPr>
        </p:nvSpPr>
        <p:spPr/>
        <p:txBody>
          <a:bodyPr/>
          <a:lstStyle/>
          <a:p>
            <a:r>
              <a:rPr lang="zh-TW" altLang="en-US" dirty="0" smtClean="0"/>
              <a:t>目的</a:t>
            </a:r>
            <a:r>
              <a:rPr lang="en-US" altLang="zh-TW" dirty="0" smtClean="0">
                <a:sym typeface="Wingdings" pitchFamily="2" charset="2"/>
              </a:rPr>
              <a:t></a:t>
            </a:r>
            <a:r>
              <a:rPr lang="zh-TW" altLang="en-US" dirty="0" smtClean="0">
                <a:sym typeface="Wingdings" pitchFamily="2" charset="2"/>
              </a:rPr>
              <a:t>分析企業價值</a:t>
            </a:r>
            <a:r>
              <a:rPr lang="en-US" altLang="zh-TW" dirty="0" smtClean="0">
                <a:sym typeface="Wingdings" pitchFamily="2" charset="2"/>
              </a:rPr>
              <a:t></a:t>
            </a:r>
            <a:r>
              <a:rPr lang="zh-TW" altLang="en-US" dirty="0" smtClean="0">
                <a:sym typeface="Wingdings" pitchFamily="2" charset="2"/>
              </a:rPr>
              <a:t>決定於企業策略方向、執行能力</a:t>
            </a:r>
            <a:r>
              <a:rPr lang="en-US" altLang="zh-TW" dirty="0" smtClean="0">
                <a:sym typeface="Wingdings" pitchFamily="2" charset="2"/>
              </a:rPr>
              <a:t></a:t>
            </a:r>
            <a:r>
              <a:rPr lang="zh-TW" altLang="en-US" dirty="0" smtClean="0">
                <a:sym typeface="Wingdings" pitchFamily="2" charset="2"/>
              </a:rPr>
              <a:t>反映策略性績效指標</a:t>
            </a:r>
            <a:r>
              <a:rPr lang="en-US" altLang="zh-TW" dirty="0" smtClean="0">
                <a:sym typeface="Wingdings" pitchFamily="2" charset="2"/>
              </a:rPr>
              <a:t></a:t>
            </a:r>
            <a:r>
              <a:rPr lang="zh-TW" altLang="en-US" dirty="0" smtClean="0">
                <a:sym typeface="Wingdings" pitchFamily="2" charset="2"/>
              </a:rPr>
              <a:t>連結財務績效指標、企業價值</a:t>
            </a:r>
            <a:r>
              <a:rPr lang="zh-TW" altLang="en-US" dirty="0">
                <a:sym typeface="Wingdings" pitchFamily="2" charset="2"/>
              </a:rPr>
              <a:t>。</a:t>
            </a:r>
            <a:endParaRPr lang="en-US" altLang="zh-TW" dirty="0" smtClean="0">
              <a:sym typeface="Wingdings" pitchFamily="2" charset="2"/>
            </a:endParaRP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35</a:t>
            </a:fld>
            <a:endParaRPr lang="zh-TW"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pPr algn="ctr">
              <a:buNone/>
            </a:pPr>
            <a:endParaRPr lang="en-US" altLang="zh-TW" sz="8800" dirty="0" smtClean="0"/>
          </a:p>
          <a:p>
            <a:pPr algn="ctr">
              <a:buNone/>
            </a:pPr>
            <a:r>
              <a:rPr lang="en-US" altLang="zh-TW" sz="8800" dirty="0" smtClean="0"/>
              <a:t>The End</a:t>
            </a:r>
            <a:endParaRPr lang="zh-TW" altLang="en-US" sz="8800" dirty="0"/>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36</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股東權益</a:t>
            </a:r>
            <a:endParaRPr lang="en-US" dirty="0"/>
          </a:p>
        </p:txBody>
      </p:sp>
      <p:sp>
        <p:nvSpPr>
          <p:cNvPr id="3" name="Content Placeholder 2"/>
          <p:cNvSpPr>
            <a:spLocks noGrp="1"/>
          </p:cNvSpPr>
          <p:nvPr>
            <p:ph idx="1"/>
          </p:nvPr>
        </p:nvSpPr>
        <p:spPr/>
        <p:txBody>
          <a:bodyPr/>
          <a:lstStyle/>
          <a:p>
            <a:r>
              <a:rPr lang="zh-TW" altLang="en-US" dirty="0" smtClean="0"/>
              <a:t>股東權益是公司的</a:t>
            </a:r>
            <a:r>
              <a:rPr lang="zh-TW" altLang="en-US" dirty="0" smtClean="0">
                <a:solidFill>
                  <a:srgbClr val="FF0000"/>
                </a:solidFill>
              </a:rPr>
              <a:t>剩餘權益</a:t>
            </a:r>
            <a:r>
              <a:rPr lang="zh-TW" altLang="en-US" dirty="0" smtClean="0"/>
              <a:t>，當公司有盈餘時，股東才能分配盈餘。</a:t>
            </a:r>
            <a:endParaRPr lang="en-US" altLang="zh-TW" dirty="0" smtClean="0"/>
          </a:p>
          <a:p>
            <a:pPr lvl="1"/>
            <a:r>
              <a:rPr lang="zh-TW" altLang="en-US" dirty="0" smtClean="0"/>
              <a:t>當公司進入清算程序，準備結束營業時，俟所有員工及債權人權益獲得合理清償之後，股東才能對公司剩餘的資產求償。</a:t>
            </a:r>
            <a:endParaRPr lang="en-US" altLang="zh-TW" dirty="0" smtClean="0"/>
          </a:p>
          <a:p>
            <a:pPr lvl="1"/>
            <a:r>
              <a:rPr lang="zh-TW" altLang="en-US" dirty="0" smtClean="0"/>
              <a:t>即：</a:t>
            </a:r>
            <a:r>
              <a:rPr lang="zh-TW" altLang="en-US" dirty="0" smtClean="0">
                <a:solidFill>
                  <a:srgbClr val="FF0000"/>
                </a:solidFill>
              </a:rPr>
              <a:t>股東權益</a:t>
            </a:r>
            <a:r>
              <a:rPr lang="en-US" altLang="zh-TW" dirty="0" smtClean="0">
                <a:solidFill>
                  <a:srgbClr val="FF0000"/>
                </a:solidFill>
              </a:rPr>
              <a:t>=</a:t>
            </a:r>
            <a:r>
              <a:rPr lang="zh-TW" altLang="en-US" dirty="0" smtClean="0">
                <a:solidFill>
                  <a:srgbClr val="FF0000"/>
                </a:solidFill>
              </a:rPr>
              <a:t>資產</a:t>
            </a:r>
            <a:r>
              <a:rPr lang="en-US" altLang="zh-TW" dirty="0" smtClean="0">
                <a:solidFill>
                  <a:srgbClr val="FF0000"/>
                </a:solidFill>
              </a:rPr>
              <a:t>- </a:t>
            </a:r>
            <a:r>
              <a:rPr lang="zh-TW" altLang="en-US" dirty="0" smtClean="0">
                <a:solidFill>
                  <a:srgbClr val="FF0000"/>
                </a:solidFill>
              </a:rPr>
              <a:t>負債</a:t>
            </a:r>
            <a:r>
              <a:rPr lang="zh-TW" altLang="en-US" dirty="0" smtClean="0"/>
              <a:t>。</a:t>
            </a:r>
            <a:endParaRPr lang="en-US" altLang="zh-TW" dirty="0" smtClean="0"/>
          </a:p>
          <a:p>
            <a:pPr lvl="1"/>
            <a:r>
              <a:rPr lang="zh-TW" altLang="en-US" dirty="0" smtClean="0"/>
              <a:t>創造股東權益價值與創造企業資產價值的目標一致。</a:t>
            </a:r>
            <a:endParaRPr lang="en-US" altLang="zh-TW" dirty="0" smtClean="0"/>
          </a:p>
          <a:p>
            <a:endParaRPr lang="en-US" dirty="0"/>
          </a:p>
        </p:txBody>
      </p:sp>
      <p:sp>
        <p:nvSpPr>
          <p:cNvPr id="4" name="Slide Number Placeholder 3"/>
          <p:cNvSpPr>
            <a:spLocks noGrp="1"/>
          </p:cNvSpPr>
          <p:nvPr>
            <p:ph type="sldNum" sz="quarter" idx="12"/>
          </p:nvPr>
        </p:nvSpPr>
        <p:spPr/>
        <p:txBody>
          <a:bodyPr/>
          <a:lstStyle/>
          <a:p>
            <a:fld id="{5CBEDE15-3B9A-4371-982E-CCF9CCBDEC22}" type="slidenum">
              <a:rPr lang="zh-TW" altLang="en-US" smtClean="0"/>
              <a:pPr/>
              <a:t>4</a:t>
            </a:fld>
            <a:endParaRPr lang="zh-TW" altLang="en-US"/>
          </a:p>
        </p:txBody>
      </p:sp>
    </p:spTree>
    <p:extLst>
      <p:ext uri="{BB962C8B-B14F-4D97-AF65-F5344CB8AC3E}">
        <p14:creationId xmlns:p14="http://schemas.microsoft.com/office/powerpoint/2010/main" val="3545283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財務分析究竟在分析什麼</a:t>
            </a:r>
            <a:r>
              <a:rPr lang="en-US" altLang="zh-TW" dirty="0"/>
              <a:t>? </a:t>
            </a:r>
            <a:endParaRPr lang="zh-TW" altLang="en-US" dirty="0"/>
          </a:p>
        </p:txBody>
      </p:sp>
      <p:sp>
        <p:nvSpPr>
          <p:cNvPr id="3" name="內容版面配置區 2"/>
          <p:cNvSpPr>
            <a:spLocks noGrp="1"/>
          </p:cNvSpPr>
          <p:nvPr>
            <p:ph idx="1"/>
          </p:nvPr>
        </p:nvSpPr>
        <p:spPr>
          <a:xfrm>
            <a:off x="457200" y="1571612"/>
            <a:ext cx="8229600" cy="4953732"/>
          </a:xfrm>
        </p:spPr>
        <p:txBody>
          <a:bodyPr>
            <a:normAutofit/>
          </a:bodyPr>
          <a:lstStyle/>
          <a:p>
            <a:r>
              <a:rPr lang="zh-TW" altLang="en-US" dirty="0"/>
              <a:t>資訊</a:t>
            </a:r>
            <a:r>
              <a:rPr lang="zh-TW" altLang="en-US" dirty="0" smtClean="0"/>
              <a:t>落差</a:t>
            </a:r>
            <a:endParaRPr lang="en-US" altLang="zh-TW" dirty="0" smtClean="0"/>
          </a:p>
          <a:p>
            <a:r>
              <a:rPr lang="zh-TW" altLang="en-US" dirty="0" smtClean="0"/>
              <a:t>分析範圍</a:t>
            </a:r>
            <a:endParaRPr lang="en-US" altLang="zh-TW" dirty="0" smtClean="0"/>
          </a:p>
          <a:p>
            <a:r>
              <a:rPr lang="zh-TW" altLang="en-US" dirty="0" smtClean="0"/>
              <a:t>如何分析</a:t>
            </a: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5</a:t>
            </a:fld>
            <a:endParaRPr lang="zh-TW" altLang="en-US"/>
          </a:p>
        </p:txBody>
      </p:sp>
    </p:spTree>
    <p:extLst>
      <p:ext uri="{BB962C8B-B14F-4D97-AF65-F5344CB8AC3E}">
        <p14:creationId xmlns:p14="http://schemas.microsoft.com/office/powerpoint/2010/main" val="1227262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資訊落差</a:t>
            </a:r>
            <a:endParaRPr lang="en-US" dirty="0"/>
          </a:p>
        </p:txBody>
      </p:sp>
      <p:sp>
        <p:nvSpPr>
          <p:cNvPr id="3" name="Content Placeholder 2"/>
          <p:cNvSpPr>
            <a:spLocks noGrp="1"/>
          </p:cNvSpPr>
          <p:nvPr>
            <p:ph idx="1"/>
          </p:nvPr>
        </p:nvSpPr>
        <p:spPr/>
        <p:txBody>
          <a:bodyPr>
            <a:normAutofit/>
          </a:bodyPr>
          <a:lstStyle/>
          <a:p>
            <a:r>
              <a:rPr lang="zh-TW" altLang="en-US" dirty="0" smtClean="0">
                <a:latin typeface="新細明體"/>
                <a:ea typeface="新細明體"/>
                <a:cs typeface="新細明體"/>
              </a:rPr>
              <a:t>第一次會計革命產生了一般公認會計原則</a:t>
            </a:r>
            <a:endParaRPr lang="en-US" altLang="zh-TW" dirty="0" smtClean="0">
              <a:latin typeface="新細明體"/>
              <a:ea typeface="新細明體"/>
              <a:cs typeface="新細明體"/>
            </a:endParaRPr>
          </a:p>
          <a:p>
            <a:endParaRPr lang="en-US" altLang="zh-TW" dirty="0" smtClean="0">
              <a:latin typeface="新細明體"/>
              <a:ea typeface="新細明體"/>
              <a:cs typeface="新細明體"/>
            </a:endParaRPr>
          </a:p>
          <a:p>
            <a:r>
              <a:rPr lang="en-US" dirty="0" smtClean="0">
                <a:latin typeface="新細明體"/>
                <a:ea typeface="新細明體"/>
                <a:cs typeface="新細明體"/>
              </a:rPr>
              <a:t>一般公認會計原則（GAAP, Generally Accepted Accounting Principles ）：</a:t>
            </a:r>
            <a:r>
              <a:rPr lang="en-US" dirty="0" err="1" smtClean="0">
                <a:latin typeface="新細明體"/>
                <a:ea typeface="新細明體"/>
                <a:cs typeface="新細明體"/>
              </a:rPr>
              <a:t>會計的任何一環都必須遵守的準則</a:t>
            </a:r>
            <a:r>
              <a:rPr lang="zh-TW" altLang="en-US" dirty="0" smtClean="0">
                <a:latin typeface="新細明體"/>
                <a:ea typeface="新細明體"/>
                <a:cs typeface="新細明體"/>
              </a:rPr>
              <a:t>。</a:t>
            </a:r>
            <a:endParaRPr lang="en-US" dirty="0" smtClean="0">
              <a:latin typeface="新細明體"/>
              <a:ea typeface="新細明體"/>
              <a:cs typeface="新細明體"/>
            </a:endParaRPr>
          </a:p>
          <a:p>
            <a:pPr lvl="1"/>
            <a:r>
              <a:rPr lang="en-US" dirty="0" smtClean="0">
                <a:latin typeface="新細明體"/>
                <a:ea typeface="新細明體"/>
                <a:cs typeface="新細明體"/>
              </a:rPr>
              <a:t>規範企業有形資產的投資及期經營績效。</a:t>
            </a:r>
          </a:p>
          <a:p>
            <a:pPr lvl="1"/>
            <a:r>
              <a:rPr lang="en-US" dirty="0" err="1" smtClean="0">
                <a:latin typeface="新細明體"/>
                <a:ea typeface="新細明體"/>
                <a:cs typeface="新細明體"/>
              </a:rPr>
              <a:t>Eg：規律性原則、真誠原則、方法恆久性原則、非補償性原則、慎重原則、連續性原則、週期性的原則</a:t>
            </a:r>
            <a:r>
              <a:rPr lang="en-US" dirty="0" smtClean="0">
                <a:latin typeface="新細明體"/>
                <a:ea typeface="新細明體"/>
                <a:cs typeface="新細明體"/>
              </a:rPr>
              <a:t>…</a:t>
            </a:r>
            <a:r>
              <a:rPr lang="zh-TW" altLang="en-US" dirty="0" smtClean="0">
                <a:latin typeface="新細明體"/>
                <a:ea typeface="新細明體"/>
                <a:cs typeface="新細明體"/>
              </a:rPr>
              <a:t>等</a:t>
            </a:r>
            <a:r>
              <a:rPr lang="en-US" dirty="0" smtClean="0">
                <a:latin typeface="新細明體"/>
                <a:ea typeface="新細明體"/>
                <a:cs typeface="新細明體"/>
              </a:rPr>
              <a:t>。</a:t>
            </a:r>
          </a:p>
        </p:txBody>
      </p:sp>
      <p:sp>
        <p:nvSpPr>
          <p:cNvPr id="4" name="Slide Number Placeholder 3"/>
          <p:cNvSpPr>
            <a:spLocks noGrp="1"/>
          </p:cNvSpPr>
          <p:nvPr>
            <p:ph type="sldNum" sz="quarter" idx="12"/>
          </p:nvPr>
        </p:nvSpPr>
        <p:spPr/>
        <p:txBody>
          <a:bodyPr/>
          <a:lstStyle/>
          <a:p>
            <a:fld id="{5CBEDE15-3B9A-4371-982E-CCF9CCBDEC22}" type="slidenum">
              <a:rPr lang="zh-TW" altLang="en-US" smtClean="0"/>
              <a:pPr/>
              <a:t>6</a:t>
            </a:fld>
            <a:endParaRPr lang="zh-TW" altLang="en-US"/>
          </a:p>
        </p:txBody>
      </p:sp>
    </p:spTree>
    <p:extLst>
      <p:ext uri="{BB962C8B-B14F-4D97-AF65-F5344CB8AC3E}">
        <p14:creationId xmlns:p14="http://schemas.microsoft.com/office/powerpoint/2010/main" val="4037858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資訊落差</a:t>
            </a:r>
            <a:endParaRPr lang="zh-TW" altLang="en-US" dirty="0"/>
          </a:p>
        </p:txBody>
      </p:sp>
      <p:sp>
        <p:nvSpPr>
          <p:cNvPr id="3" name="內容版面配置區 2"/>
          <p:cNvSpPr>
            <a:spLocks noGrp="1"/>
          </p:cNvSpPr>
          <p:nvPr>
            <p:ph idx="1"/>
          </p:nvPr>
        </p:nvSpPr>
        <p:spPr/>
        <p:txBody>
          <a:bodyPr/>
          <a:lstStyle/>
          <a:p>
            <a:r>
              <a:rPr lang="en-US" altLang="zh-TW" dirty="0" err="1" smtClean="0">
                <a:latin typeface="新細明體"/>
                <a:cs typeface="新細明體"/>
              </a:rPr>
              <a:t>企業與投資人產生嚴重的資訊落差</a:t>
            </a:r>
            <a:r>
              <a:rPr lang="en-US" altLang="zh-TW" dirty="0" smtClean="0">
                <a:latin typeface="新細明體"/>
                <a:cs typeface="新細明體"/>
              </a:rPr>
              <a:t>。</a:t>
            </a:r>
          </a:p>
          <a:p>
            <a:pPr lvl="1"/>
            <a:r>
              <a:rPr lang="en-US" altLang="zh-TW" dirty="0" smtClean="0"/>
              <a:t>GAAP</a:t>
            </a:r>
            <a:r>
              <a:rPr lang="zh-TW" altLang="en-US" dirty="0" smtClean="0"/>
              <a:t>規範的財報內容主要記載已發生的內容，且已揭露企業有形資產為主。</a:t>
            </a:r>
            <a:endParaRPr lang="en-US" altLang="zh-TW" dirty="0" smtClean="0"/>
          </a:p>
          <a:p>
            <a:pPr lvl="1"/>
            <a:r>
              <a:rPr lang="zh-TW" altLang="en-US" dirty="0" smtClean="0"/>
              <a:t>隨著科技快速的發展，技術取代資本</a:t>
            </a:r>
            <a:r>
              <a:rPr lang="en-US" altLang="zh-TW" dirty="0" err="1" smtClean="0">
                <a:latin typeface="新細明體"/>
                <a:cs typeface="新細明體"/>
              </a:rPr>
              <a:t>成為競爭優勢關鍵</a:t>
            </a:r>
            <a:endParaRPr lang="en-US" altLang="zh-TW" dirty="0" smtClean="0"/>
          </a:p>
          <a:p>
            <a:pPr lvl="1"/>
            <a:r>
              <a:rPr lang="en-US" altLang="zh-TW" dirty="0" smtClean="0"/>
              <a:t>GAAP</a:t>
            </a:r>
            <a:r>
              <a:rPr lang="zh-TW" altLang="en-US" dirty="0" smtClean="0"/>
              <a:t>規範彈性，公司可以美化損失</a:t>
            </a:r>
            <a:endParaRPr lang="en-US" altLang="zh-TW" dirty="0" smtClean="0"/>
          </a:p>
          <a:p>
            <a:endParaRPr lang="en-US" altLang="zh-TW" dirty="0" smtClean="0"/>
          </a:p>
          <a:p>
            <a:r>
              <a:rPr lang="en-US" altLang="zh-TW" dirty="0" err="1" smtClean="0">
                <a:latin typeface="新細明體"/>
                <a:cs typeface="新細明體"/>
              </a:rPr>
              <a:t>企業提供的資訊不等於投資人需要的資訊</a:t>
            </a:r>
            <a:endParaRPr lang="en-US" altLang="zh-TW" dirty="0" smtClean="0">
              <a:latin typeface="新細明體"/>
              <a:cs typeface="新細明體"/>
            </a:endParaRP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7</a:t>
            </a:fld>
            <a:endParaRPr lang="zh-TW" altLang="en-US"/>
          </a:p>
        </p:txBody>
      </p:sp>
    </p:spTree>
    <p:extLst>
      <p:ext uri="{BB962C8B-B14F-4D97-AF65-F5344CB8AC3E}">
        <p14:creationId xmlns:p14="http://schemas.microsoft.com/office/powerpoint/2010/main" val="2633101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a:bodyPr>
          <a:lstStyle/>
          <a:p>
            <a:r>
              <a:rPr lang="zh-TW" altLang="en-US" dirty="0" smtClean="0"/>
              <a:t>財務分析究竟在分析什麼？</a:t>
            </a:r>
            <a:r>
              <a:rPr lang="en-US" altLang="zh-TW" dirty="0" smtClean="0"/>
              <a:t> </a:t>
            </a:r>
            <a:endParaRPr lang="zh-TW" altLang="en-US" sz="2200" dirty="0"/>
          </a:p>
        </p:txBody>
      </p:sp>
      <p:sp>
        <p:nvSpPr>
          <p:cNvPr id="2" name="內容版面配置區 1"/>
          <p:cNvSpPr>
            <a:spLocks noGrp="1"/>
          </p:cNvSpPr>
          <p:nvPr>
            <p:ph idx="1"/>
          </p:nvPr>
        </p:nvSpPr>
        <p:spPr>
          <a:ln>
            <a:noFill/>
          </a:ln>
        </p:spPr>
        <p:txBody>
          <a:bodyPr>
            <a:normAutofit/>
          </a:bodyPr>
          <a:lstStyle/>
          <a:p>
            <a:r>
              <a:rPr lang="zh-TW" altLang="en-US" dirty="0" smtClean="0"/>
              <a:t>財務分析：評估股東權益價值的重要過程。</a:t>
            </a:r>
            <a:endParaRPr lang="en-US" altLang="zh-TW" dirty="0" smtClean="0"/>
          </a:p>
          <a:p>
            <a:pPr lvl="1"/>
            <a:r>
              <a:rPr lang="zh-TW" altLang="en-US" dirty="0" smtClean="0"/>
              <a:t>必須先確定所分析的對象與股東權益價值有關。</a:t>
            </a:r>
            <a:endParaRPr lang="en-US" altLang="zh-TW" dirty="0" smtClean="0"/>
          </a:p>
          <a:p>
            <a:endParaRPr lang="en-US" altLang="zh-TW" dirty="0" smtClean="0"/>
          </a:p>
          <a:p>
            <a:r>
              <a:rPr lang="zh-TW" altLang="en-US" dirty="0" smtClean="0"/>
              <a:t>財務報表：以量化的財務數字，依所需要的內容表示。</a:t>
            </a:r>
            <a:endParaRPr lang="en-US" altLang="zh-TW" dirty="0" smtClean="0"/>
          </a:p>
          <a:p>
            <a:pPr lvl="1"/>
            <a:r>
              <a:rPr lang="zh-TW" altLang="en-US" dirty="0" smtClean="0"/>
              <a:t>過去：衡量過去績效</a:t>
            </a:r>
            <a:endParaRPr lang="en-US" altLang="zh-TW" dirty="0" smtClean="0"/>
          </a:p>
          <a:p>
            <a:pPr lvl="1"/>
            <a:r>
              <a:rPr lang="zh-TW" altLang="en-US" dirty="0" smtClean="0"/>
              <a:t>現在：作出營利、虧蝕的分析，目的是控制成本及提醒管理層要努力控制公司財政狀況。</a:t>
            </a:r>
            <a:endParaRPr lang="en-US" altLang="zh-TW" dirty="0" smtClean="0"/>
          </a:p>
          <a:p>
            <a:pPr lvl="1"/>
            <a:r>
              <a:rPr lang="zh-TW" altLang="en-US" dirty="0" smtClean="0"/>
              <a:t>未來：財務分析人員藉此評估一項投資決策的未來效益，提供給管理階層。</a:t>
            </a:r>
            <a:endParaRPr lang="en-US" altLang="zh-TW" dirty="0" smtClean="0"/>
          </a:p>
          <a:p>
            <a:pPr lvl="1"/>
            <a:endParaRPr lang="en-US" altLang="zh-TW" dirty="0" smtClean="0"/>
          </a:p>
          <a:p>
            <a:endParaRPr lang="en-US" altLang="zh-TW" dirty="0" smtClean="0"/>
          </a:p>
          <a:p>
            <a:pPr lvl="1"/>
            <a:endParaRPr lang="zh-TW" altLang="en-US" dirty="0"/>
          </a:p>
        </p:txBody>
      </p:sp>
      <p:sp>
        <p:nvSpPr>
          <p:cNvPr id="3" name="投影片編號版面配置區 2"/>
          <p:cNvSpPr>
            <a:spLocks noGrp="1"/>
          </p:cNvSpPr>
          <p:nvPr>
            <p:ph type="sldNum" sz="quarter" idx="12"/>
          </p:nvPr>
        </p:nvSpPr>
        <p:spPr/>
        <p:txBody>
          <a:bodyPr>
            <a:normAutofit/>
          </a:bodyPr>
          <a:lstStyle/>
          <a:p>
            <a:fld id="{5CBEDE15-3B9A-4371-982E-CCF9CCBDEC22}" type="slidenum">
              <a:rPr lang="zh-TW" altLang="en-US" smtClean="0"/>
              <a:pPr/>
              <a:t>8</a:t>
            </a:fld>
            <a:endParaRPr lang="zh-TW" altLang="en-US"/>
          </a:p>
        </p:txBody>
      </p:sp>
    </p:spTree>
    <p:extLst>
      <p:ext uri="{BB962C8B-B14F-4D97-AF65-F5344CB8AC3E}">
        <p14:creationId xmlns:p14="http://schemas.microsoft.com/office/powerpoint/2010/main" val="323388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分析範圍</a:t>
            </a:r>
            <a:endParaRPr lang="zh-TW" altLang="en-US" dirty="0"/>
          </a:p>
        </p:txBody>
      </p:sp>
      <p:sp>
        <p:nvSpPr>
          <p:cNvPr id="3" name="內容版面配置區 2"/>
          <p:cNvSpPr>
            <a:spLocks noGrp="1"/>
          </p:cNvSpPr>
          <p:nvPr>
            <p:ph idx="1"/>
          </p:nvPr>
        </p:nvSpPr>
        <p:spPr>
          <a:xfrm>
            <a:off x="457200" y="1571612"/>
            <a:ext cx="8258204" cy="4929222"/>
          </a:xfrm>
        </p:spPr>
        <p:txBody>
          <a:bodyPr>
            <a:normAutofit/>
          </a:bodyPr>
          <a:lstStyle/>
          <a:p>
            <a:r>
              <a:rPr lang="zh-TW" altLang="en-US" dirty="0" smtClean="0"/>
              <a:t>財務報表之目的：</a:t>
            </a:r>
            <a:endParaRPr lang="en-US" altLang="zh-TW" dirty="0" smtClean="0"/>
          </a:p>
          <a:p>
            <a:pPr lvl="1"/>
            <a:r>
              <a:rPr lang="zh-TW" altLang="en-US" dirty="0" smtClean="0"/>
              <a:t>遵守一般公認會計原則編制。</a:t>
            </a:r>
            <a:endParaRPr lang="en-US" altLang="zh-TW" dirty="0" smtClean="0"/>
          </a:p>
          <a:p>
            <a:pPr lvl="1"/>
            <a:r>
              <a:rPr lang="zh-TW" altLang="en-US" dirty="0" smtClean="0"/>
              <a:t>提供</a:t>
            </a:r>
            <a:r>
              <a:rPr lang="zh-TW" altLang="en-US" b="1" dirty="0" smtClean="0">
                <a:solidFill>
                  <a:srgbClr val="FF0000"/>
                </a:solidFill>
              </a:rPr>
              <a:t>有用的資訊</a:t>
            </a:r>
            <a:r>
              <a:rPr lang="zh-TW" altLang="en-US" dirty="0" smtClean="0"/>
              <a:t>給投資人、債權人及其它相關人士做投資決策、授信決策及其他相關決策。</a:t>
            </a:r>
            <a:endParaRPr lang="en-US" altLang="zh-TW" dirty="0" smtClean="0"/>
          </a:p>
          <a:p>
            <a:pPr lvl="1"/>
            <a:r>
              <a:rPr lang="zh-TW" altLang="en-US" b="1" dirty="0" smtClean="0">
                <a:solidFill>
                  <a:srgbClr val="FF0000"/>
                </a:solidFill>
              </a:rPr>
              <a:t>有用資訊</a:t>
            </a:r>
            <a:r>
              <a:rPr lang="zh-TW" altLang="en-US" dirty="0" smtClean="0"/>
              <a:t>： 能幫助投資人、債權人及其它相關人士評估一個企業未來經營期間所能創造現金流量的</a:t>
            </a:r>
            <a:r>
              <a:rPr lang="zh-TW" altLang="en-US" dirty="0" smtClean="0">
                <a:solidFill>
                  <a:srgbClr val="FF0000"/>
                </a:solidFill>
              </a:rPr>
              <a:t>金額大小</a:t>
            </a:r>
            <a:r>
              <a:rPr lang="zh-TW" altLang="en-US" dirty="0" smtClean="0"/>
              <a:t>、</a:t>
            </a:r>
            <a:r>
              <a:rPr lang="zh-TW" altLang="en-US" dirty="0" smtClean="0">
                <a:solidFill>
                  <a:srgbClr val="FF0000"/>
                </a:solidFill>
              </a:rPr>
              <a:t>時間</a:t>
            </a:r>
            <a:r>
              <a:rPr lang="zh-TW" altLang="en-US" dirty="0" smtClean="0">
                <a:solidFill>
                  <a:srgbClr val="000000"/>
                </a:solidFill>
              </a:rPr>
              <a:t>及</a:t>
            </a:r>
            <a:r>
              <a:rPr lang="zh-TW" altLang="en-US" dirty="0" smtClean="0">
                <a:solidFill>
                  <a:srgbClr val="FF0000"/>
                </a:solidFill>
              </a:rPr>
              <a:t>不確定性</a:t>
            </a:r>
            <a:r>
              <a:rPr lang="zh-TW" altLang="en-US" dirty="0" smtClean="0">
                <a:solidFill>
                  <a:srgbClr val="000000"/>
                </a:solidFill>
              </a:rPr>
              <a:t>。</a:t>
            </a:r>
            <a:endParaRPr lang="en-US" altLang="zh-TW" dirty="0" smtClean="0">
              <a:solidFill>
                <a:srgbClr val="000000"/>
              </a:solidFill>
            </a:endParaRPr>
          </a:p>
          <a:p>
            <a:endParaRPr lang="en-US" altLang="zh-TW" dirty="0" smtClean="0"/>
          </a:p>
          <a:p>
            <a:r>
              <a:rPr lang="zh-TW" altLang="en-US" dirty="0" smtClean="0"/>
              <a:t>財務報表使用方向：</a:t>
            </a:r>
            <a:endParaRPr lang="en-US" altLang="zh-TW" dirty="0" smtClean="0"/>
          </a:p>
          <a:p>
            <a:pPr lvl="1"/>
            <a:r>
              <a:rPr lang="zh-TW" altLang="en-US" dirty="0" smtClean="0"/>
              <a:t>公司內部：企業對自己的價值認知</a:t>
            </a:r>
            <a:endParaRPr lang="en-US" altLang="zh-TW" dirty="0" smtClean="0"/>
          </a:p>
          <a:p>
            <a:pPr lvl="1"/>
            <a:r>
              <a:rPr lang="zh-TW" altLang="en-US" dirty="0" smtClean="0"/>
              <a:t>公司外部：市場對企業價值的認知</a:t>
            </a:r>
          </a:p>
        </p:txBody>
      </p:sp>
      <p:sp>
        <p:nvSpPr>
          <p:cNvPr id="4" name="投影片編號版面配置區 3"/>
          <p:cNvSpPr>
            <a:spLocks noGrp="1"/>
          </p:cNvSpPr>
          <p:nvPr>
            <p:ph type="sldNum" sz="quarter" idx="12"/>
          </p:nvPr>
        </p:nvSpPr>
        <p:spPr/>
        <p:txBody>
          <a:bodyPr/>
          <a:lstStyle/>
          <a:p>
            <a:fld id="{5CBEDE15-3B9A-4371-982E-CCF9CCBDEC22}" type="slidenum">
              <a:rPr lang="zh-TW" altLang="en-US" smtClean="0"/>
              <a:pPr/>
              <a:t>9</a:t>
            </a:fld>
            <a:endParaRPr lang="zh-TW" altLang="en-US"/>
          </a:p>
        </p:txBody>
      </p:sp>
    </p:spTree>
    <p:extLst>
      <p:ext uri="{BB962C8B-B14F-4D97-AF65-F5344CB8AC3E}">
        <p14:creationId xmlns:p14="http://schemas.microsoft.com/office/powerpoint/2010/main" val="3190324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9254</TotalTime>
  <Words>1858</Words>
  <Application>Microsoft Office PowerPoint</Application>
  <PresentationFormat>如螢幕大小 (4:3)</PresentationFormat>
  <Paragraphs>306</Paragraphs>
  <Slides>36</Slides>
  <Notes>4</Notes>
  <HiddenSlides>0</HiddenSlides>
  <MMClips>0</MMClips>
  <ScaleCrop>false</ScaleCrop>
  <HeadingPairs>
    <vt:vector size="6" baseType="variant">
      <vt:variant>
        <vt:lpstr>佈景主題</vt:lpstr>
      </vt:variant>
      <vt:variant>
        <vt:i4>1</vt:i4>
      </vt:variant>
      <vt:variant>
        <vt:lpstr>內嵌 OLE 伺服程式</vt:lpstr>
      </vt:variant>
      <vt:variant>
        <vt:i4>3</vt:i4>
      </vt:variant>
      <vt:variant>
        <vt:lpstr>投影片標題</vt:lpstr>
      </vt:variant>
      <vt:variant>
        <vt:i4>36</vt:i4>
      </vt:variant>
    </vt:vector>
  </HeadingPairs>
  <TitlesOfParts>
    <vt:vector size="40" baseType="lpstr">
      <vt:lpstr>流線</vt:lpstr>
      <vt:lpstr>Equation</vt:lpstr>
      <vt:lpstr>方程式</vt:lpstr>
      <vt:lpstr>Microsoft 方程式編輯器 3.0</vt:lpstr>
      <vt:lpstr>企業金融的十二堂課 -第二課企業財務分析</vt:lpstr>
      <vt:lpstr>大綱</vt:lpstr>
      <vt:lpstr>前言</vt:lpstr>
      <vt:lpstr>股東權益</vt:lpstr>
      <vt:lpstr>財務分析究竟在分析什麼? </vt:lpstr>
      <vt:lpstr>資訊落差</vt:lpstr>
      <vt:lpstr>資訊落差</vt:lpstr>
      <vt:lpstr>財務分析究竟在分析什麼？ </vt:lpstr>
      <vt:lpstr>分析範圍</vt:lpstr>
      <vt:lpstr>分析範圍</vt:lpstr>
      <vt:lpstr>Ex:擁有一張股票的價值</vt:lpstr>
      <vt:lpstr>經理人應如何進行財務分析?</vt:lpstr>
      <vt:lpstr>產業分析</vt:lpstr>
      <vt:lpstr>策略分析</vt:lpstr>
      <vt:lpstr>PowerPoint 簡報</vt:lpstr>
      <vt:lpstr>策略分析</vt:lpstr>
      <vt:lpstr>Ex:</vt:lpstr>
      <vt:lpstr>策略分析</vt:lpstr>
      <vt:lpstr>創造企業價值的真正原因</vt:lpstr>
      <vt:lpstr>現金流量分析(1/3)</vt:lpstr>
      <vt:lpstr>現金流量分析(2/3)</vt:lpstr>
      <vt:lpstr>現金流量分析(3/3)</vt:lpstr>
      <vt:lpstr>會計分析(1/2)</vt:lpstr>
      <vt:lpstr>會計分析(2/2)</vt:lpstr>
      <vt:lpstr>財務比率分析</vt:lpstr>
      <vt:lpstr>會計評價模式 </vt:lpstr>
      <vt:lpstr>現金流量折現評價模式</vt:lpstr>
      <vt:lpstr>現金流量折現評價模式(續1)</vt:lpstr>
      <vt:lpstr>WACC範例</vt:lpstr>
      <vt:lpstr>FCF 公式分解</vt:lpstr>
      <vt:lpstr>經濟附加價值評價模式</vt:lpstr>
      <vt:lpstr>ROIC之分解</vt:lpstr>
      <vt:lpstr>PowerPoint 簡報</vt:lpstr>
      <vt:lpstr>結論(1/2)</vt:lpstr>
      <vt:lpstr>結論(2/2)</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企業金融的十二堂課</dc:title>
  <dc:creator>Camilla</dc:creator>
  <cp:lastModifiedBy>sealleo</cp:lastModifiedBy>
  <cp:revision>551</cp:revision>
  <cp:lastPrinted>2010-10-20T04:49:47Z</cp:lastPrinted>
  <dcterms:created xsi:type="dcterms:W3CDTF">2008-09-10T03:09:42Z</dcterms:created>
  <dcterms:modified xsi:type="dcterms:W3CDTF">2010-10-25T03:03:17Z</dcterms:modified>
</cp:coreProperties>
</file>