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35"/>
  </p:notesMasterIdLst>
  <p:handoutMasterIdLst>
    <p:handoutMasterId r:id="rId36"/>
  </p:handoutMasterIdLst>
  <p:sldIdLst>
    <p:sldId id="256" r:id="rId2"/>
    <p:sldId id="257" r:id="rId3"/>
    <p:sldId id="277" r:id="rId4"/>
    <p:sldId id="280" r:id="rId5"/>
    <p:sldId id="281" r:id="rId6"/>
    <p:sldId id="282" r:id="rId7"/>
    <p:sldId id="258" r:id="rId8"/>
    <p:sldId id="261" r:id="rId9"/>
    <p:sldId id="278" r:id="rId10"/>
    <p:sldId id="294" r:id="rId11"/>
    <p:sldId id="289" r:id="rId12"/>
    <p:sldId id="262" r:id="rId13"/>
    <p:sldId id="263" r:id="rId14"/>
    <p:sldId id="265" r:id="rId15"/>
    <p:sldId id="266" r:id="rId16"/>
    <p:sldId id="279" r:id="rId17"/>
    <p:sldId id="295" r:id="rId18"/>
    <p:sldId id="290" r:id="rId19"/>
    <p:sldId id="267" r:id="rId20"/>
    <p:sldId id="287" r:id="rId21"/>
    <p:sldId id="268" r:id="rId22"/>
    <p:sldId id="269" r:id="rId23"/>
    <p:sldId id="271" r:id="rId24"/>
    <p:sldId id="274" r:id="rId25"/>
    <p:sldId id="275" r:id="rId26"/>
    <p:sldId id="293" r:id="rId27"/>
    <p:sldId id="292" r:id="rId28"/>
    <p:sldId id="272" r:id="rId29"/>
    <p:sldId id="276" r:id="rId30"/>
    <p:sldId id="288" r:id="rId31"/>
    <p:sldId id="291" r:id="rId32"/>
    <p:sldId id="296" r:id="rId33"/>
    <p:sldId id="286" r:id="rId34"/>
  </p:sldIdLst>
  <p:sldSz cx="9144000" cy="6858000" type="screen4x3"/>
  <p:notesSz cx="9942513" cy="68151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8EC20E35-A176-4012-BC5E-935CFFF8708E}" styleName="中等深淺樣式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606" y="-12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1878" y="-84"/>
      </p:cViewPr>
      <p:guideLst>
        <p:guide orient="horz" pos="2147"/>
        <p:guide pos="313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AD6779-12EB-42F7-BAE6-5081B79B6D7A}" type="doc">
      <dgm:prSet loTypeId="urn:microsoft.com/office/officeart/2005/8/layout/radial5" loCatId="cycle" qsTypeId="urn:microsoft.com/office/officeart/2005/8/quickstyle/simple2" qsCatId="simple" csTypeId="urn:microsoft.com/office/officeart/2005/8/colors/colorful2" csCatId="colorful" phldr="1"/>
      <dgm:spPr/>
      <dgm:t>
        <a:bodyPr/>
        <a:lstStyle/>
        <a:p>
          <a:endParaRPr lang="zh-TW" altLang="en-US"/>
        </a:p>
      </dgm:t>
    </dgm:pt>
    <dgm:pt modelId="{1048D13F-C410-4397-9D96-31AAC129CE57}">
      <dgm:prSet phldrT="[文字]"/>
      <dgm:spPr/>
      <dgm:t>
        <a:bodyPr/>
        <a:lstStyle/>
        <a:p>
          <a:r>
            <a:rPr lang="zh-TW" altLang="en-US" dirty="0" smtClean="0"/>
            <a:t>現有競爭者</a:t>
          </a:r>
          <a:endParaRPr lang="zh-TW" altLang="en-US" dirty="0"/>
        </a:p>
      </dgm:t>
    </dgm:pt>
    <dgm:pt modelId="{04FFC130-FA42-4F1A-A68D-10120077ADFC}" type="parTrans" cxnId="{C771CFCF-7950-4D1D-BF30-3B0822170FD1}">
      <dgm:prSet/>
      <dgm:spPr/>
      <dgm:t>
        <a:bodyPr/>
        <a:lstStyle/>
        <a:p>
          <a:endParaRPr lang="zh-TW" altLang="en-US"/>
        </a:p>
      </dgm:t>
    </dgm:pt>
    <dgm:pt modelId="{29AC792C-816A-47C6-BF44-4C0398731D81}" type="sibTrans" cxnId="{C771CFCF-7950-4D1D-BF30-3B0822170FD1}">
      <dgm:prSet/>
      <dgm:spPr/>
      <dgm:t>
        <a:bodyPr/>
        <a:lstStyle/>
        <a:p>
          <a:endParaRPr lang="zh-TW" altLang="en-US"/>
        </a:p>
      </dgm:t>
    </dgm:pt>
    <dgm:pt modelId="{60EAB3C1-E6DA-4E88-9B75-8C48FD49EC0F}">
      <dgm:prSet phldrT="[文字]"/>
      <dgm:spPr/>
      <dgm:t>
        <a:bodyPr/>
        <a:lstStyle/>
        <a:p>
          <a:r>
            <a:rPr lang="zh-TW" altLang="en-US" dirty="0" smtClean="0"/>
            <a:t>潛在競爭者</a:t>
          </a:r>
          <a:endParaRPr lang="zh-TW" altLang="en-US" dirty="0"/>
        </a:p>
      </dgm:t>
    </dgm:pt>
    <dgm:pt modelId="{FCE0476E-BBF2-494E-A4FC-21294DB218FD}" type="parTrans" cxnId="{5D27D54B-B09A-4521-9019-904676FAD5F8}">
      <dgm:prSet/>
      <dgm:spPr/>
      <dgm:t>
        <a:bodyPr/>
        <a:lstStyle/>
        <a:p>
          <a:endParaRPr lang="zh-TW" altLang="en-US"/>
        </a:p>
      </dgm:t>
    </dgm:pt>
    <dgm:pt modelId="{B1D0EF2E-9283-4D7B-AC20-324ABB08FCF1}" type="sibTrans" cxnId="{5D27D54B-B09A-4521-9019-904676FAD5F8}">
      <dgm:prSet/>
      <dgm:spPr/>
      <dgm:t>
        <a:bodyPr/>
        <a:lstStyle/>
        <a:p>
          <a:endParaRPr lang="zh-TW" altLang="en-US"/>
        </a:p>
      </dgm:t>
    </dgm:pt>
    <dgm:pt modelId="{EB6F79B3-77AB-40E8-B3E0-7A61E8C450E8}">
      <dgm:prSet phldrT="[文字]"/>
      <dgm:spPr/>
      <dgm:t>
        <a:bodyPr/>
        <a:lstStyle/>
        <a:p>
          <a:r>
            <a:rPr lang="zh-TW" altLang="en-US" dirty="0" smtClean="0"/>
            <a:t>顧客</a:t>
          </a:r>
          <a:endParaRPr lang="zh-TW" altLang="en-US" dirty="0"/>
        </a:p>
      </dgm:t>
    </dgm:pt>
    <dgm:pt modelId="{27246662-81D3-44E3-B537-7A3383AFB737}" type="parTrans" cxnId="{9515C871-5608-4BCF-A395-9E4D04111FEE}">
      <dgm:prSet/>
      <dgm:spPr/>
      <dgm:t>
        <a:bodyPr/>
        <a:lstStyle/>
        <a:p>
          <a:endParaRPr lang="zh-TW" altLang="en-US"/>
        </a:p>
      </dgm:t>
    </dgm:pt>
    <dgm:pt modelId="{74C0EF7A-4230-4D93-A3E0-386C5DB3BCB8}" type="sibTrans" cxnId="{9515C871-5608-4BCF-A395-9E4D04111FEE}">
      <dgm:prSet/>
      <dgm:spPr/>
      <dgm:t>
        <a:bodyPr/>
        <a:lstStyle/>
        <a:p>
          <a:endParaRPr lang="zh-TW" altLang="en-US"/>
        </a:p>
      </dgm:t>
    </dgm:pt>
    <dgm:pt modelId="{8755C57B-6BDC-4079-A932-D2832004BD94}">
      <dgm:prSet phldrT="[文字]"/>
      <dgm:spPr/>
      <dgm:t>
        <a:bodyPr/>
        <a:lstStyle/>
        <a:p>
          <a:r>
            <a:rPr lang="zh-TW" altLang="en-US" dirty="0" smtClean="0"/>
            <a:t>替代品</a:t>
          </a:r>
          <a:endParaRPr lang="zh-TW" altLang="en-US" dirty="0"/>
        </a:p>
      </dgm:t>
    </dgm:pt>
    <dgm:pt modelId="{23C08767-1844-42D3-8571-AA60DBAA0AC1}" type="parTrans" cxnId="{8F9758F4-278D-49FB-BA03-FD465791599D}">
      <dgm:prSet/>
      <dgm:spPr/>
      <dgm:t>
        <a:bodyPr/>
        <a:lstStyle/>
        <a:p>
          <a:endParaRPr lang="zh-TW" altLang="en-US"/>
        </a:p>
      </dgm:t>
    </dgm:pt>
    <dgm:pt modelId="{4DB86571-ADAF-4532-95FA-E33A4904DE07}" type="sibTrans" cxnId="{8F9758F4-278D-49FB-BA03-FD465791599D}">
      <dgm:prSet/>
      <dgm:spPr/>
      <dgm:t>
        <a:bodyPr/>
        <a:lstStyle/>
        <a:p>
          <a:endParaRPr lang="zh-TW" altLang="en-US"/>
        </a:p>
      </dgm:t>
    </dgm:pt>
    <dgm:pt modelId="{3CDEC5BD-3DA7-45AB-AE28-66D3847BE625}">
      <dgm:prSet phldrT="[文字]"/>
      <dgm:spPr/>
      <dgm:t>
        <a:bodyPr/>
        <a:lstStyle/>
        <a:p>
          <a:r>
            <a:rPr lang="zh-TW" altLang="en-US" dirty="0" smtClean="0"/>
            <a:t>供應商</a:t>
          </a:r>
          <a:endParaRPr lang="zh-TW" altLang="en-US" dirty="0"/>
        </a:p>
      </dgm:t>
    </dgm:pt>
    <dgm:pt modelId="{0D050ADE-8997-4665-A00D-9B65D92A72D3}" type="parTrans" cxnId="{A1C6B136-20F0-438B-89B2-34C3E9D44162}">
      <dgm:prSet/>
      <dgm:spPr/>
      <dgm:t>
        <a:bodyPr/>
        <a:lstStyle/>
        <a:p>
          <a:endParaRPr lang="zh-TW" altLang="en-US"/>
        </a:p>
      </dgm:t>
    </dgm:pt>
    <dgm:pt modelId="{0539F602-9754-4A14-B783-7D18DD122E58}" type="sibTrans" cxnId="{A1C6B136-20F0-438B-89B2-34C3E9D44162}">
      <dgm:prSet/>
      <dgm:spPr/>
      <dgm:t>
        <a:bodyPr/>
        <a:lstStyle/>
        <a:p>
          <a:endParaRPr lang="zh-TW" altLang="en-US"/>
        </a:p>
      </dgm:t>
    </dgm:pt>
    <dgm:pt modelId="{20D0A13C-E6A2-468A-9F57-DBD9B33C7F37}" type="pres">
      <dgm:prSet presAssocID="{5AAD6779-12EB-42F7-BAE6-5081B79B6D7A}" presName="Name0" presStyleCnt="0">
        <dgm:presLayoutVars>
          <dgm:chMax val="1"/>
          <dgm:dir/>
          <dgm:animLvl val="ctr"/>
          <dgm:resizeHandles val="exact"/>
        </dgm:presLayoutVars>
      </dgm:prSet>
      <dgm:spPr/>
      <dgm:t>
        <a:bodyPr/>
        <a:lstStyle/>
        <a:p>
          <a:endParaRPr lang="zh-TW" altLang="en-US"/>
        </a:p>
      </dgm:t>
    </dgm:pt>
    <dgm:pt modelId="{E728D5FF-0E11-4679-8547-C66CDE28227A}" type="pres">
      <dgm:prSet presAssocID="{1048D13F-C410-4397-9D96-31AAC129CE57}" presName="centerShape" presStyleLbl="node0" presStyleIdx="0" presStyleCnt="1"/>
      <dgm:spPr/>
      <dgm:t>
        <a:bodyPr/>
        <a:lstStyle/>
        <a:p>
          <a:endParaRPr lang="zh-TW" altLang="en-US"/>
        </a:p>
      </dgm:t>
    </dgm:pt>
    <dgm:pt modelId="{76A866BE-CFD8-448A-B61F-E3F053B92DB0}" type="pres">
      <dgm:prSet presAssocID="{FCE0476E-BBF2-494E-A4FC-21294DB218FD}" presName="parTrans" presStyleLbl="sibTrans2D1" presStyleIdx="0" presStyleCnt="4" custFlipVert="1" custFlipHor="0" custScaleX="165630" custScaleY="78651" custLinFactNeighborY="14835"/>
      <dgm:spPr/>
      <dgm:t>
        <a:bodyPr/>
        <a:lstStyle/>
        <a:p>
          <a:endParaRPr lang="zh-TW" altLang="en-US"/>
        </a:p>
      </dgm:t>
    </dgm:pt>
    <dgm:pt modelId="{B13BF66C-12DA-4127-B2E7-0D7A831ACEAF}" type="pres">
      <dgm:prSet presAssocID="{FCE0476E-BBF2-494E-A4FC-21294DB218FD}" presName="connectorText" presStyleLbl="sibTrans2D1" presStyleIdx="0" presStyleCnt="4"/>
      <dgm:spPr/>
      <dgm:t>
        <a:bodyPr/>
        <a:lstStyle/>
        <a:p>
          <a:endParaRPr lang="zh-TW" altLang="en-US"/>
        </a:p>
      </dgm:t>
    </dgm:pt>
    <dgm:pt modelId="{54DCE566-5020-4380-AC3A-455A3F71954A}" type="pres">
      <dgm:prSet presAssocID="{60EAB3C1-E6DA-4E88-9B75-8C48FD49EC0F}" presName="node" presStyleLbl="node1" presStyleIdx="0" presStyleCnt="4" custRadScaleRad="105427">
        <dgm:presLayoutVars>
          <dgm:bulletEnabled val="1"/>
        </dgm:presLayoutVars>
      </dgm:prSet>
      <dgm:spPr/>
      <dgm:t>
        <a:bodyPr/>
        <a:lstStyle/>
        <a:p>
          <a:endParaRPr lang="zh-TW" altLang="en-US"/>
        </a:p>
      </dgm:t>
    </dgm:pt>
    <dgm:pt modelId="{E082E3C7-465D-4D0B-A1BA-DC95C7C1D6DB}" type="pres">
      <dgm:prSet presAssocID="{27246662-81D3-44E3-B537-7A3383AFB737}" presName="parTrans" presStyleLbl="sibTrans2D1" presStyleIdx="1" presStyleCnt="4" custFlipVert="1" custFlipHor="1" custScaleX="150124" custScaleY="117977"/>
      <dgm:spPr/>
      <dgm:t>
        <a:bodyPr/>
        <a:lstStyle/>
        <a:p>
          <a:endParaRPr lang="zh-TW" altLang="en-US"/>
        </a:p>
      </dgm:t>
    </dgm:pt>
    <dgm:pt modelId="{65945CF5-7B45-4CF7-B9A3-0562339E29D8}" type="pres">
      <dgm:prSet presAssocID="{27246662-81D3-44E3-B537-7A3383AFB737}" presName="connectorText" presStyleLbl="sibTrans2D1" presStyleIdx="1" presStyleCnt="4"/>
      <dgm:spPr/>
      <dgm:t>
        <a:bodyPr/>
        <a:lstStyle/>
        <a:p>
          <a:endParaRPr lang="zh-TW" altLang="en-US"/>
        </a:p>
      </dgm:t>
    </dgm:pt>
    <dgm:pt modelId="{98AFA7B8-A503-43A3-A57C-C8A029532101}" type="pres">
      <dgm:prSet presAssocID="{EB6F79B3-77AB-40E8-B3E0-7A61E8C450E8}" presName="node" presStyleLbl="node1" presStyleIdx="1" presStyleCnt="4" custRadScaleRad="146423">
        <dgm:presLayoutVars>
          <dgm:bulletEnabled val="1"/>
        </dgm:presLayoutVars>
      </dgm:prSet>
      <dgm:spPr/>
      <dgm:t>
        <a:bodyPr/>
        <a:lstStyle/>
        <a:p>
          <a:endParaRPr lang="zh-TW" altLang="en-US"/>
        </a:p>
      </dgm:t>
    </dgm:pt>
    <dgm:pt modelId="{157CA698-5A5E-485A-AEC2-4FD8D1E46098}" type="pres">
      <dgm:prSet presAssocID="{23C08767-1844-42D3-8571-AA60DBAA0AC1}" presName="parTrans" presStyleLbl="sibTrans2D1" presStyleIdx="2" presStyleCnt="4" custFlipVert="1" custFlipHor="1" custScaleX="195651" custScaleY="117764"/>
      <dgm:spPr/>
      <dgm:t>
        <a:bodyPr/>
        <a:lstStyle/>
        <a:p>
          <a:endParaRPr lang="zh-TW" altLang="en-US"/>
        </a:p>
      </dgm:t>
    </dgm:pt>
    <dgm:pt modelId="{7D01273F-E809-44A0-AA87-FD36F22B7BF1}" type="pres">
      <dgm:prSet presAssocID="{23C08767-1844-42D3-8571-AA60DBAA0AC1}" presName="connectorText" presStyleLbl="sibTrans2D1" presStyleIdx="2" presStyleCnt="4"/>
      <dgm:spPr/>
      <dgm:t>
        <a:bodyPr/>
        <a:lstStyle/>
        <a:p>
          <a:endParaRPr lang="zh-TW" altLang="en-US"/>
        </a:p>
      </dgm:t>
    </dgm:pt>
    <dgm:pt modelId="{6C0A6709-03B2-4B0D-94A3-98E08E4A6E8F}" type="pres">
      <dgm:prSet presAssocID="{8755C57B-6BDC-4079-A932-D2832004BD94}" presName="node" presStyleLbl="node1" presStyleIdx="2" presStyleCnt="4">
        <dgm:presLayoutVars>
          <dgm:bulletEnabled val="1"/>
        </dgm:presLayoutVars>
      </dgm:prSet>
      <dgm:spPr/>
      <dgm:t>
        <a:bodyPr/>
        <a:lstStyle/>
        <a:p>
          <a:endParaRPr lang="zh-TW" altLang="en-US"/>
        </a:p>
      </dgm:t>
    </dgm:pt>
    <dgm:pt modelId="{DECDE800-ADD3-43B4-9C18-F5AAA3F15E45}" type="pres">
      <dgm:prSet presAssocID="{0D050ADE-8997-4665-A00D-9B65D92A72D3}" presName="parTrans" presStyleLbl="sibTrans2D1" presStyleIdx="3" presStyleCnt="4" custFlipVert="0" custFlipHor="1" custScaleX="150125" custScaleY="117976"/>
      <dgm:spPr>
        <a:prstGeom prst="rightArrow">
          <a:avLst/>
        </a:prstGeom>
      </dgm:spPr>
      <dgm:t>
        <a:bodyPr/>
        <a:lstStyle/>
        <a:p>
          <a:endParaRPr lang="zh-TW" altLang="en-US"/>
        </a:p>
      </dgm:t>
    </dgm:pt>
    <dgm:pt modelId="{B57E4A4C-083F-4AE5-A508-03B9756C6522}" type="pres">
      <dgm:prSet presAssocID="{0D050ADE-8997-4665-A00D-9B65D92A72D3}" presName="connectorText" presStyleLbl="sibTrans2D1" presStyleIdx="3" presStyleCnt="4"/>
      <dgm:spPr/>
      <dgm:t>
        <a:bodyPr/>
        <a:lstStyle/>
        <a:p>
          <a:endParaRPr lang="zh-TW" altLang="en-US"/>
        </a:p>
      </dgm:t>
    </dgm:pt>
    <dgm:pt modelId="{5FF1F550-A9F4-4961-8047-2AD55099B13C}" type="pres">
      <dgm:prSet presAssocID="{3CDEC5BD-3DA7-45AB-AE28-66D3847BE625}" presName="node" presStyleLbl="node1" presStyleIdx="3" presStyleCnt="4" custRadScaleRad="142214">
        <dgm:presLayoutVars>
          <dgm:bulletEnabled val="1"/>
        </dgm:presLayoutVars>
      </dgm:prSet>
      <dgm:spPr/>
      <dgm:t>
        <a:bodyPr/>
        <a:lstStyle/>
        <a:p>
          <a:endParaRPr lang="zh-TW" altLang="en-US"/>
        </a:p>
      </dgm:t>
    </dgm:pt>
  </dgm:ptLst>
  <dgm:cxnLst>
    <dgm:cxn modelId="{17D8D468-3E65-4691-94DB-9BEF1EFE10DB}" type="presOf" srcId="{27246662-81D3-44E3-B537-7A3383AFB737}" destId="{E082E3C7-465D-4D0B-A1BA-DC95C7C1D6DB}" srcOrd="0" destOrd="0" presId="urn:microsoft.com/office/officeart/2005/8/layout/radial5"/>
    <dgm:cxn modelId="{46640F09-8CD4-447B-AC14-0167BC65D72F}" type="presOf" srcId="{1048D13F-C410-4397-9D96-31AAC129CE57}" destId="{E728D5FF-0E11-4679-8547-C66CDE28227A}" srcOrd="0" destOrd="0" presId="urn:microsoft.com/office/officeart/2005/8/layout/radial5"/>
    <dgm:cxn modelId="{5D27D54B-B09A-4521-9019-904676FAD5F8}" srcId="{1048D13F-C410-4397-9D96-31AAC129CE57}" destId="{60EAB3C1-E6DA-4E88-9B75-8C48FD49EC0F}" srcOrd="0" destOrd="0" parTransId="{FCE0476E-BBF2-494E-A4FC-21294DB218FD}" sibTransId="{B1D0EF2E-9283-4D7B-AC20-324ABB08FCF1}"/>
    <dgm:cxn modelId="{56120569-97AA-4440-8B68-0E28A4C6C84E}" type="presOf" srcId="{FCE0476E-BBF2-494E-A4FC-21294DB218FD}" destId="{B13BF66C-12DA-4127-B2E7-0D7A831ACEAF}" srcOrd="1" destOrd="0" presId="urn:microsoft.com/office/officeart/2005/8/layout/radial5"/>
    <dgm:cxn modelId="{A1C6B136-20F0-438B-89B2-34C3E9D44162}" srcId="{1048D13F-C410-4397-9D96-31AAC129CE57}" destId="{3CDEC5BD-3DA7-45AB-AE28-66D3847BE625}" srcOrd="3" destOrd="0" parTransId="{0D050ADE-8997-4665-A00D-9B65D92A72D3}" sibTransId="{0539F602-9754-4A14-B783-7D18DD122E58}"/>
    <dgm:cxn modelId="{99CD2A12-7DCB-472C-9956-2BB1F7D8D31E}" type="presOf" srcId="{3CDEC5BD-3DA7-45AB-AE28-66D3847BE625}" destId="{5FF1F550-A9F4-4961-8047-2AD55099B13C}" srcOrd="0" destOrd="0" presId="urn:microsoft.com/office/officeart/2005/8/layout/radial5"/>
    <dgm:cxn modelId="{78643615-D869-4429-8ED7-48D64FCD2586}" type="presOf" srcId="{0D050ADE-8997-4665-A00D-9B65D92A72D3}" destId="{B57E4A4C-083F-4AE5-A508-03B9756C6522}" srcOrd="1" destOrd="0" presId="urn:microsoft.com/office/officeart/2005/8/layout/radial5"/>
    <dgm:cxn modelId="{B5BA30B7-1DF3-4F0E-AFC2-600E7BCA2729}" type="presOf" srcId="{60EAB3C1-E6DA-4E88-9B75-8C48FD49EC0F}" destId="{54DCE566-5020-4380-AC3A-455A3F71954A}" srcOrd="0" destOrd="0" presId="urn:microsoft.com/office/officeart/2005/8/layout/radial5"/>
    <dgm:cxn modelId="{DC6A01C7-9D05-40FC-BDB0-7BCCD47DDFEB}" type="presOf" srcId="{EB6F79B3-77AB-40E8-B3E0-7A61E8C450E8}" destId="{98AFA7B8-A503-43A3-A57C-C8A029532101}" srcOrd="0" destOrd="0" presId="urn:microsoft.com/office/officeart/2005/8/layout/radial5"/>
    <dgm:cxn modelId="{8F9758F4-278D-49FB-BA03-FD465791599D}" srcId="{1048D13F-C410-4397-9D96-31AAC129CE57}" destId="{8755C57B-6BDC-4079-A932-D2832004BD94}" srcOrd="2" destOrd="0" parTransId="{23C08767-1844-42D3-8571-AA60DBAA0AC1}" sibTransId="{4DB86571-ADAF-4532-95FA-E33A4904DE07}"/>
    <dgm:cxn modelId="{C0AA443F-B16E-440D-9381-7443D62F548A}" type="presOf" srcId="{27246662-81D3-44E3-B537-7A3383AFB737}" destId="{65945CF5-7B45-4CF7-B9A3-0562339E29D8}" srcOrd="1" destOrd="0" presId="urn:microsoft.com/office/officeart/2005/8/layout/radial5"/>
    <dgm:cxn modelId="{5330F1E3-2E16-4DC4-B1A1-FE34E043A062}" type="presOf" srcId="{0D050ADE-8997-4665-A00D-9B65D92A72D3}" destId="{DECDE800-ADD3-43B4-9C18-F5AAA3F15E45}" srcOrd="0" destOrd="0" presId="urn:microsoft.com/office/officeart/2005/8/layout/radial5"/>
    <dgm:cxn modelId="{C771CFCF-7950-4D1D-BF30-3B0822170FD1}" srcId="{5AAD6779-12EB-42F7-BAE6-5081B79B6D7A}" destId="{1048D13F-C410-4397-9D96-31AAC129CE57}" srcOrd="0" destOrd="0" parTransId="{04FFC130-FA42-4F1A-A68D-10120077ADFC}" sibTransId="{29AC792C-816A-47C6-BF44-4C0398731D81}"/>
    <dgm:cxn modelId="{F4856BD2-F56C-4063-AD07-9C316446AF97}" type="presOf" srcId="{8755C57B-6BDC-4079-A932-D2832004BD94}" destId="{6C0A6709-03B2-4B0D-94A3-98E08E4A6E8F}" srcOrd="0" destOrd="0" presId="urn:microsoft.com/office/officeart/2005/8/layout/radial5"/>
    <dgm:cxn modelId="{93B09DC9-2DBA-438E-833C-DFC84E378ECF}" type="presOf" srcId="{5AAD6779-12EB-42F7-BAE6-5081B79B6D7A}" destId="{20D0A13C-E6A2-468A-9F57-DBD9B33C7F37}" srcOrd="0" destOrd="0" presId="urn:microsoft.com/office/officeart/2005/8/layout/radial5"/>
    <dgm:cxn modelId="{9515C871-5608-4BCF-A395-9E4D04111FEE}" srcId="{1048D13F-C410-4397-9D96-31AAC129CE57}" destId="{EB6F79B3-77AB-40E8-B3E0-7A61E8C450E8}" srcOrd="1" destOrd="0" parTransId="{27246662-81D3-44E3-B537-7A3383AFB737}" sibTransId="{74C0EF7A-4230-4D93-A3E0-386C5DB3BCB8}"/>
    <dgm:cxn modelId="{12E4BA63-1375-487D-B973-F232A4F0232E}" type="presOf" srcId="{23C08767-1844-42D3-8571-AA60DBAA0AC1}" destId="{157CA698-5A5E-485A-AEC2-4FD8D1E46098}" srcOrd="0" destOrd="0" presId="urn:microsoft.com/office/officeart/2005/8/layout/radial5"/>
    <dgm:cxn modelId="{4EB043C8-4727-4B4D-A587-5E597D120DAE}" type="presOf" srcId="{23C08767-1844-42D3-8571-AA60DBAA0AC1}" destId="{7D01273F-E809-44A0-AA87-FD36F22B7BF1}" srcOrd="1" destOrd="0" presId="urn:microsoft.com/office/officeart/2005/8/layout/radial5"/>
    <dgm:cxn modelId="{CAA8C961-3CAE-4552-A6E3-99C6411FF676}" type="presOf" srcId="{FCE0476E-BBF2-494E-A4FC-21294DB218FD}" destId="{76A866BE-CFD8-448A-B61F-E3F053B92DB0}" srcOrd="0" destOrd="0" presId="urn:microsoft.com/office/officeart/2005/8/layout/radial5"/>
    <dgm:cxn modelId="{2B6F7613-7F1E-43EB-B9A1-06391E67DA6A}" type="presParOf" srcId="{20D0A13C-E6A2-468A-9F57-DBD9B33C7F37}" destId="{E728D5FF-0E11-4679-8547-C66CDE28227A}" srcOrd="0" destOrd="0" presId="urn:microsoft.com/office/officeart/2005/8/layout/radial5"/>
    <dgm:cxn modelId="{505BA472-0E26-445D-BE80-B5767DDA74C8}" type="presParOf" srcId="{20D0A13C-E6A2-468A-9F57-DBD9B33C7F37}" destId="{76A866BE-CFD8-448A-B61F-E3F053B92DB0}" srcOrd="1" destOrd="0" presId="urn:microsoft.com/office/officeart/2005/8/layout/radial5"/>
    <dgm:cxn modelId="{BAF191A8-7043-4154-8033-F5A77D236F81}" type="presParOf" srcId="{76A866BE-CFD8-448A-B61F-E3F053B92DB0}" destId="{B13BF66C-12DA-4127-B2E7-0D7A831ACEAF}" srcOrd="0" destOrd="0" presId="urn:microsoft.com/office/officeart/2005/8/layout/radial5"/>
    <dgm:cxn modelId="{28051E96-B1E8-4ADC-9658-1F573F67246A}" type="presParOf" srcId="{20D0A13C-E6A2-468A-9F57-DBD9B33C7F37}" destId="{54DCE566-5020-4380-AC3A-455A3F71954A}" srcOrd="2" destOrd="0" presId="urn:microsoft.com/office/officeart/2005/8/layout/radial5"/>
    <dgm:cxn modelId="{61EC3947-3EC6-443A-819A-3E0C467D0DAD}" type="presParOf" srcId="{20D0A13C-E6A2-468A-9F57-DBD9B33C7F37}" destId="{E082E3C7-465D-4D0B-A1BA-DC95C7C1D6DB}" srcOrd="3" destOrd="0" presId="urn:microsoft.com/office/officeart/2005/8/layout/radial5"/>
    <dgm:cxn modelId="{12AF08B3-8F9B-4998-9D28-E5D5139187F1}" type="presParOf" srcId="{E082E3C7-465D-4D0B-A1BA-DC95C7C1D6DB}" destId="{65945CF5-7B45-4CF7-B9A3-0562339E29D8}" srcOrd="0" destOrd="0" presId="urn:microsoft.com/office/officeart/2005/8/layout/radial5"/>
    <dgm:cxn modelId="{3F80B1BD-BFD0-46CD-BA61-2F069A1ED51C}" type="presParOf" srcId="{20D0A13C-E6A2-468A-9F57-DBD9B33C7F37}" destId="{98AFA7B8-A503-43A3-A57C-C8A029532101}" srcOrd="4" destOrd="0" presId="urn:microsoft.com/office/officeart/2005/8/layout/radial5"/>
    <dgm:cxn modelId="{5D7CE377-CE23-4B64-9227-2C413C01DC84}" type="presParOf" srcId="{20D0A13C-E6A2-468A-9F57-DBD9B33C7F37}" destId="{157CA698-5A5E-485A-AEC2-4FD8D1E46098}" srcOrd="5" destOrd="0" presId="urn:microsoft.com/office/officeart/2005/8/layout/radial5"/>
    <dgm:cxn modelId="{88C5832A-F5F6-4D1C-B2F1-545B6DFEBA98}" type="presParOf" srcId="{157CA698-5A5E-485A-AEC2-4FD8D1E46098}" destId="{7D01273F-E809-44A0-AA87-FD36F22B7BF1}" srcOrd="0" destOrd="0" presId="urn:microsoft.com/office/officeart/2005/8/layout/radial5"/>
    <dgm:cxn modelId="{F8D12A02-F95C-4D4B-BDDA-B82B4A87870C}" type="presParOf" srcId="{20D0A13C-E6A2-468A-9F57-DBD9B33C7F37}" destId="{6C0A6709-03B2-4B0D-94A3-98E08E4A6E8F}" srcOrd="6" destOrd="0" presId="urn:microsoft.com/office/officeart/2005/8/layout/radial5"/>
    <dgm:cxn modelId="{7E05D995-2F34-4AF5-8582-8DFFD691EBD3}" type="presParOf" srcId="{20D0A13C-E6A2-468A-9F57-DBD9B33C7F37}" destId="{DECDE800-ADD3-43B4-9C18-F5AAA3F15E45}" srcOrd="7" destOrd="0" presId="urn:microsoft.com/office/officeart/2005/8/layout/radial5"/>
    <dgm:cxn modelId="{2FC47E27-7AF2-4AAD-BAD2-D3C6747C113D}" type="presParOf" srcId="{DECDE800-ADD3-43B4-9C18-F5AAA3F15E45}" destId="{B57E4A4C-083F-4AE5-A508-03B9756C6522}" srcOrd="0" destOrd="0" presId="urn:microsoft.com/office/officeart/2005/8/layout/radial5"/>
    <dgm:cxn modelId="{B6523BD0-2D0C-4C7C-8DCB-4EF4A4ECB61E}" type="presParOf" srcId="{20D0A13C-E6A2-468A-9F57-DBD9B33C7F37}" destId="{5FF1F550-A9F4-4961-8047-2AD55099B13C}" srcOrd="8" destOrd="0" presId="urn:microsoft.com/office/officeart/2005/8/layout/radial5"/>
  </dgm:cxnLst>
  <dgm:bg/>
  <dgm:whole/>
</dgm:dataModel>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4308422" cy="340757"/>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5631791" y="0"/>
            <a:ext cx="4308422" cy="340757"/>
          </a:xfrm>
          <a:prstGeom prst="rect">
            <a:avLst/>
          </a:prstGeom>
        </p:spPr>
        <p:txBody>
          <a:bodyPr vert="horz" lIns="91440" tIns="45720" rIns="91440" bIns="45720" rtlCol="0"/>
          <a:lstStyle>
            <a:lvl1pPr algn="r">
              <a:defRPr sz="1200"/>
            </a:lvl1pPr>
          </a:lstStyle>
          <a:p>
            <a:fld id="{1CFFF5DD-436D-408A-844C-441C4884F639}" type="datetimeFigureOut">
              <a:rPr lang="zh-TW" altLang="en-US" smtClean="0"/>
              <a:pPr/>
              <a:t>2008/10/20</a:t>
            </a:fld>
            <a:endParaRPr lang="zh-TW" altLang="en-US"/>
          </a:p>
        </p:txBody>
      </p:sp>
      <p:sp>
        <p:nvSpPr>
          <p:cNvPr id="4" name="頁尾版面配置區 3"/>
          <p:cNvSpPr>
            <a:spLocks noGrp="1"/>
          </p:cNvSpPr>
          <p:nvPr>
            <p:ph type="ftr" sz="quarter" idx="2"/>
          </p:nvPr>
        </p:nvSpPr>
        <p:spPr>
          <a:xfrm>
            <a:off x="0" y="6473199"/>
            <a:ext cx="4308422" cy="34075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5631791" y="6473199"/>
            <a:ext cx="4308422" cy="340757"/>
          </a:xfrm>
          <a:prstGeom prst="rect">
            <a:avLst/>
          </a:prstGeom>
        </p:spPr>
        <p:txBody>
          <a:bodyPr vert="horz" lIns="91440" tIns="45720" rIns="91440" bIns="45720" rtlCol="0" anchor="b"/>
          <a:lstStyle>
            <a:lvl1pPr algn="r">
              <a:defRPr sz="1200"/>
            </a:lvl1pPr>
          </a:lstStyle>
          <a:p>
            <a:fld id="{005BDD14-BC8F-45AE-A828-AB1989FF2455}"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4308422" cy="340757"/>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5631791" y="0"/>
            <a:ext cx="4308422" cy="340757"/>
          </a:xfrm>
          <a:prstGeom prst="rect">
            <a:avLst/>
          </a:prstGeom>
        </p:spPr>
        <p:txBody>
          <a:bodyPr vert="horz" lIns="91440" tIns="45720" rIns="91440" bIns="45720" rtlCol="0"/>
          <a:lstStyle>
            <a:lvl1pPr algn="r">
              <a:defRPr sz="1200"/>
            </a:lvl1pPr>
          </a:lstStyle>
          <a:p>
            <a:fld id="{2FA0332D-7A95-426D-B803-0C78AE22D47A}" type="datetimeFigureOut">
              <a:rPr lang="zh-TW" altLang="en-US" smtClean="0"/>
              <a:pPr/>
              <a:t>2008/10/20</a:t>
            </a:fld>
            <a:endParaRPr lang="zh-TW" altLang="en-US"/>
          </a:p>
        </p:txBody>
      </p:sp>
      <p:sp>
        <p:nvSpPr>
          <p:cNvPr id="4" name="投影片圖像版面配置區 3"/>
          <p:cNvSpPr>
            <a:spLocks noGrp="1" noRot="1" noChangeAspect="1"/>
          </p:cNvSpPr>
          <p:nvPr>
            <p:ph type="sldImg" idx="2"/>
          </p:nvPr>
        </p:nvSpPr>
        <p:spPr>
          <a:xfrm>
            <a:off x="3268663" y="511175"/>
            <a:ext cx="3406775" cy="2555875"/>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994252" y="3237191"/>
            <a:ext cx="7954010" cy="3066812"/>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6473199"/>
            <a:ext cx="4308422" cy="34075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5631791" y="6473199"/>
            <a:ext cx="4308422" cy="340757"/>
          </a:xfrm>
          <a:prstGeom prst="rect">
            <a:avLst/>
          </a:prstGeom>
        </p:spPr>
        <p:txBody>
          <a:bodyPr vert="horz" lIns="91440" tIns="45720" rIns="91440" bIns="45720" rtlCol="0" anchor="b"/>
          <a:lstStyle>
            <a:lvl1pPr algn="r">
              <a:defRPr sz="1200"/>
            </a:lvl1pPr>
          </a:lstStyle>
          <a:p>
            <a:fld id="{730A962B-F450-4B5A-AD41-1B76FCCB3EFD}"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30A962B-F450-4B5A-AD41-1B76FCCB3EFD}" type="slidenum">
              <a:rPr lang="zh-TW" altLang="en-US" smtClean="0"/>
              <a:pPr/>
              <a:t>27</a:t>
            </a:fld>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30A962B-F450-4B5A-AD41-1B76FCCB3EFD}" type="slidenum">
              <a:rPr lang="zh-TW" altLang="en-US" smtClean="0"/>
              <a:pPr/>
              <a:t>31</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2">
        <a:schemeClr val="bg2"/>
      </p:bgRef>
    </p:bg>
    <p:spTree>
      <p:nvGrpSpPr>
        <p:cNvPr id="1" name=""/>
        <p:cNvGrpSpPr/>
        <p:nvPr/>
      </p:nvGrpSpPr>
      <p:grpSpPr>
        <a:xfrm>
          <a:off x="0" y="0"/>
          <a:ext cx="0" cy="0"/>
          <a:chOff x="0" y="0"/>
          <a:chExt cx="0" cy="0"/>
        </a:xfrm>
      </p:grpSpPr>
      <p:sp>
        <p:nvSpPr>
          <p:cNvPr id="9" name="標題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TW" altLang="en-US" smtClean="0"/>
              <a:t>按一下以編輯母片標題樣式</a:t>
            </a:r>
            <a:endParaRPr kumimoji="0" lang="en-US"/>
          </a:p>
        </p:txBody>
      </p:sp>
      <p:sp>
        <p:nvSpPr>
          <p:cNvPr id="17" name="副標題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30" name="日期版面配置區 29"/>
          <p:cNvSpPr>
            <a:spLocks noGrp="1"/>
          </p:cNvSpPr>
          <p:nvPr>
            <p:ph type="dt" sz="half" idx="10"/>
          </p:nvPr>
        </p:nvSpPr>
        <p:spPr/>
        <p:txBody>
          <a:bodyPr/>
          <a:lstStyle/>
          <a:p>
            <a:fld id="{25398CEB-C381-40D5-B4C4-D0F921CF2F95}" type="datetime1">
              <a:rPr lang="zh-TW" altLang="en-US" smtClean="0"/>
              <a:pPr/>
              <a:t>2008/10/20</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5CBEDE15-3B9A-4371-982E-CCF9CCBDEC22}"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B1A37D58-F73F-4DEE-8D92-8E0B3A8DD980}" type="datetime1">
              <a:rPr lang="zh-TW" altLang="en-US" smtClean="0"/>
              <a:pPr/>
              <a:t>2008/10/20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CBEDE15-3B9A-4371-982E-CCF9CCBDEC22}"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914401"/>
            <a:ext cx="2057400" cy="5211763"/>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914401"/>
            <a:ext cx="6019800" cy="5211763"/>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8407E9CD-91D6-40F2-B055-EE49D22D5227}" type="datetime1">
              <a:rPr lang="zh-TW" altLang="en-US" smtClean="0"/>
              <a:pPr/>
              <a:t>2008/10/20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CBEDE15-3B9A-4371-982E-CCF9CCBDEC22}"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dirty="0" smtClean="0"/>
              <a:t>按一下以編輯母片文字樣式</a:t>
            </a:r>
          </a:p>
          <a:p>
            <a:pPr lvl="1" eaLnBrk="1" latinLnBrk="0" hangingPunct="1"/>
            <a:r>
              <a:rPr lang="zh-TW" altLang="en-US" dirty="0" smtClean="0"/>
              <a:t>第二層</a:t>
            </a:r>
          </a:p>
          <a:p>
            <a:pPr lvl="2" eaLnBrk="1" latinLnBrk="0" hangingPunct="1"/>
            <a:r>
              <a:rPr lang="zh-TW" altLang="en-US" dirty="0" smtClean="0"/>
              <a:t>第三層</a:t>
            </a:r>
          </a:p>
          <a:p>
            <a:pPr lvl="3" eaLnBrk="1" latinLnBrk="0" hangingPunct="1"/>
            <a:r>
              <a:rPr lang="zh-TW" altLang="en-US" dirty="0" smtClean="0"/>
              <a:t>第四層</a:t>
            </a:r>
          </a:p>
          <a:p>
            <a:pPr lvl="4" eaLnBrk="1" latinLnBrk="0" hangingPunct="1"/>
            <a:r>
              <a:rPr lang="zh-TW" altLang="en-US" dirty="0" smtClean="0"/>
              <a:t>第五層</a:t>
            </a:r>
            <a:endParaRPr kumimoji="0" lang="en-US" dirty="0"/>
          </a:p>
        </p:txBody>
      </p:sp>
      <p:sp>
        <p:nvSpPr>
          <p:cNvPr id="4" name="日期版面配置區 3"/>
          <p:cNvSpPr>
            <a:spLocks noGrp="1"/>
          </p:cNvSpPr>
          <p:nvPr>
            <p:ph type="dt" sz="half" idx="10"/>
          </p:nvPr>
        </p:nvSpPr>
        <p:spPr/>
        <p:txBody>
          <a:bodyPr/>
          <a:lstStyle/>
          <a:p>
            <a:fld id="{96970087-74DD-4B37-9BF7-52619FB59D94}" type="datetime1">
              <a:rPr lang="zh-TW" altLang="en-US" smtClean="0"/>
              <a:pPr/>
              <a:t>2008/10/20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CBEDE15-3B9A-4371-982E-CCF9CCBDEC22}" type="slidenum">
              <a:rPr lang="zh-TW" altLang="en-US" smtClean="0"/>
              <a:pPr/>
              <a:t>‹#›</a:t>
            </a:fld>
            <a:endParaRPr lang="zh-TW" altLang="en-US"/>
          </a:p>
        </p:txBody>
      </p:sp>
      <p:pic>
        <p:nvPicPr>
          <p:cNvPr id="20481" name="Picture 1" descr="C:\Documents and Settings\Camilla\Local Settings\Temporary Internet Files\Content.IE5\496UVHZT\MCj03570110000[1].wmf"/>
          <p:cNvPicPr>
            <a:picLocks noChangeAspect="1" noChangeArrowheads="1"/>
          </p:cNvPicPr>
          <p:nvPr userDrawn="1"/>
        </p:nvPicPr>
        <p:blipFill>
          <a:blip r:embed="rId2"/>
          <a:srcRect/>
          <a:stretch>
            <a:fillRect/>
          </a:stretch>
        </p:blipFill>
        <p:spPr bwMode="auto">
          <a:xfrm rot="20248520">
            <a:off x="8462252" y="-14274"/>
            <a:ext cx="642942" cy="703761"/>
          </a:xfrm>
          <a:prstGeom prst="rect">
            <a:avLst/>
          </a:prstGeom>
          <a:noFill/>
        </p:spPr>
      </p:pic>
      <p:sp>
        <p:nvSpPr>
          <p:cNvPr id="10" name="矩形 9"/>
          <p:cNvSpPr/>
          <p:nvPr userDrawn="1"/>
        </p:nvSpPr>
        <p:spPr>
          <a:xfrm>
            <a:off x="6127892" y="0"/>
            <a:ext cx="2301760" cy="533079"/>
          </a:xfrm>
          <a:prstGeom prst="rect">
            <a:avLst/>
          </a:prstGeom>
          <a:noFill/>
        </p:spPr>
        <p:txBody>
          <a:bodyPr wrap="none" lIns="91440" tIns="45720" rIns="91440" bIns="45720">
            <a:prstTxWarp prst="textCurveUp">
              <a:avLst/>
            </a:prstTxWarp>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zh-TW" altLang="en-US"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企業財務分析</a:t>
            </a:r>
            <a:endParaRPr lang="zh-TW" alt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Ref idx="1002">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68E24EF3-F448-4281-9AE0-2267F98CEAAD}" type="datetime1">
              <a:rPr lang="zh-TW" altLang="en-US" smtClean="0"/>
              <a:pPr/>
              <a:t>2008/10/20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CBEDE15-3B9A-4371-982E-CCF9CCBDEC22}"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AF06E422-F3E8-4196-902B-E81D5F143A9D}" type="datetime1">
              <a:rPr lang="zh-TW" altLang="en-US" smtClean="0"/>
              <a:pPr/>
              <a:t>2008/10/20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5CBEDE15-3B9A-4371-982E-CCF9CCBDEC22}"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tIns="45720" anchor="b"/>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B384CF55-E32D-49AA-BCC2-7AFCA00D0B8D}" type="datetime1">
              <a:rPr lang="zh-TW" altLang="en-US" smtClean="0"/>
              <a:pPr/>
              <a:t>2008/10/20</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5CBEDE15-3B9A-4371-982E-CCF9CCBDEC22}"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5A873F56-5E0E-4E0C-80E3-94B804E6249A}" type="datetime1">
              <a:rPr lang="zh-TW" altLang="en-US" smtClean="0"/>
              <a:pPr/>
              <a:t>2008/10/20</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5CBEDE15-3B9A-4371-982E-CCF9CCBDEC22}"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7BA752AC-FB3B-49F0-8BF9-533CF85484A7}" type="datetime1">
              <a:rPr lang="zh-TW" altLang="en-US" smtClean="0"/>
              <a:pPr/>
              <a:t>2008/10/20</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D0308AF7-0A12-4E91-A2C6-E88E3A8C1307}" type="datetime1">
              <a:rPr lang="zh-TW" altLang="en-US" smtClean="0"/>
              <a:pPr/>
              <a:t>2008/10/20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5CBEDE15-3B9A-4371-982E-CCF9CCBDEC22}"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剪去並圓角化單一角落矩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標題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A4761E12-09AF-4157-81E4-9326203CC786}" type="datetime1">
              <a:rPr lang="zh-TW" altLang="en-US" smtClean="0"/>
              <a:pPr/>
              <a:t>2008/10/20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077200" y="6356350"/>
            <a:ext cx="609600" cy="365125"/>
          </a:xfrm>
        </p:spPr>
        <p:txBody>
          <a:bodyPr/>
          <a:lstStyle/>
          <a:p>
            <a:fld id="{5CBEDE15-3B9A-4371-982E-CCF9CCBDEC22}" type="slidenum">
              <a:rPr lang="zh-TW" altLang="en-US" smtClean="0"/>
              <a:pPr/>
              <a:t>‹#›</a:t>
            </a:fld>
            <a:endParaRPr lang="zh-TW" altLang="en-US"/>
          </a:p>
        </p:txBody>
      </p:sp>
      <p:sp>
        <p:nvSpPr>
          <p:cNvPr id="3" name="圖片版面配置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TW" altLang="en-US" smtClean="0"/>
              <a:t>按一下圖示以新增圖片</a:t>
            </a:r>
            <a:endParaRPr kumimoji="0" lang="en-US" dirty="0"/>
          </a:p>
        </p:txBody>
      </p:sp>
      <p:sp>
        <p:nvSpPr>
          <p:cNvPr id="10" name="手繪多邊形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手繪多邊形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手繪多邊形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手繪多邊形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標題版面配置區 8"/>
          <p:cNvSpPr>
            <a:spLocks noGrp="1"/>
          </p:cNvSpPr>
          <p:nvPr>
            <p:ph type="title"/>
          </p:nvPr>
        </p:nvSpPr>
        <p:spPr>
          <a:xfrm>
            <a:off x="457200" y="357166"/>
            <a:ext cx="8229600" cy="1143000"/>
          </a:xfrm>
          <a:prstGeom prst="rect">
            <a:avLst/>
          </a:prstGeom>
        </p:spPr>
        <p:txBody>
          <a:bodyPr vert="horz" lIns="0" rIns="0" bIns="0" anchor="b">
            <a:normAutofit/>
          </a:bodyPr>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457200" y="1571612"/>
            <a:ext cx="8229600" cy="4786346"/>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dirty="0" smtClean="0"/>
              <a:t>第二層</a:t>
            </a:r>
          </a:p>
          <a:p>
            <a:pPr lvl="2" eaLnBrk="1" latinLnBrk="0" hangingPunct="1"/>
            <a:r>
              <a:rPr kumimoji="0" lang="zh-TW" altLang="en-US" dirty="0" smtClean="0"/>
              <a:t>第三層</a:t>
            </a:r>
          </a:p>
          <a:p>
            <a:pPr lvl="3" eaLnBrk="1" latinLnBrk="0" hangingPunct="1"/>
            <a:r>
              <a:rPr kumimoji="0" lang="zh-TW" altLang="en-US" dirty="0" smtClean="0"/>
              <a:t>第四層</a:t>
            </a:r>
          </a:p>
          <a:p>
            <a:pPr lvl="4" eaLnBrk="1" latinLnBrk="0" hangingPunct="1"/>
            <a:r>
              <a:rPr kumimoji="0" lang="zh-TW" altLang="en-US" dirty="0" smtClean="0"/>
              <a:t>第五層</a:t>
            </a:r>
            <a:endParaRPr kumimoji="0" lang="en-US" dirty="0"/>
          </a:p>
        </p:txBody>
      </p:sp>
      <p:sp>
        <p:nvSpPr>
          <p:cNvPr id="10" name="日期版面配置區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C9B81F-C347-4BEF-BFDF-29C42F48304A}" type="datetimeFigureOut">
              <a:rPr lang="en-US" smtClean="0"/>
              <a:pPr/>
              <a:t>10/20/2008</a:t>
            </a:fld>
            <a:endParaRPr lang="en-US" dirty="0">
              <a:solidFill>
                <a:schemeClr val="tx2">
                  <a:shade val="90000"/>
                </a:schemeClr>
              </a:solidFill>
            </a:endParaRPr>
          </a:p>
        </p:txBody>
      </p:sp>
      <p:sp>
        <p:nvSpPr>
          <p:cNvPr id="22" name="頁尾版面配置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l" eaLnBrk="1" latinLnBrk="0" hangingPunct="1"/>
            <a:endParaRPr kumimoji="0" lang="en-US" dirty="0">
              <a:solidFill>
                <a:schemeClr val="tx2">
                  <a:shade val="90000"/>
                </a:schemeClr>
              </a:solidFill>
            </a:endParaRPr>
          </a:p>
        </p:txBody>
      </p:sp>
      <p:sp>
        <p:nvSpPr>
          <p:cNvPr id="18" name="投影片編號版面配置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CBEDE15-3B9A-4371-982E-CCF9CCBDEC22}" type="slidenum">
              <a:rPr lang="zh-TW" altLang="en-US" smtClean="0"/>
              <a:pPr/>
              <a:t>‹#›</a:t>
            </a:fld>
            <a:endParaRPr lang="zh-TW" altLang="en-US"/>
          </a:p>
        </p:txBody>
      </p:sp>
      <p:grpSp>
        <p:nvGrpSpPr>
          <p:cNvPr id="2" name="群組 1"/>
          <p:cNvGrpSpPr/>
          <p:nvPr/>
        </p:nvGrpSpPr>
        <p:grpSpPr>
          <a:xfrm>
            <a:off x="-19017" y="202408"/>
            <a:ext cx="9180548" cy="649224"/>
            <a:chOff x="-19045" y="216550"/>
            <a:chExt cx="9180548" cy="649224"/>
          </a:xfrm>
        </p:grpSpPr>
        <p:sp>
          <p:nvSpPr>
            <p:cNvPr id="12" name="手繪多邊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手繪多邊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3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a:bodyPr>
          <a:lstStyle/>
          <a:p>
            <a:r>
              <a:rPr lang="zh-TW" altLang="en-US" dirty="0" smtClean="0"/>
              <a:t>企業金融的十二堂課</a:t>
            </a:r>
            <a:r>
              <a:rPr lang="en-US" altLang="zh-TW" dirty="0" smtClean="0"/>
              <a:t/>
            </a:r>
            <a:br>
              <a:rPr lang="en-US" altLang="zh-TW" dirty="0" smtClean="0"/>
            </a:br>
            <a:r>
              <a:rPr lang="en-US" altLang="zh-TW" dirty="0" smtClean="0"/>
              <a:t>-</a:t>
            </a:r>
            <a:r>
              <a:rPr lang="zh-TW" altLang="en-US" dirty="0" smtClean="0"/>
              <a:t>企業財務分析</a:t>
            </a:r>
            <a:endParaRPr lang="zh-TW" altLang="en-US" dirty="0"/>
          </a:p>
        </p:txBody>
      </p:sp>
      <p:sp>
        <p:nvSpPr>
          <p:cNvPr id="3" name="副標題 2"/>
          <p:cNvSpPr>
            <a:spLocks noGrp="1"/>
          </p:cNvSpPr>
          <p:nvPr>
            <p:ph type="subTitle" idx="1"/>
          </p:nvPr>
        </p:nvSpPr>
        <p:spPr/>
        <p:txBody>
          <a:bodyPr>
            <a:normAutofit/>
          </a:bodyPr>
          <a:lstStyle/>
          <a:p>
            <a:r>
              <a:rPr lang="zh-TW" altLang="en-US" dirty="0" smtClean="0"/>
              <a:t>資管所</a:t>
            </a:r>
            <a:r>
              <a:rPr lang="en-US" altLang="zh-TW" dirty="0" smtClean="0"/>
              <a:t>-</a:t>
            </a:r>
            <a:r>
              <a:rPr lang="zh-TW" altLang="en-US" dirty="0" smtClean="0"/>
              <a:t>柯婷瑱</a:t>
            </a:r>
            <a:endParaRPr lang="zh-TW" altLang="en-US" dirty="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1</a:t>
            </a:fld>
            <a:endParaRPr lang="zh-TW"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Ex:</a:t>
            </a:r>
            <a:r>
              <a:rPr lang="zh-TW" altLang="en-US" dirty="0" smtClean="0"/>
              <a:t>投資報酬率</a:t>
            </a:r>
            <a:r>
              <a:rPr lang="en-US" altLang="zh-TW" dirty="0" smtClean="0"/>
              <a:t>(</a:t>
            </a:r>
            <a:r>
              <a:rPr lang="en-US" altLang="zh-TW" sz="2700" dirty="0" smtClean="0"/>
              <a:t>return On Invested Capital , ROIC</a:t>
            </a:r>
            <a:r>
              <a:rPr lang="en-US" altLang="zh-TW" dirty="0" smtClean="0"/>
              <a:t>)</a:t>
            </a:r>
            <a:endParaRPr lang="zh-TW" altLang="en-US" dirty="0"/>
          </a:p>
        </p:txBody>
      </p:sp>
      <p:sp>
        <p:nvSpPr>
          <p:cNvPr id="3" name="內容版面配置區 2"/>
          <p:cNvSpPr>
            <a:spLocks noGrp="1"/>
          </p:cNvSpPr>
          <p:nvPr>
            <p:ph idx="1"/>
          </p:nvPr>
        </p:nvSpPr>
        <p:spPr/>
        <p:txBody>
          <a:bodyPr>
            <a:normAutofit/>
          </a:bodyPr>
          <a:lstStyle/>
          <a:p>
            <a:r>
              <a:rPr lang="en-US" altLang="zh-TW" dirty="0" smtClean="0"/>
              <a:t>ROIC=</a:t>
            </a:r>
            <a:r>
              <a:rPr lang="zh-TW" altLang="en-US" dirty="0" smtClean="0"/>
              <a:t>報酬</a:t>
            </a:r>
            <a:r>
              <a:rPr lang="en-US" altLang="zh-TW" dirty="0" smtClean="0"/>
              <a:t>(</a:t>
            </a:r>
            <a:r>
              <a:rPr lang="zh-TW" altLang="en-US" dirty="0" smtClean="0"/>
              <a:t>利潤</a:t>
            </a:r>
            <a:r>
              <a:rPr lang="en-US" altLang="zh-TW" dirty="0" smtClean="0"/>
              <a:t>)/</a:t>
            </a:r>
            <a:r>
              <a:rPr lang="zh-TW" altLang="en-US" dirty="0" smtClean="0"/>
              <a:t>投資</a:t>
            </a:r>
            <a:r>
              <a:rPr lang="en-US" altLang="zh-TW" dirty="0" smtClean="0"/>
              <a:t>	</a:t>
            </a:r>
          </a:p>
          <a:p>
            <a:pPr lvl="1"/>
            <a:r>
              <a:rPr lang="zh-TW" altLang="en-US" dirty="0" smtClean="0"/>
              <a:t>衡量企業經營績效</a:t>
            </a:r>
            <a:endParaRPr lang="zh-TW" altLang="en-US" dirty="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10</a:t>
            </a:fld>
            <a:endParaRPr lang="zh-TW"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四個認知窗格</a:t>
            </a:r>
            <a:r>
              <a:rPr lang="en-US" altLang="zh-TW" dirty="0" smtClean="0"/>
              <a:t>-</a:t>
            </a:r>
            <a:r>
              <a:rPr lang="zh-TW" altLang="en-US" dirty="0" smtClean="0"/>
              <a:t>描述企業直實價值</a:t>
            </a:r>
            <a:endParaRPr lang="zh-TW" altLang="en-US" dirty="0"/>
          </a:p>
        </p:txBody>
      </p:sp>
      <p:graphicFrame>
        <p:nvGraphicFramePr>
          <p:cNvPr id="5" name="內容版面配置區 4"/>
          <p:cNvGraphicFramePr>
            <a:graphicFrameLocks noGrp="1"/>
          </p:cNvGraphicFramePr>
          <p:nvPr>
            <p:ph idx="1"/>
          </p:nvPr>
        </p:nvGraphicFramePr>
        <p:xfrm>
          <a:off x="1428727" y="2285992"/>
          <a:ext cx="5815011" cy="1326834"/>
        </p:xfrm>
        <a:graphic>
          <a:graphicData uri="http://schemas.openxmlformats.org/drawingml/2006/table">
            <a:tbl>
              <a:tblPr firstRow="1" bandRow="1">
                <a:tableStyleId>{5C22544A-7EE6-4342-B048-85BDC9FD1C3A}</a:tableStyleId>
              </a:tblPr>
              <a:tblGrid>
                <a:gridCol w="1938337"/>
                <a:gridCol w="1938337"/>
                <a:gridCol w="1938337"/>
              </a:tblGrid>
              <a:tr h="442278">
                <a:tc>
                  <a:txBody>
                    <a:bodyPr/>
                    <a:lstStyle/>
                    <a:p>
                      <a:pPr algn="ctr"/>
                      <a:endParaRPr lang="zh-TW" altLang="en-US" dirty="0"/>
                    </a:p>
                  </a:txBody>
                  <a:tcPr/>
                </a:tc>
                <a:tc>
                  <a:txBody>
                    <a:bodyPr/>
                    <a:lstStyle/>
                    <a:p>
                      <a:pPr algn="ctr"/>
                      <a:r>
                        <a:rPr lang="zh-TW" altLang="en-US" dirty="0" smtClean="0"/>
                        <a:t>己知</a:t>
                      </a:r>
                      <a:endParaRPr lang="zh-TW" altLang="en-US" dirty="0"/>
                    </a:p>
                  </a:txBody>
                  <a:tcPr/>
                </a:tc>
                <a:tc>
                  <a:txBody>
                    <a:bodyPr/>
                    <a:lstStyle/>
                    <a:p>
                      <a:pPr algn="ctr"/>
                      <a:r>
                        <a:rPr lang="zh-TW" altLang="en-US" dirty="0" smtClean="0"/>
                        <a:t>己不知</a:t>
                      </a:r>
                      <a:endParaRPr lang="zh-TW" altLang="en-US" dirty="0"/>
                    </a:p>
                  </a:txBody>
                  <a:tcPr/>
                </a:tc>
              </a:tr>
              <a:tr h="442278">
                <a:tc>
                  <a:txBody>
                    <a:bodyPr/>
                    <a:lstStyle/>
                    <a:p>
                      <a:pPr algn="ctr"/>
                      <a:r>
                        <a:rPr lang="zh-TW" altLang="en-US" b="1" dirty="0" smtClean="0">
                          <a:solidFill>
                            <a:schemeClr val="bg1"/>
                          </a:solidFill>
                        </a:rPr>
                        <a:t>他知</a:t>
                      </a:r>
                      <a:endParaRPr lang="zh-TW" altLang="en-US" b="1" dirty="0">
                        <a:solidFill>
                          <a:schemeClr val="bg1"/>
                        </a:solidFill>
                      </a:endParaRPr>
                    </a:p>
                  </a:txBody>
                  <a:tcPr>
                    <a:solidFill>
                      <a:schemeClr val="accent1"/>
                    </a:solidFill>
                  </a:tcPr>
                </a:tc>
                <a:tc>
                  <a:txBody>
                    <a:bodyPr/>
                    <a:lstStyle/>
                    <a:p>
                      <a:pPr algn="ctr"/>
                      <a:r>
                        <a:rPr lang="zh-TW" altLang="en-US" dirty="0" smtClean="0"/>
                        <a:t>公開資訊</a:t>
                      </a:r>
                      <a:endParaRPr lang="zh-TW" altLang="en-US" dirty="0"/>
                    </a:p>
                  </a:txBody>
                  <a:tcPr/>
                </a:tc>
                <a:tc>
                  <a:txBody>
                    <a:bodyPr/>
                    <a:lstStyle/>
                    <a:p>
                      <a:pPr algn="ctr"/>
                      <a:r>
                        <a:rPr lang="zh-TW" altLang="en-US" dirty="0" smtClean="0"/>
                        <a:t>外部資訊</a:t>
                      </a:r>
                      <a:endParaRPr lang="zh-TW" altLang="en-US" dirty="0"/>
                    </a:p>
                  </a:txBody>
                  <a:tcPr/>
                </a:tc>
              </a:tr>
              <a:tr h="442278">
                <a:tc>
                  <a:txBody>
                    <a:bodyPr/>
                    <a:lstStyle/>
                    <a:p>
                      <a:pPr algn="ctr"/>
                      <a:r>
                        <a:rPr lang="zh-TW" altLang="en-US" b="1" dirty="0" smtClean="0">
                          <a:solidFill>
                            <a:schemeClr val="bg1"/>
                          </a:solidFill>
                        </a:rPr>
                        <a:t>他不知</a:t>
                      </a:r>
                      <a:endParaRPr lang="zh-TW" altLang="en-US" b="1" dirty="0">
                        <a:solidFill>
                          <a:schemeClr val="bg1"/>
                        </a:solidFill>
                      </a:endParaRPr>
                    </a:p>
                  </a:txBody>
                  <a:tcPr>
                    <a:solidFill>
                      <a:schemeClr val="accent1"/>
                    </a:solidFill>
                  </a:tcPr>
                </a:tc>
                <a:tc>
                  <a:txBody>
                    <a:bodyPr/>
                    <a:lstStyle/>
                    <a:p>
                      <a:pPr algn="ctr"/>
                      <a:r>
                        <a:rPr lang="zh-TW" altLang="en-US" dirty="0" smtClean="0"/>
                        <a:t>內部資訊</a:t>
                      </a:r>
                      <a:endParaRPr lang="zh-TW" altLang="en-US" dirty="0"/>
                    </a:p>
                  </a:txBody>
                  <a:tcPr/>
                </a:tc>
                <a:tc>
                  <a:txBody>
                    <a:bodyPr/>
                    <a:lstStyle/>
                    <a:p>
                      <a:pPr algn="ctr"/>
                      <a:r>
                        <a:rPr lang="zh-TW" altLang="en-US" dirty="0" smtClean="0"/>
                        <a:t>未知資訊</a:t>
                      </a:r>
                      <a:endParaRPr lang="zh-TW" altLang="en-US" dirty="0"/>
                    </a:p>
                  </a:txBody>
                  <a:tcPr/>
                </a:tc>
              </a:tr>
            </a:tbl>
          </a:graphicData>
        </a:graphic>
      </p:graphicFrame>
      <p:sp>
        <p:nvSpPr>
          <p:cNvPr id="4" name="投影片編號版面配置區 3"/>
          <p:cNvSpPr>
            <a:spLocks noGrp="1"/>
          </p:cNvSpPr>
          <p:nvPr>
            <p:ph type="sldNum" sz="quarter" idx="12"/>
          </p:nvPr>
        </p:nvSpPr>
        <p:spPr/>
        <p:txBody>
          <a:bodyPr/>
          <a:lstStyle/>
          <a:p>
            <a:fld id="{5CBEDE15-3B9A-4371-982E-CCF9CCBDEC22}" type="slidenum">
              <a:rPr lang="zh-TW" altLang="en-US" smtClean="0"/>
              <a:pPr/>
              <a:t>11</a:t>
            </a:fld>
            <a:endParaRPr lang="zh-TW" altLang="en-US"/>
          </a:p>
        </p:txBody>
      </p:sp>
      <p:sp>
        <p:nvSpPr>
          <p:cNvPr id="6" name="文字方塊 5"/>
          <p:cNvSpPr txBox="1"/>
          <p:nvPr/>
        </p:nvSpPr>
        <p:spPr>
          <a:xfrm>
            <a:off x="1000100" y="4643446"/>
            <a:ext cx="6357982" cy="369332"/>
          </a:xfrm>
          <a:prstGeom prst="rect">
            <a:avLst/>
          </a:prstGeom>
          <a:noFill/>
        </p:spPr>
        <p:txBody>
          <a:bodyPr wrap="square" rtlCol="0">
            <a:spAutoFit/>
          </a:bodyPr>
          <a:lstStyle/>
          <a:p>
            <a:r>
              <a:rPr lang="en-US" altLang="zh-TW" dirty="0" smtClean="0"/>
              <a:t> </a:t>
            </a:r>
            <a:r>
              <a:rPr lang="zh-TW" altLang="en-US" dirty="0" smtClean="0"/>
              <a:t>財務分析人員掌握愈多資訊，愈能準備確評估企業的價值</a:t>
            </a:r>
            <a:endParaRPr lang="zh-TW"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財務分析究竟在分析什麼</a:t>
            </a:r>
            <a:r>
              <a:rPr lang="en-US" altLang="zh-TW" dirty="0" smtClean="0"/>
              <a:t>?</a:t>
            </a:r>
            <a:r>
              <a:rPr lang="en-US" altLang="zh-TW" sz="2200" dirty="0" smtClean="0">
                <a:solidFill>
                  <a:srgbClr val="04617B"/>
                </a:solidFill>
              </a:rPr>
              <a:t> (</a:t>
            </a:r>
            <a:r>
              <a:rPr lang="zh-TW" altLang="en-US" sz="2200" dirty="0" smtClean="0">
                <a:solidFill>
                  <a:srgbClr val="04617B"/>
                </a:solidFill>
              </a:rPr>
              <a:t>續</a:t>
            </a:r>
            <a:r>
              <a:rPr lang="en-US" altLang="zh-TW" sz="2200" dirty="0" smtClean="0">
                <a:solidFill>
                  <a:srgbClr val="04617B"/>
                </a:solidFill>
              </a:rPr>
              <a:t>3)</a:t>
            </a:r>
            <a:endParaRPr lang="zh-TW" altLang="en-US" dirty="0"/>
          </a:p>
        </p:txBody>
      </p:sp>
      <p:sp>
        <p:nvSpPr>
          <p:cNvPr id="3" name="內容版面配置區 2"/>
          <p:cNvSpPr>
            <a:spLocks noGrp="1"/>
          </p:cNvSpPr>
          <p:nvPr>
            <p:ph idx="1"/>
          </p:nvPr>
        </p:nvSpPr>
        <p:spPr/>
        <p:txBody>
          <a:bodyPr/>
          <a:lstStyle/>
          <a:p>
            <a:r>
              <a:rPr lang="zh-TW" altLang="en-US" dirty="0" smtClean="0"/>
              <a:t>資訊供需之落差</a:t>
            </a:r>
            <a:endParaRPr lang="en-US" altLang="zh-TW" dirty="0" smtClean="0"/>
          </a:p>
          <a:p>
            <a:pPr lvl="1"/>
            <a:r>
              <a:rPr lang="en-US" altLang="zh-TW" dirty="0" smtClean="0"/>
              <a:t>GAAP</a:t>
            </a:r>
            <a:r>
              <a:rPr lang="zh-TW" altLang="en-US" dirty="0" smtClean="0"/>
              <a:t>規範的財報內容主要記載已發生的內容，且已揭露企業有形資產為主。</a:t>
            </a:r>
            <a:endParaRPr lang="en-US" altLang="zh-TW" dirty="0" smtClean="0"/>
          </a:p>
          <a:p>
            <a:pPr lvl="1"/>
            <a:r>
              <a:rPr lang="zh-TW" altLang="en-US" dirty="0" smtClean="0"/>
              <a:t>隨著科技快速的發展，技術取代資本</a:t>
            </a:r>
            <a:endParaRPr lang="en-US" altLang="zh-TW" dirty="0" smtClean="0"/>
          </a:p>
          <a:p>
            <a:pPr lvl="1"/>
            <a:r>
              <a:rPr lang="en-US" altLang="zh-TW" dirty="0" smtClean="0"/>
              <a:t>GAAP</a:t>
            </a:r>
            <a:r>
              <a:rPr lang="zh-TW" altLang="en-US" dirty="0" smtClean="0"/>
              <a:t>規範彈性，公司可以美化損失</a:t>
            </a:r>
          </a:p>
          <a:p>
            <a:r>
              <a:rPr lang="zh-TW" altLang="en-US" dirty="0" smtClean="0"/>
              <a:t>如何揭露企業的無形資產提昇財務的價值</a:t>
            </a:r>
            <a:r>
              <a:rPr lang="en-US" altLang="zh-TW" dirty="0" smtClean="0"/>
              <a:t>?</a:t>
            </a:r>
          </a:p>
          <a:p>
            <a:pPr lvl="1"/>
            <a:r>
              <a:rPr lang="zh-TW" altLang="en-US" dirty="0" smtClean="0"/>
              <a:t>訓練有素的員工</a:t>
            </a:r>
            <a:endParaRPr lang="en-US" altLang="zh-TW" dirty="0" smtClean="0"/>
          </a:p>
          <a:p>
            <a:pPr lvl="1"/>
            <a:r>
              <a:rPr lang="zh-TW" altLang="en-US" dirty="0" smtClean="0"/>
              <a:t>卓越的組織與流程設計</a:t>
            </a:r>
            <a:endParaRPr lang="en-US" altLang="zh-TW" dirty="0" smtClean="0"/>
          </a:p>
          <a:p>
            <a:pPr lvl="1"/>
            <a:endParaRPr lang="zh-TW" altLang="en-US" dirty="0" smtClean="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12</a:t>
            </a:fld>
            <a:endParaRPr lang="zh-TW"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t>經理人應如何進行財務分析</a:t>
            </a:r>
            <a:r>
              <a:rPr lang="en-US" altLang="zh-TW" dirty="0" smtClean="0"/>
              <a:t>?</a:t>
            </a:r>
            <a:endParaRPr lang="zh-TW" altLang="en-US" dirty="0"/>
          </a:p>
        </p:txBody>
      </p:sp>
      <p:sp>
        <p:nvSpPr>
          <p:cNvPr id="3" name="內容版面配置區 2"/>
          <p:cNvSpPr>
            <a:spLocks noGrp="1"/>
          </p:cNvSpPr>
          <p:nvPr>
            <p:ph idx="1"/>
          </p:nvPr>
        </p:nvSpPr>
        <p:spPr/>
        <p:txBody>
          <a:bodyPr/>
          <a:lstStyle/>
          <a:p>
            <a:r>
              <a:rPr lang="zh-TW" altLang="en-US" dirty="0" smtClean="0"/>
              <a:t>歷史分析是財務分析的起步，可以幫助財務分析人員了解一家公司如何從過去到現在以及預測公司未來發展的軌跡。歷史分析包括</a:t>
            </a:r>
            <a:endParaRPr lang="en-US" altLang="zh-TW" dirty="0" smtClean="0"/>
          </a:p>
          <a:p>
            <a:pPr lvl="1"/>
            <a:r>
              <a:rPr lang="zh-TW" altLang="en-US" dirty="0" smtClean="0"/>
              <a:t>產業分析</a:t>
            </a:r>
            <a:endParaRPr lang="en-US" altLang="zh-TW" dirty="0" smtClean="0"/>
          </a:p>
          <a:p>
            <a:pPr lvl="1"/>
            <a:r>
              <a:rPr lang="zh-TW" altLang="en-US" dirty="0" smtClean="0"/>
              <a:t>策略分析</a:t>
            </a:r>
            <a:endParaRPr lang="en-US" altLang="zh-TW" dirty="0" smtClean="0"/>
          </a:p>
          <a:p>
            <a:pPr lvl="1"/>
            <a:r>
              <a:rPr lang="zh-TW" altLang="en-US" dirty="0" smtClean="0"/>
              <a:t>現金流量分析</a:t>
            </a:r>
            <a:endParaRPr lang="en-US" altLang="zh-TW" dirty="0" smtClean="0"/>
          </a:p>
          <a:p>
            <a:pPr lvl="1"/>
            <a:r>
              <a:rPr lang="zh-TW" altLang="en-US" dirty="0" smtClean="0"/>
              <a:t>會計分析</a:t>
            </a:r>
            <a:endParaRPr lang="en-US" altLang="zh-TW" dirty="0" smtClean="0"/>
          </a:p>
          <a:p>
            <a:pPr lvl="1"/>
            <a:r>
              <a:rPr lang="zh-TW" altLang="en-US" dirty="0" smtClean="0"/>
              <a:t>財務比率分析與企業評價模式</a:t>
            </a:r>
            <a:endParaRPr lang="zh-TW" altLang="en-US" dirty="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13</a:t>
            </a:fld>
            <a:endParaRPr lang="zh-TW"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產業分析</a:t>
            </a:r>
            <a:endParaRPr lang="zh-TW" altLang="en-US" dirty="0"/>
          </a:p>
        </p:txBody>
      </p:sp>
      <p:sp>
        <p:nvSpPr>
          <p:cNvPr id="3" name="內容版面配置區 2"/>
          <p:cNvSpPr>
            <a:spLocks noGrp="1"/>
          </p:cNvSpPr>
          <p:nvPr>
            <p:ph idx="1"/>
          </p:nvPr>
        </p:nvSpPr>
        <p:spPr/>
        <p:txBody>
          <a:bodyPr/>
          <a:lstStyle/>
          <a:p>
            <a:r>
              <a:rPr lang="zh-TW" altLang="en-US" dirty="0" smtClean="0"/>
              <a:t>著重於分析「產業發展 」</a:t>
            </a:r>
            <a:r>
              <a:rPr lang="en-US" altLang="zh-TW" dirty="0" smtClean="0"/>
              <a:t>(</a:t>
            </a:r>
            <a:r>
              <a:rPr lang="zh-TW" altLang="en-US" dirty="0" smtClean="0"/>
              <a:t>市場規模</a:t>
            </a:r>
            <a:r>
              <a:rPr lang="en-US" altLang="zh-TW" dirty="0" smtClean="0"/>
              <a:t>)</a:t>
            </a:r>
            <a:r>
              <a:rPr lang="zh-TW" altLang="en-US" dirty="0" smtClean="0"/>
              <a:t>及「產業競爭狀況」</a:t>
            </a:r>
            <a:r>
              <a:rPr lang="en-US" altLang="zh-TW" dirty="0" smtClean="0"/>
              <a:t>(</a:t>
            </a:r>
            <a:r>
              <a:rPr lang="zh-TW" altLang="en-US" dirty="0" smtClean="0"/>
              <a:t>市佔率</a:t>
            </a:r>
            <a:r>
              <a:rPr lang="en-US" altLang="zh-TW" dirty="0" smtClean="0"/>
              <a:t>)</a:t>
            </a:r>
            <a:r>
              <a:rPr lang="zh-TW" altLang="en-US" dirty="0" smtClean="0"/>
              <a:t>。市場規模及市佔率會影響公司營業額的消長。</a:t>
            </a:r>
            <a:endParaRPr lang="en-US" altLang="zh-TW" dirty="0" smtClean="0"/>
          </a:p>
          <a:p>
            <a:r>
              <a:rPr lang="en-US" altLang="zh-TW" dirty="0" smtClean="0"/>
              <a:t>Michael Porter-</a:t>
            </a:r>
            <a:r>
              <a:rPr lang="zh-TW" altLang="en-US" dirty="0" smtClean="0"/>
              <a:t>五力分析</a:t>
            </a:r>
            <a:endParaRPr lang="en-US" altLang="zh-TW" dirty="0" smtClean="0"/>
          </a:p>
          <a:p>
            <a:endParaRPr lang="zh-TW" altLang="en-US" dirty="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14</a:t>
            </a:fld>
            <a:endParaRPr lang="zh-TW" altLang="en-US"/>
          </a:p>
        </p:txBody>
      </p:sp>
      <p:grpSp>
        <p:nvGrpSpPr>
          <p:cNvPr id="13" name="群組 12"/>
          <p:cNvGrpSpPr/>
          <p:nvPr/>
        </p:nvGrpSpPr>
        <p:grpSpPr>
          <a:xfrm>
            <a:off x="4000496" y="2500306"/>
            <a:ext cx="4714908" cy="4071966"/>
            <a:chOff x="2571736" y="3500438"/>
            <a:chExt cx="4071966" cy="3214710"/>
          </a:xfrm>
        </p:grpSpPr>
        <p:graphicFrame>
          <p:nvGraphicFramePr>
            <p:cNvPr id="8" name="資料庫圖表 7"/>
            <p:cNvGraphicFramePr/>
            <p:nvPr/>
          </p:nvGraphicFramePr>
          <p:xfrm>
            <a:off x="2571736" y="3500438"/>
            <a:ext cx="4071966" cy="32147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文字方塊 8"/>
            <p:cNvSpPr txBox="1"/>
            <p:nvPr/>
          </p:nvSpPr>
          <p:spPr>
            <a:xfrm>
              <a:off x="3357554" y="4782933"/>
              <a:ext cx="642942" cy="646331"/>
            </a:xfrm>
            <a:prstGeom prst="rect">
              <a:avLst/>
            </a:prstGeom>
            <a:noFill/>
          </p:spPr>
          <p:txBody>
            <a:bodyPr wrap="square" rtlCol="0">
              <a:spAutoFit/>
            </a:bodyPr>
            <a:lstStyle/>
            <a:p>
              <a:r>
                <a:rPr lang="zh-TW" altLang="en-US" dirty="0" smtClean="0"/>
                <a:t>議價能力</a:t>
              </a:r>
              <a:endParaRPr lang="zh-TW" altLang="en-US" dirty="0"/>
            </a:p>
          </p:txBody>
        </p:sp>
        <p:sp>
          <p:nvSpPr>
            <p:cNvPr id="10" name="文字方塊 9"/>
            <p:cNvSpPr txBox="1"/>
            <p:nvPr/>
          </p:nvSpPr>
          <p:spPr>
            <a:xfrm>
              <a:off x="5214942" y="4786322"/>
              <a:ext cx="642942" cy="646331"/>
            </a:xfrm>
            <a:prstGeom prst="rect">
              <a:avLst/>
            </a:prstGeom>
            <a:noFill/>
          </p:spPr>
          <p:txBody>
            <a:bodyPr wrap="square" rtlCol="0">
              <a:spAutoFit/>
            </a:bodyPr>
            <a:lstStyle/>
            <a:p>
              <a:r>
                <a:rPr lang="zh-TW" altLang="en-US" dirty="0" smtClean="0"/>
                <a:t>議價能力</a:t>
              </a:r>
              <a:endParaRPr lang="zh-TW" altLang="en-US" dirty="0"/>
            </a:p>
          </p:txBody>
        </p:sp>
        <p:sp>
          <p:nvSpPr>
            <p:cNvPr id="11" name="文字方塊 10"/>
            <p:cNvSpPr txBox="1"/>
            <p:nvPr/>
          </p:nvSpPr>
          <p:spPr>
            <a:xfrm>
              <a:off x="4286248" y="4345552"/>
              <a:ext cx="642942" cy="369332"/>
            </a:xfrm>
            <a:prstGeom prst="rect">
              <a:avLst/>
            </a:prstGeom>
            <a:noFill/>
          </p:spPr>
          <p:txBody>
            <a:bodyPr wrap="square" rtlCol="0">
              <a:spAutoFit/>
            </a:bodyPr>
            <a:lstStyle/>
            <a:p>
              <a:r>
                <a:rPr lang="zh-TW" altLang="en-US" dirty="0" smtClean="0"/>
                <a:t>威脅</a:t>
              </a:r>
              <a:endParaRPr lang="zh-TW" altLang="en-US" dirty="0"/>
            </a:p>
          </p:txBody>
        </p:sp>
        <p:sp>
          <p:nvSpPr>
            <p:cNvPr id="12" name="文字方塊 11"/>
            <p:cNvSpPr txBox="1"/>
            <p:nvPr/>
          </p:nvSpPr>
          <p:spPr>
            <a:xfrm rot="10800000" flipV="1">
              <a:off x="4360933" y="5587180"/>
              <a:ext cx="555268" cy="291578"/>
            </a:xfrm>
            <a:prstGeom prst="rect">
              <a:avLst/>
            </a:prstGeom>
            <a:noFill/>
          </p:spPr>
          <p:txBody>
            <a:bodyPr wrap="square" rtlCol="0">
              <a:spAutoFit/>
            </a:bodyPr>
            <a:lstStyle/>
            <a:p>
              <a:r>
                <a:rPr lang="zh-TW" altLang="en-US" dirty="0" smtClean="0"/>
                <a:t>威脅</a:t>
              </a:r>
              <a:endParaRPr lang="zh-TW" altLang="en-US" dirty="0"/>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策略分析</a:t>
            </a:r>
            <a:endParaRPr lang="zh-TW" altLang="en-US" dirty="0"/>
          </a:p>
        </p:txBody>
      </p:sp>
      <p:sp>
        <p:nvSpPr>
          <p:cNvPr id="3" name="內容版面配置區 2"/>
          <p:cNvSpPr>
            <a:spLocks noGrp="1"/>
          </p:cNvSpPr>
          <p:nvPr>
            <p:ph idx="1"/>
          </p:nvPr>
        </p:nvSpPr>
        <p:spPr/>
        <p:txBody>
          <a:bodyPr>
            <a:normAutofit/>
          </a:bodyPr>
          <a:lstStyle/>
          <a:p>
            <a:r>
              <a:rPr lang="zh-TW" altLang="en-US" dirty="0" smtClean="0"/>
              <a:t>配合歷史績效分析，分析企業的歷史策略可以幫助財務分析人員了解一家企業</a:t>
            </a:r>
            <a:r>
              <a:rPr lang="zh-TW" altLang="en-US" dirty="0" smtClean="0">
                <a:solidFill>
                  <a:srgbClr val="FF0000"/>
                </a:solidFill>
              </a:rPr>
              <a:t>過去的策略方向是否正確</a:t>
            </a:r>
            <a:r>
              <a:rPr lang="zh-TW" altLang="en-US" dirty="0" smtClean="0"/>
              <a:t>，並了解管理團隊的的經營能力。</a:t>
            </a:r>
            <a:endParaRPr lang="en-US" altLang="zh-TW" dirty="0" smtClean="0"/>
          </a:p>
          <a:p>
            <a:r>
              <a:rPr lang="zh-TW" altLang="en-US" dirty="0" smtClean="0"/>
              <a:t>策略擬定前的</a:t>
            </a:r>
            <a:r>
              <a:rPr lang="en-US" altLang="zh-TW" dirty="0" smtClean="0"/>
              <a:t>SWOT</a:t>
            </a:r>
            <a:r>
              <a:rPr lang="zh-TW" altLang="en-US" dirty="0" smtClean="0"/>
              <a:t>分析</a:t>
            </a:r>
            <a:endParaRPr lang="en-US" altLang="zh-TW" dirty="0" smtClean="0"/>
          </a:p>
          <a:p>
            <a:pPr lvl="1"/>
            <a:r>
              <a:rPr lang="zh-TW" altLang="en-US" dirty="0" smtClean="0"/>
              <a:t>透過評價企業的優勢</a:t>
            </a:r>
            <a:r>
              <a:rPr lang="en-US" altLang="zh-TW" dirty="0" smtClean="0"/>
              <a:t>(Strengths)</a:t>
            </a:r>
            <a:r>
              <a:rPr lang="zh-TW" altLang="en-US" dirty="0" smtClean="0"/>
              <a:t>、劣勢</a:t>
            </a:r>
            <a:r>
              <a:rPr lang="en-US" altLang="zh-TW" dirty="0" smtClean="0"/>
              <a:t>(Weaknesses)</a:t>
            </a:r>
            <a:r>
              <a:rPr lang="zh-TW" altLang="en-US" dirty="0" smtClean="0"/>
              <a:t>、競爭市場上的機會</a:t>
            </a:r>
            <a:r>
              <a:rPr lang="en-US" altLang="zh-TW" dirty="0" smtClean="0"/>
              <a:t>(Opportunities)</a:t>
            </a:r>
            <a:r>
              <a:rPr lang="zh-TW" altLang="en-US" dirty="0" smtClean="0"/>
              <a:t>和威脅</a:t>
            </a:r>
            <a:r>
              <a:rPr lang="en-US" altLang="zh-TW" dirty="0" smtClean="0"/>
              <a:t>(Threats)</a:t>
            </a:r>
            <a:r>
              <a:rPr lang="zh-TW" altLang="en-US" dirty="0" smtClean="0"/>
              <a:t>，用以在制定企業的發展戰略前對企業進行深入全面的分析以及競爭優勢的定位。</a:t>
            </a:r>
            <a:endParaRPr lang="en-US" altLang="zh-TW" dirty="0" smtClean="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15</a:t>
            </a:fld>
            <a:endParaRPr lang="zh-TW"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策略分析</a:t>
            </a:r>
            <a:r>
              <a:rPr lang="en-US" altLang="zh-TW" dirty="0" smtClean="0"/>
              <a:t>(</a:t>
            </a:r>
            <a:r>
              <a:rPr lang="zh-TW" altLang="en-US" dirty="0" smtClean="0"/>
              <a:t>續</a:t>
            </a:r>
            <a:r>
              <a:rPr lang="en-US" altLang="zh-TW" dirty="0" smtClean="0"/>
              <a:t>)</a:t>
            </a:r>
            <a:endParaRPr lang="zh-TW" altLang="en-US" dirty="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16</a:t>
            </a:fld>
            <a:endParaRPr lang="zh-TW" altLang="en-US"/>
          </a:p>
        </p:txBody>
      </p:sp>
      <p:grpSp>
        <p:nvGrpSpPr>
          <p:cNvPr id="13" name="群組 12"/>
          <p:cNvGrpSpPr/>
          <p:nvPr/>
        </p:nvGrpSpPr>
        <p:grpSpPr>
          <a:xfrm>
            <a:off x="1785918" y="1500174"/>
            <a:ext cx="5319383" cy="5186399"/>
            <a:chOff x="1785918" y="1500174"/>
            <a:chExt cx="5319383" cy="5186399"/>
          </a:xfrm>
        </p:grpSpPr>
        <p:pic>
          <p:nvPicPr>
            <p:cNvPr id="6" name="圖片 5" descr="finance2.jpg"/>
            <p:cNvPicPr>
              <a:picLocks noChangeAspect="1"/>
            </p:cNvPicPr>
            <p:nvPr/>
          </p:nvPicPr>
          <p:blipFill>
            <a:blip r:embed="rId2"/>
            <a:srcRect l="31376" t="4166" r="12752" b="54167"/>
            <a:stretch>
              <a:fillRect/>
            </a:stretch>
          </p:blipFill>
          <p:spPr>
            <a:xfrm rot="16200000">
              <a:off x="1852410" y="1433682"/>
              <a:ext cx="5186399" cy="5319383"/>
            </a:xfrm>
            <a:prstGeom prst="rect">
              <a:avLst/>
            </a:prstGeom>
          </p:spPr>
        </p:pic>
        <p:sp>
          <p:nvSpPr>
            <p:cNvPr id="8" name="文字方塊 7"/>
            <p:cNvSpPr txBox="1"/>
            <p:nvPr/>
          </p:nvSpPr>
          <p:spPr>
            <a:xfrm>
              <a:off x="4143372" y="1785926"/>
              <a:ext cx="428628" cy="369332"/>
            </a:xfrm>
            <a:prstGeom prst="rect">
              <a:avLst/>
            </a:prstGeom>
            <a:noFill/>
          </p:spPr>
          <p:txBody>
            <a:bodyPr wrap="square" rtlCol="0">
              <a:spAutoFit/>
            </a:bodyPr>
            <a:lstStyle/>
            <a:p>
              <a:r>
                <a:rPr lang="en-US" altLang="zh-TW" b="1" dirty="0" smtClean="0">
                  <a:solidFill>
                    <a:srgbClr val="FF0000"/>
                  </a:solidFill>
                </a:rPr>
                <a:t>S</a:t>
              </a:r>
              <a:endParaRPr lang="zh-TW" altLang="en-US" b="1" dirty="0">
                <a:solidFill>
                  <a:srgbClr val="FF0000"/>
                </a:solidFill>
              </a:endParaRPr>
            </a:p>
          </p:txBody>
        </p:sp>
        <p:sp>
          <p:nvSpPr>
            <p:cNvPr id="9" name="文字方塊 8"/>
            <p:cNvSpPr txBox="1"/>
            <p:nvPr/>
          </p:nvSpPr>
          <p:spPr>
            <a:xfrm>
              <a:off x="5786446" y="1785926"/>
              <a:ext cx="428628" cy="369332"/>
            </a:xfrm>
            <a:prstGeom prst="rect">
              <a:avLst/>
            </a:prstGeom>
            <a:noFill/>
          </p:spPr>
          <p:txBody>
            <a:bodyPr wrap="square" rtlCol="0">
              <a:spAutoFit/>
            </a:bodyPr>
            <a:lstStyle/>
            <a:p>
              <a:r>
                <a:rPr lang="en-US" altLang="zh-TW" b="1" dirty="0" smtClean="0">
                  <a:solidFill>
                    <a:srgbClr val="FF0000"/>
                  </a:solidFill>
                </a:rPr>
                <a:t>W</a:t>
              </a:r>
              <a:endParaRPr lang="zh-TW" altLang="en-US" b="1" dirty="0">
                <a:solidFill>
                  <a:srgbClr val="FF0000"/>
                </a:solidFill>
              </a:endParaRPr>
            </a:p>
          </p:txBody>
        </p:sp>
        <p:sp>
          <p:nvSpPr>
            <p:cNvPr id="11" name="文字方塊 10"/>
            <p:cNvSpPr txBox="1"/>
            <p:nvPr/>
          </p:nvSpPr>
          <p:spPr>
            <a:xfrm>
              <a:off x="2000232" y="3916924"/>
              <a:ext cx="428628" cy="369332"/>
            </a:xfrm>
            <a:prstGeom prst="rect">
              <a:avLst/>
            </a:prstGeom>
            <a:noFill/>
          </p:spPr>
          <p:txBody>
            <a:bodyPr wrap="square" rtlCol="0">
              <a:spAutoFit/>
            </a:bodyPr>
            <a:lstStyle/>
            <a:p>
              <a:r>
                <a:rPr lang="en-US" altLang="zh-TW" b="1" dirty="0" smtClean="0">
                  <a:solidFill>
                    <a:srgbClr val="FF0000"/>
                  </a:solidFill>
                </a:rPr>
                <a:t>O</a:t>
              </a:r>
              <a:endParaRPr lang="zh-TW" altLang="en-US" b="1" dirty="0">
                <a:solidFill>
                  <a:srgbClr val="FF0000"/>
                </a:solidFill>
              </a:endParaRPr>
            </a:p>
          </p:txBody>
        </p:sp>
        <p:sp>
          <p:nvSpPr>
            <p:cNvPr id="12" name="文字方塊 11"/>
            <p:cNvSpPr txBox="1"/>
            <p:nvPr/>
          </p:nvSpPr>
          <p:spPr>
            <a:xfrm>
              <a:off x="2000232" y="5000636"/>
              <a:ext cx="428628" cy="369332"/>
            </a:xfrm>
            <a:prstGeom prst="rect">
              <a:avLst/>
            </a:prstGeom>
            <a:noFill/>
          </p:spPr>
          <p:txBody>
            <a:bodyPr wrap="square" rtlCol="0">
              <a:spAutoFit/>
            </a:bodyPr>
            <a:lstStyle/>
            <a:p>
              <a:r>
                <a:rPr lang="en-US" altLang="zh-TW" b="1" dirty="0" smtClean="0">
                  <a:solidFill>
                    <a:srgbClr val="FF0000"/>
                  </a:solidFill>
                </a:rPr>
                <a:t>T</a:t>
              </a:r>
              <a:endParaRPr lang="zh-TW" altLang="en-US" b="1" dirty="0">
                <a:solidFill>
                  <a:srgbClr val="FF0000"/>
                </a:solidFill>
              </a:endParaRPr>
            </a:p>
          </p:txBody>
        </p:sp>
      </p:grpSp>
      <p:sp>
        <p:nvSpPr>
          <p:cNvPr id="10" name="文字方塊 9"/>
          <p:cNvSpPr txBox="1"/>
          <p:nvPr/>
        </p:nvSpPr>
        <p:spPr>
          <a:xfrm>
            <a:off x="2357422" y="1500174"/>
            <a:ext cx="1143008" cy="369332"/>
          </a:xfrm>
          <a:prstGeom prst="rect">
            <a:avLst/>
          </a:prstGeom>
          <a:noFill/>
        </p:spPr>
        <p:txBody>
          <a:bodyPr wrap="square" rtlCol="0">
            <a:spAutoFit/>
          </a:bodyPr>
          <a:lstStyle/>
          <a:p>
            <a:r>
              <a:rPr lang="zh-TW" altLang="en-US" dirty="0" smtClean="0"/>
              <a:t>科技公司</a:t>
            </a:r>
            <a:endParaRPr lang="zh-TW"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策略分析</a:t>
            </a:r>
            <a:r>
              <a:rPr lang="en-US" altLang="zh-TW" dirty="0" smtClean="0"/>
              <a:t>(</a:t>
            </a:r>
            <a:r>
              <a:rPr lang="zh-TW" altLang="en-US" dirty="0" smtClean="0"/>
              <a:t>續</a:t>
            </a:r>
            <a:r>
              <a:rPr lang="en-US" altLang="zh-TW" dirty="0" smtClean="0"/>
              <a:t>1)</a:t>
            </a:r>
            <a:endParaRPr lang="zh-TW" altLang="en-US" dirty="0"/>
          </a:p>
        </p:txBody>
      </p:sp>
      <p:sp>
        <p:nvSpPr>
          <p:cNvPr id="3" name="內容版面配置區 2"/>
          <p:cNvSpPr>
            <a:spLocks noGrp="1"/>
          </p:cNvSpPr>
          <p:nvPr>
            <p:ph idx="1"/>
          </p:nvPr>
        </p:nvSpPr>
        <p:spPr/>
        <p:txBody>
          <a:bodyPr/>
          <a:lstStyle/>
          <a:p>
            <a:r>
              <a:rPr lang="zh-TW" altLang="en-US" dirty="0" smtClean="0"/>
              <a:t>不同層次之策略分析</a:t>
            </a:r>
            <a:endParaRPr lang="en-US" altLang="zh-TW" dirty="0" smtClean="0"/>
          </a:p>
          <a:p>
            <a:pPr lvl="1"/>
            <a:r>
              <a:rPr lang="zh-TW" altLang="en-US" dirty="0" smtClean="0"/>
              <a:t>集團策略分析</a:t>
            </a:r>
            <a:r>
              <a:rPr lang="en-US" altLang="zh-TW" dirty="0" smtClean="0"/>
              <a:t>-</a:t>
            </a:r>
            <a:r>
              <a:rPr lang="zh-TW" altLang="en-US" dirty="0" smtClean="0"/>
              <a:t>著重</a:t>
            </a:r>
            <a:r>
              <a:rPr lang="zh-TW" altLang="en-US" dirty="0" smtClean="0">
                <a:solidFill>
                  <a:srgbClr val="FF0000"/>
                </a:solidFill>
              </a:rPr>
              <a:t>企業資產的投資組合</a:t>
            </a:r>
            <a:r>
              <a:rPr lang="zh-TW" altLang="en-US" dirty="0" smtClean="0"/>
              <a:t>是否產生綜合效應</a:t>
            </a:r>
            <a:endParaRPr lang="en-US" altLang="zh-TW" dirty="0" smtClean="0"/>
          </a:p>
          <a:p>
            <a:pPr lvl="1"/>
            <a:r>
              <a:rPr lang="zh-TW" altLang="en-US" dirty="0" smtClean="0"/>
              <a:t>事業單位策略分析</a:t>
            </a:r>
            <a:r>
              <a:rPr lang="en-US" altLang="zh-TW" dirty="0" smtClean="0"/>
              <a:t>-</a:t>
            </a:r>
            <a:r>
              <a:rPr lang="zh-TW" altLang="en-US" dirty="0" smtClean="0"/>
              <a:t>著重於事業單位的產品定位</a:t>
            </a:r>
          </a:p>
          <a:p>
            <a:pPr lvl="1"/>
            <a:endParaRPr lang="en-US" altLang="zh-TW" dirty="0" smtClean="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17</a:t>
            </a:fld>
            <a:endParaRPr lang="zh-TW" altLang="en-US"/>
          </a:p>
        </p:txBody>
      </p:sp>
      <p:grpSp>
        <p:nvGrpSpPr>
          <p:cNvPr id="5" name="Group 67"/>
          <p:cNvGrpSpPr>
            <a:grpSpLocks/>
          </p:cNvGrpSpPr>
          <p:nvPr/>
        </p:nvGrpSpPr>
        <p:grpSpPr bwMode="auto">
          <a:xfrm>
            <a:off x="642408" y="4003693"/>
            <a:ext cx="7787245" cy="1997075"/>
            <a:chOff x="410" y="1027"/>
            <a:chExt cx="4970" cy="1258"/>
          </a:xfrm>
        </p:grpSpPr>
        <p:grpSp>
          <p:nvGrpSpPr>
            <p:cNvPr id="6" name="Group 6"/>
            <p:cNvGrpSpPr>
              <a:grpSpLocks/>
            </p:cNvGrpSpPr>
            <p:nvPr/>
          </p:nvGrpSpPr>
          <p:grpSpPr bwMode="auto">
            <a:xfrm>
              <a:off x="1384" y="1027"/>
              <a:ext cx="3996" cy="1258"/>
              <a:chOff x="3960" y="1980"/>
              <a:chExt cx="5760" cy="1980"/>
            </a:xfrm>
          </p:grpSpPr>
          <p:sp>
            <p:nvSpPr>
              <p:cNvPr id="10" name="Rectangle 7"/>
              <p:cNvSpPr>
                <a:spLocks noChangeArrowheads="1"/>
              </p:cNvSpPr>
              <p:nvPr/>
            </p:nvSpPr>
            <p:spPr bwMode="auto">
              <a:xfrm>
                <a:off x="6120" y="1980"/>
                <a:ext cx="1080" cy="540"/>
              </a:xfrm>
              <a:prstGeom prst="rect">
                <a:avLst/>
              </a:prstGeom>
              <a:solidFill>
                <a:srgbClr val="FFFF99"/>
              </a:solidFill>
              <a:ln w="9525">
                <a:solidFill>
                  <a:srgbClr val="000000"/>
                </a:solidFill>
                <a:miter lim="800000"/>
                <a:headEnd/>
                <a:tailEnd/>
              </a:ln>
            </p:spPr>
            <p:txBody>
              <a:bodyPr/>
              <a:lstStyle/>
              <a:p>
                <a:r>
                  <a:rPr lang="en-US" altLang="zh-TW" sz="2800">
                    <a:solidFill>
                      <a:srgbClr val="000000"/>
                    </a:solidFill>
                    <a:latin typeface="Times New Roman" charset="0"/>
                    <a:ea typeface="標楷體" pitchFamily="65" charset="-120"/>
                  </a:rPr>
                  <a:t>CEO</a:t>
                </a:r>
              </a:p>
            </p:txBody>
          </p:sp>
          <p:sp>
            <p:nvSpPr>
              <p:cNvPr id="12" name="Rectangle 9"/>
              <p:cNvSpPr>
                <a:spLocks noChangeArrowheads="1"/>
              </p:cNvSpPr>
              <p:nvPr/>
            </p:nvSpPr>
            <p:spPr bwMode="auto">
              <a:xfrm>
                <a:off x="8460" y="3420"/>
                <a:ext cx="1260" cy="540"/>
              </a:xfrm>
              <a:prstGeom prst="rect">
                <a:avLst/>
              </a:prstGeom>
              <a:solidFill>
                <a:srgbClr val="66FFFF"/>
              </a:solidFill>
              <a:ln w="9525">
                <a:solidFill>
                  <a:srgbClr val="000000"/>
                </a:solidFill>
                <a:miter lim="800000"/>
                <a:headEnd/>
                <a:tailEnd/>
              </a:ln>
            </p:spPr>
            <p:txBody>
              <a:bodyPr/>
              <a:lstStyle/>
              <a:p>
                <a:r>
                  <a:rPr lang="zh-TW" altLang="en-US" sz="2300">
                    <a:solidFill>
                      <a:srgbClr val="000000"/>
                    </a:solidFill>
                    <a:latin typeface="Times New Roman" charset="0"/>
                    <a:ea typeface="標楷體" pitchFamily="65" charset="-120"/>
                  </a:rPr>
                  <a:t>航空公司</a:t>
                </a:r>
              </a:p>
            </p:txBody>
          </p:sp>
          <p:sp>
            <p:nvSpPr>
              <p:cNvPr id="13" name="Rectangle 10"/>
              <p:cNvSpPr>
                <a:spLocks noChangeArrowheads="1"/>
              </p:cNvSpPr>
              <p:nvPr/>
            </p:nvSpPr>
            <p:spPr bwMode="auto">
              <a:xfrm>
                <a:off x="7020" y="3420"/>
                <a:ext cx="1080" cy="540"/>
              </a:xfrm>
              <a:prstGeom prst="rect">
                <a:avLst/>
              </a:prstGeom>
              <a:solidFill>
                <a:srgbClr val="66FFFF"/>
              </a:solidFill>
              <a:ln w="9525">
                <a:solidFill>
                  <a:srgbClr val="000000"/>
                </a:solidFill>
                <a:miter lim="800000"/>
                <a:headEnd/>
                <a:tailEnd/>
              </a:ln>
            </p:spPr>
            <p:txBody>
              <a:bodyPr/>
              <a:lstStyle/>
              <a:p>
                <a:r>
                  <a:rPr lang="zh-TW" altLang="en-US" sz="2300">
                    <a:solidFill>
                      <a:srgbClr val="000000"/>
                    </a:solidFill>
                    <a:latin typeface="Times New Roman" charset="0"/>
                    <a:ea typeface="標楷體" pitchFamily="65" charset="-120"/>
                  </a:rPr>
                  <a:t>飯 店</a:t>
                </a:r>
              </a:p>
            </p:txBody>
          </p:sp>
          <p:sp>
            <p:nvSpPr>
              <p:cNvPr id="14" name="Rectangle 11"/>
              <p:cNvSpPr>
                <a:spLocks noChangeArrowheads="1"/>
              </p:cNvSpPr>
              <p:nvPr/>
            </p:nvSpPr>
            <p:spPr bwMode="auto">
              <a:xfrm>
                <a:off x="5580" y="3420"/>
                <a:ext cx="1260" cy="540"/>
              </a:xfrm>
              <a:prstGeom prst="rect">
                <a:avLst/>
              </a:prstGeom>
              <a:solidFill>
                <a:srgbClr val="66FFFF"/>
              </a:solidFill>
              <a:ln w="9525">
                <a:solidFill>
                  <a:srgbClr val="000000"/>
                </a:solidFill>
                <a:miter lim="800000"/>
                <a:headEnd/>
                <a:tailEnd/>
              </a:ln>
            </p:spPr>
            <p:txBody>
              <a:bodyPr/>
              <a:lstStyle/>
              <a:p>
                <a:r>
                  <a:rPr lang="zh-TW" altLang="en-US" sz="2300">
                    <a:solidFill>
                      <a:srgbClr val="000000"/>
                    </a:solidFill>
                    <a:latin typeface="Times New Roman" charset="0"/>
                    <a:ea typeface="標楷體" pitchFamily="65" charset="-120"/>
                  </a:rPr>
                  <a:t>百貨公司</a:t>
                </a:r>
              </a:p>
            </p:txBody>
          </p:sp>
          <p:sp>
            <p:nvSpPr>
              <p:cNvPr id="15" name="Rectangle 12"/>
              <p:cNvSpPr>
                <a:spLocks noChangeArrowheads="1"/>
              </p:cNvSpPr>
              <p:nvPr/>
            </p:nvSpPr>
            <p:spPr bwMode="auto">
              <a:xfrm>
                <a:off x="3960" y="3420"/>
                <a:ext cx="1260" cy="540"/>
              </a:xfrm>
              <a:prstGeom prst="rect">
                <a:avLst/>
              </a:prstGeom>
              <a:solidFill>
                <a:srgbClr val="66FFFF"/>
              </a:solidFill>
              <a:ln w="9525">
                <a:solidFill>
                  <a:srgbClr val="000000"/>
                </a:solidFill>
                <a:miter lim="800000"/>
                <a:headEnd/>
                <a:tailEnd/>
              </a:ln>
            </p:spPr>
            <p:txBody>
              <a:bodyPr/>
              <a:lstStyle/>
              <a:p>
                <a:r>
                  <a:rPr lang="zh-TW" altLang="en-US" sz="2300">
                    <a:solidFill>
                      <a:srgbClr val="000000"/>
                    </a:solidFill>
                    <a:latin typeface="Times New Roman" charset="0"/>
                    <a:ea typeface="標楷體" pitchFamily="65" charset="-120"/>
                  </a:rPr>
                  <a:t>生化科技</a:t>
                </a:r>
              </a:p>
            </p:txBody>
          </p:sp>
          <p:sp>
            <p:nvSpPr>
              <p:cNvPr id="18" name="Line 15"/>
              <p:cNvSpPr>
                <a:spLocks noChangeShapeType="1"/>
              </p:cNvSpPr>
              <p:nvPr/>
            </p:nvSpPr>
            <p:spPr bwMode="auto">
              <a:xfrm>
                <a:off x="4500" y="3060"/>
                <a:ext cx="4500" cy="0"/>
              </a:xfrm>
              <a:prstGeom prst="line">
                <a:avLst/>
              </a:prstGeom>
              <a:noFill/>
              <a:ln w="9525">
                <a:solidFill>
                  <a:srgbClr val="000000"/>
                </a:solidFill>
                <a:round/>
                <a:headEnd/>
                <a:tailEnd/>
              </a:ln>
            </p:spPr>
            <p:txBody>
              <a:bodyPr/>
              <a:lstStyle/>
              <a:p>
                <a:endParaRPr lang="zh-TW" altLang="en-US"/>
              </a:p>
            </p:txBody>
          </p:sp>
          <p:sp>
            <p:nvSpPr>
              <p:cNvPr id="19" name="Line 16"/>
              <p:cNvSpPr>
                <a:spLocks noChangeShapeType="1"/>
              </p:cNvSpPr>
              <p:nvPr/>
            </p:nvSpPr>
            <p:spPr bwMode="auto">
              <a:xfrm>
                <a:off x="6660" y="2520"/>
                <a:ext cx="0" cy="540"/>
              </a:xfrm>
              <a:prstGeom prst="line">
                <a:avLst/>
              </a:prstGeom>
              <a:noFill/>
              <a:ln w="9525">
                <a:solidFill>
                  <a:srgbClr val="000000"/>
                </a:solidFill>
                <a:round/>
                <a:headEnd/>
                <a:tailEnd/>
              </a:ln>
            </p:spPr>
            <p:txBody>
              <a:bodyPr/>
              <a:lstStyle/>
              <a:p>
                <a:endParaRPr lang="zh-TW" altLang="en-US"/>
              </a:p>
            </p:txBody>
          </p:sp>
          <p:sp>
            <p:nvSpPr>
              <p:cNvPr id="20" name="Line 17"/>
              <p:cNvSpPr>
                <a:spLocks noChangeShapeType="1"/>
              </p:cNvSpPr>
              <p:nvPr/>
            </p:nvSpPr>
            <p:spPr bwMode="auto">
              <a:xfrm>
                <a:off x="6120" y="3060"/>
                <a:ext cx="0" cy="360"/>
              </a:xfrm>
              <a:prstGeom prst="line">
                <a:avLst/>
              </a:prstGeom>
              <a:noFill/>
              <a:ln w="9525">
                <a:solidFill>
                  <a:srgbClr val="000000"/>
                </a:solidFill>
                <a:round/>
                <a:headEnd/>
                <a:tailEnd/>
              </a:ln>
            </p:spPr>
            <p:txBody>
              <a:bodyPr/>
              <a:lstStyle/>
              <a:p>
                <a:endParaRPr lang="zh-TW" altLang="en-US"/>
              </a:p>
            </p:txBody>
          </p:sp>
          <p:sp>
            <p:nvSpPr>
              <p:cNvPr id="21" name="Line 18"/>
              <p:cNvSpPr>
                <a:spLocks noChangeShapeType="1"/>
              </p:cNvSpPr>
              <p:nvPr/>
            </p:nvSpPr>
            <p:spPr bwMode="auto">
              <a:xfrm>
                <a:off x="7560" y="3060"/>
                <a:ext cx="0" cy="360"/>
              </a:xfrm>
              <a:prstGeom prst="line">
                <a:avLst/>
              </a:prstGeom>
              <a:noFill/>
              <a:ln w="9525">
                <a:solidFill>
                  <a:srgbClr val="000000"/>
                </a:solidFill>
                <a:round/>
                <a:headEnd/>
                <a:tailEnd/>
              </a:ln>
            </p:spPr>
            <p:txBody>
              <a:bodyPr/>
              <a:lstStyle/>
              <a:p>
                <a:endParaRPr lang="zh-TW" altLang="en-US"/>
              </a:p>
            </p:txBody>
          </p:sp>
          <p:sp>
            <p:nvSpPr>
              <p:cNvPr id="22" name="Line 19"/>
              <p:cNvSpPr>
                <a:spLocks noChangeShapeType="1"/>
              </p:cNvSpPr>
              <p:nvPr/>
            </p:nvSpPr>
            <p:spPr bwMode="auto">
              <a:xfrm>
                <a:off x="9000" y="3060"/>
                <a:ext cx="0" cy="360"/>
              </a:xfrm>
              <a:prstGeom prst="line">
                <a:avLst/>
              </a:prstGeom>
              <a:noFill/>
              <a:ln w="9525">
                <a:solidFill>
                  <a:srgbClr val="000000"/>
                </a:solidFill>
                <a:round/>
                <a:headEnd/>
                <a:tailEnd/>
              </a:ln>
            </p:spPr>
            <p:txBody>
              <a:bodyPr/>
              <a:lstStyle/>
              <a:p>
                <a:endParaRPr lang="zh-TW" altLang="en-US"/>
              </a:p>
            </p:txBody>
          </p:sp>
          <p:sp>
            <p:nvSpPr>
              <p:cNvPr id="23" name="Line 20"/>
              <p:cNvSpPr>
                <a:spLocks noChangeShapeType="1"/>
              </p:cNvSpPr>
              <p:nvPr/>
            </p:nvSpPr>
            <p:spPr bwMode="auto">
              <a:xfrm>
                <a:off x="4500" y="3060"/>
                <a:ext cx="0" cy="360"/>
              </a:xfrm>
              <a:prstGeom prst="line">
                <a:avLst/>
              </a:prstGeom>
              <a:noFill/>
              <a:ln w="9525">
                <a:solidFill>
                  <a:srgbClr val="000000"/>
                </a:solidFill>
                <a:round/>
                <a:headEnd/>
                <a:tailEnd/>
              </a:ln>
            </p:spPr>
            <p:txBody>
              <a:bodyPr/>
              <a:lstStyle/>
              <a:p>
                <a:endParaRPr lang="zh-TW" altLang="en-US"/>
              </a:p>
            </p:txBody>
          </p:sp>
        </p:grpSp>
        <p:sp>
          <p:nvSpPr>
            <p:cNvPr id="7" name="Text Box 61"/>
            <p:cNvSpPr txBox="1">
              <a:spLocks noChangeArrowheads="1"/>
            </p:cNvSpPr>
            <p:nvPr/>
          </p:nvSpPr>
          <p:spPr bwMode="auto">
            <a:xfrm>
              <a:off x="420" y="1071"/>
              <a:ext cx="1632" cy="288"/>
            </a:xfrm>
            <a:prstGeom prst="rect">
              <a:avLst/>
            </a:prstGeom>
            <a:noFill/>
            <a:ln w="9525">
              <a:noFill/>
              <a:miter lim="800000"/>
              <a:headEnd/>
              <a:tailEnd/>
            </a:ln>
            <a:effectLst/>
          </p:spPr>
          <p:txBody>
            <a:bodyPr>
              <a:spAutoFit/>
            </a:bodyPr>
            <a:lstStyle/>
            <a:p>
              <a:pPr>
                <a:spcBef>
                  <a:spcPct val="50000"/>
                </a:spcBef>
              </a:pPr>
              <a:r>
                <a:rPr lang="zh-TW" altLang="en-US" b="1" dirty="0">
                  <a:solidFill>
                    <a:srgbClr val="0000CC"/>
                  </a:solidFill>
                  <a:latin typeface="Times New Roman" charset="0"/>
                  <a:ea typeface="標楷體" pitchFamily="65" charset="-120"/>
                </a:rPr>
                <a:t>公司層次</a:t>
              </a:r>
            </a:p>
          </p:txBody>
        </p:sp>
        <p:sp>
          <p:nvSpPr>
            <p:cNvPr id="8" name="Text Box 62"/>
            <p:cNvSpPr txBox="1">
              <a:spLocks noChangeArrowheads="1"/>
            </p:cNvSpPr>
            <p:nvPr/>
          </p:nvSpPr>
          <p:spPr bwMode="auto">
            <a:xfrm>
              <a:off x="410" y="1979"/>
              <a:ext cx="1632" cy="288"/>
            </a:xfrm>
            <a:prstGeom prst="rect">
              <a:avLst/>
            </a:prstGeom>
            <a:noFill/>
            <a:ln w="9525">
              <a:noFill/>
              <a:miter lim="800000"/>
              <a:headEnd/>
              <a:tailEnd/>
            </a:ln>
            <a:effectLst/>
          </p:spPr>
          <p:txBody>
            <a:bodyPr>
              <a:spAutoFit/>
            </a:bodyPr>
            <a:lstStyle/>
            <a:p>
              <a:pPr>
                <a:spcBef>
                  <a:spcPct val="50000"/>
                </a:spcBef>
              </a:pPr>
              <a:r>
                <a:rPr lang="zh-TW" altLang="en-US" b="1" dirty="0">
                  <a:solidFill>
                    <a:srgbClr val="0000CC"/>
                  </a:solidFill>
                  <a:latin typeface="Times New Roman" charset="0"/>
                  <a:ea typeface="標楷體" pitchFamily="65" charset="-120"/>
                </a:rPr>
                <a:t>事業部層次</a:t>
              </a: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Ex:</a:t>
            </a:r>
            <a:endParaRPr lang="zh-TW" altLang="en-US" dirty="0"/>
          </a:p>
        </p:txBody>
      </p:sp>
      <p:sp>
        <p:nvSpPr>
          <p:cNvPr id="3" name="內容版面配置區 2"/>
          <p:cNvSpPr>
            <a:spLocks noGrp="1"/>
          </p:cNvSpPr>
          <p:nvPr>
            <p:ph idx="1"/>
          </p:nvPr>
        </p:nvSpPr>
        <p:spPr/>
        <p:txBody>
          <a:bodyPr/>
          <a:lstStyle/>
          <a:p>
            <a:r>
              <a:rPr lang="zh-TW" altLang="en-US" dirty="0" smtClean="0"/>
              <a:t>台積電負債比率高於聯電所以台積電是爛公司</a:t>
            </a:r>
            <a:endParaRPr lang="en-US" altLang="zh-TW" dirty="0" smtClean="0"/>
          </a:p>
          <a:p>
            <a:pPr lvl="1"/>
            <a:r>
              <a:rPr lang="zh-TW" altLang="en-US" dirty="0" smtClean="0"/>
              <a:t>台積電剛好正在</a:t>
            </a:r>
            <a:r>
              <a:rPr lang="zh-TW" altLang="en-US" dirty="0" smtClean="0">
                <a:solidFill>
                  <a:srgbClr val="FF0000"/>
                </a:solidFill>
              </a:rPr>
              <a:t>投資擴產</a:t>
            </a:r>
            <a:r>
              <a:rPr lang="en-US" altLang="zh-TW" dirty="0" smtClean="0"/>
              <a:t>,</a:t>
            </a:r>
            <a:r>
              <a:rPr lang="zh-TW" altLang="en-US" dirty="0" smtClean="0"/>
              <a:t>當然會使負債比率暫時升高</a:t>
            </a:r>
            <a:endParaRPr lang="en-US" altLang="zh-TW" dirty="0" smtClean="0"/>
          </a:p>
          <a:p>
            <a:r>
              <a:rPr lang="zh-TW" altLang="en-US" dirty="0" smtClean="0"/>
              <a:t>要是不參酌策略分析狀況而只看財報很容易有偏頗的結論</a:t>
            </a:r>
            <a:br>
              <a:rPr lang="zh-TW" altLang="en-US" dirty="0" smtClean="0"/>
            </a:br>
            <a:endParaRPr lang="en-US" altLang="zh-TW" dirty="0" smtClean="0"/>
          </a:p>
          <a:p>
            <a:endParaRPr lang="en-US" altLang="zh-TW" dirty="0" smtClean="0"/>
          </a:p>
          <a:p>
            <a:endParaRPr lang="en-US" altLang="zh-TW" dirty="0" smtClean="0"/>
          </a:p>
          <a:p>
            <a:pPr>
              <a:buNone/>
            </a:pPr>
            <a:r>
              <a:rPr lang="zh-TW" altLang="en-US" dirty="0" smtClean="0"/>
              <a:t>   </a:t>
            </a:r>
            <a:r>
              <a:rPr lang="en-US" altLang="zh-TW" dirty="0" smtClean="0"/>
              <a:t>※</a:t>
            </a:r>
            <a:r>
              <a:rPr lang="zh-TW" altLang="en-US" dirty="0" smtClean="0"/>
              <a:t>負債比率</a:t>
            </a:r>
            <a:r>
              <a:rPr lang="en-US" altLang="zh-TW" dirty="0" smtClean="0"/>
              <a:t>=</a:t>
            </a:r>
            <a:r>
              <a:rPr lang="zh-TW" altLang="en-US" dirty="0" smtClean="0"/>
              <a:t>負債</a:t>
            </a:r>
            <a:r>
              <a:rPr lang="en-US" altLang="zh-TW" dirty="0" smtClean="0"/>
              <a:t>/</a:t>
            </a:r>
            <a:r>
              <a:rPr lang="zh-TW" altLang="en-US" dirty="0" smtClean="0"/>
              <a:t>總資產</a:t>
            </a:r>
            <a:endParaRPr lang="en-US" altLang="zh-TW" dirty="0" smtClean="0"/>
          </a:p>
          <a:p>
            <a:pPr>
              <a:buNone/>
            </a:pPr>
            <a:r>
              <a:rPr lang="en-US" altLang="zh-TW" dirty="0" smtClean="0"/>
              <a:t>    </a:t>
            </a:r>
            <a:endParaRPr lang="zh-TW" altLang="en-US" dirty="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18</a:t>
            </a:fld>
            <a:endParaRPr lang="zh-TW"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現金流量分析</a:t>
            </a:r>
            <a:endParaRPr lang="zh-TW" altLang="en-US" dirty="0"/>
          </a:p>
        </p:txBody>
      </p:sp>
      <p:sp>
        <p:nvSpPr>
          <p:cNvPr id="3" name="內容版面配置區 2"/>
          <p:cNvSpPr>
            <a:spLocks noGrp="1"/>
          </p:cNvSpPr>
          <p:nvPr>
            <p:ph idx="1"/>
          </p:nvPr>
        </p:nvSpPr>
        <p:spPr/>
        <p:txBody>
          <a:bodyPr>
            <a:normAutofit/>
          </a:bodyPr>
          <a:lstStyle/>
          <a:p>
            <a:r>
              <a:rPr lang="zh-TW" altLang="en-US" dirty="0" smtClean="0"/>
              <a:t>了解從營業活動創造而來的現金是否足夠應付投資、理財活動所需之現金及理財活動如何處理剩餘現金或補足資金缺口</a:t>
            </a:r>
            <a:endParaRPr lang="en-US" altLang="zh-TW" dirty="0" smtClean="0"/>
          </a:p>
          <a:p>
            <a:r>
              <a:rPr lang="zh-TW" altLang="en-US" dirty="0" smtClean="0"/>
              <a:t>評估企業所需的自由現金流量</a:t>
            </a:r>
            <a:endParaRPr lang="en-US" altLang="zh-TW" dirty="0" smtClean="0"/>
          </a:p>
          <a:p>
            <a:r>
              <a:rPr lang="zh-TW" altLang="en-US" dirty="0" smtClean="0"/>
              <a:t>自由現金流量</a:t>
            </a:r>
            <a:r>
              <a:rPr lang="en-US" altLang="zh-TW" dirty="0" smtClean="0"/>
              <a:t>(Free Cash </a:t>
            </a:r>
            <a:r>
              <a:rPr lang="en-US" altLang="zh-TW" dirty="0" err="1" smtClean="0"/>
              <a:t>Flow,FCF</a:t>
            </a:r>
            <a:r>
              <a:rPr lang="en-US" altLang="zh-TW" dirty="0" smtClean="0"/>
              <a:t>)</a:t>
            </a:r>
          </a:p>
          <a:p>
            <a:pPr lvl="1"/>
            <a:r>
              <a:rPr lang="zh-TW" altLang="en-US" dirty="0" smtClean="0"/>
              <a:t>可</a:t>
            </a:r>
            <a:r>
              <a:rPr lang="zh-TW" altLang="en-US" dirty="0" smtClean="0">
                <a:solidFill>
                  <a:srgbClr val="C00000"/>
                </a:solidFill>
              </a:rPr>
              <a:t>自由運用</a:t>
            </a:r>
            <a:r>
              <a:rPr lang="zh-TW" altLang="en-US" dirty="0" smtClean="0"/>
              <a:t>的現金流量</a:t>
            </a:r>
            <a:endParaRPr lang="en-US" altLang="zh-TW" dirty="0" smtClean="0"/>
          </a:p>
          <a:p>
            <a:pPr lvl="1"/>
            <a:r>
              <a:rPr lang="zh-TW" altLang="en-US" dirty="0" smtClean="0"/>
              <a:t>衡量在支付所有必要支出後，可供公司任意使用的現金。自由現金流量是公司在不影響營運下可以自由使用的現金餘額，也是衡量公司財務彈性的指標。</a:t>
            </a:r>
            <a:endParaRPr lang="en-US" dirty="0" smtClean="0"/>
          </a:p>
          <a:p>
            <a:pPr lvl="1"/>
            <a:endParaRPr lang="en-US" altLang="zh-TW" dirty="0" smtClean="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19</a:t>
            </a:fld>
            <a:endParaRPr lang="zh-TW" altLang="en-US"/>
          </a:p>
        </p:txBody>
      </p:sp>
      <p:graphicFrame>
        <p:nvGraphicFramePr>
          <p:cNvPr id="5" name="物件 4"/>
          <p:cNvGraphicFramePr>
            <a:graphicFrameLocks noChangeAspect="1"/>
          </p:cNvGraphicFramePr>
          <p:nvPr/>
        </p:nvGraphicFramePr>
        <p:xfrm>
          <a:off x="2297113" y="5500688"/>
          <a:ext cx="3919537" cy="428625"/>
        </p:xfrm>
        <a:graphic>
          <a:graphicData uri="http://schemas.openxmlformats.org/presentationml/2006/ole">
            <p:oleObj spid="_x0000_s23553" name="Equation" r:id="rId3" imgW="1714320" imgH="203040" progId="Equation.3">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大綱</a:t>
            </a:r>
            <a:endParaRPr lang="zh-TW" altLang="en-US" dirty="0"/>
          </a:p>
        </p:txBody>
      </p:sp>
      <p:sp>
        <p:nvSpPr>
          <p:cNvPr id="3" name="內容版面配置區 2"/>
          <p:cNvSpPr>
            <a:spLocks noGrp="1"/>
          </p:cNvSpPr>
          <p:nvPr>
            <p:ph idx="1"/>
          </p:nvPr>
        </p:nvSpPr>
        <p:spPr/>
        <p:txBody>
          <a:bodyPr/>
          <a:lstStyle/>
          <a:p>
            <a:r>
              <a:rPr lang="zh-TW" altLang="en-US" dirty="0" smtClean="0"/>
              <a:t>財務分析究竟在分析什麼</a:t>
            </a:r>
            <a:r>
              <a:rPr lang="en-US" altLang="zh-TW" dirty="0" smtClean="0"/>
              <a:t>?</a:t>
            </a:r>
          </a:p>
          <a:p>
            <a:r>
              <a:rPr lang="zh-TW" altLang="en-US" dirty="0" smtClean="0"/>
              <a:t>經理人應如何進行財務分析</a:t>
            </a:r>
            <a:r>
              <a:rPr lang="en-US" altLang="zh-TW" dirty="0" smtClean="0"/>
              <a:t>?</a:t>
            </a:r>
          </a:p>
        </p:txBody>
      </p:sp>
      <p:sp>
        <p:nvSpPr>
          <p:cNvPr id="4" name="投影片編號版面配置區 3"/>
          <p:cNvSpPr>
            <a:spLocks noGrp="1"/>
          </p:cNvSpPr>
          <p:nvPr>
            <p:ph type="sldNum" sz="quarter" idx="12"/>
          </p:nvPr>
        </p:nvSpPr>
        <p:spPr/>
        <p:txBody>
          <a:bodyPr>
            <a:normAutofit/>
          </a:bodyPr>
          <a:lstStyle/>
          <a:p>
            <a:fld id="{5CBEDE15-3B9A-4371-982E-CCF9CCBDEC22}" type="slidenum">
              <a:rPr lang="zh-TW" altLang="en-US" smtClean="0"/>
              <a:pPr/>
              <a:t>2</a:t>
            </a:fld>
            <a:endParaRPr lang="zh-TW"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現金流量分析</a:t>
            </a:r>
            <a:r>
              <a:rPr lang="en-US" altLang="zh-TW" dirty="0" smtClean="0"/>
              <a:t>(</a:t>
            </a:r>
            <a:r>
              <a:rPr lang="zh-TW" altLang="en-US" dirty="0" smtClean="0"/>
              <a:t>續</a:t>
            </a:r>
            <a:r>
              <a:rPr lang="en-US" altLang="zh-TW" dirty="0" smtClean="0"/>
              <a:t>)</a:t>
            </a:r>
            <a:endParaRPr lang="zh-TW" altLang="en-US" dirty="0"/>
          </a:p>
        </p:txBody>
      </p:sp>
      <p:sp>
        <p:nvSpPr>
          <p:cNvPr id="3" name="內容版面配置區 2"/>
          <p:cNvSpPr>
            <a:spLocks noGrp="1"/>
          </p:cNvSpPr>
          <p:nvPr>
            <p:ph idx="1"/>
          </p:nvPr>
        </p:nvSpPr>
        <p:spPr/>
        <p:txBody>
          <a:bodyPr/>
          <a:lstStyle/>
          <a:p>
            <a:r>
              <a:rPr lang="zh-TW" altLang="en-US" dirty="0" smtClean="0"/>
              <a:t>現金流量與企業生命週期之關係</a:t>
            </a:r>
            <a:endParaRPr lang="en-US" altLang="zh-TW" dirty="0" smtClean="0"/>
          </a:p>
          <a:p>
            <a:pPr lvl="1"/>
            <a:r>
              <a:rPr lang="zh-TW" altLang="en-US" dirty="0" smtClean="0"/>
              <a:t>企業生命週期現金需求不同</a:t>
            </a:r>
            <a:endParaRPr lang="en-US" altLang="zh-TW" dirty="0" smtClean="0"/>
          </a:p>
          <a:p>
            <a:pPr lvl="1"/>
            <a:r>
              <a:rPr lang="zh-TW" altLang="en-US" dirty="0" smtClean="0"/>
              <a:t>預測現金流量，做適當財務規劃</a:t>
            </a:r>
          </a:p>
          <a:p>
            <a:r>
              <a:rPr lang="zh-TW" altLang="en-US" dirty="0" smtClean="0"/>
              <a:t>現金流量與財務彈性</a:t>
            </a:r>
            <a:endParaRPr lang="en-US" altLang="zh-TW" dirty="0" smtClean="0"/>
          </a:p>
          <a:p>
            <a:pPr lvl="1"/>
            <a:r>
              <a:rPr lang="zh-TW" altLang="en-US" dirty="0" smtClean="0"/>
              <a:t>當外部資金供給緊縮時，企業調整營業、投資、理財活動而騰出資金滿足必要資金需求。</a:t>
            </a:r>
            <a:endParaRPr lang="en-US" altLang="zh-TW" dirty="0" smtClean="0"/>
          </a:p>
          <a:p>
            <a:pPr lvl="1"/>
            <a:r>
              <a:rPr lang="zh-TW" altLang="en-US" dirty="0" smtClean="0"/>
              <a:t>財務彈性愈大的公司愈可依賴公司內部活動的調整以應付資金資金需求。</a:t>
            </a:r>
            <a:endParaRPr lang="en-US" altLang="zh-TW" dirty="0" smtClean="0"/>
          </a:p>
          <a:p>
            <a:endParaRPr lang="zh-TW" altLang="en-US" dirty="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20</a:t>
            </a:fld>
            <a:endParaRPr lang="zh-TW"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會計分析</a:t>
            </a:r>
            <a:endParaRPr lang="zh-TW" altLang="en-US" dirty="0"/>
          </a:p>
        </p:txBody>
      </p:sp>
      <p:sp>
        <p:nvSpPr>
          <p:cNvPr id="3" name="內容版面配置區 2"/>
          <p:cNvSpPr>
            <a:spLocks noGrp="1"/>
          </p:cNvSpPr>
          <p:nvPr>
            <p:ph idx="1"/>
          </p:nvPr>
        </p:nvSpPr>
        <p:spPr/>
        <p:txBody>
          <a:bodyPr/>
          <a:lstStyle/>
          <a:p>
            <a:r>
              <a:rPr lang="en-US" altLang="zh-TW" dirty="0" smtClean="0"/>
              <a:t>GAAP</a:t>
            </a:r>
            <a:r>
              <a:rPr lang="zh-TW" altLang="en-US" dirty="0" smtClean="0"/>
              <a:t>賦予經理人許多彈性，對同一項目可以使用不同的會計處理方法。</a:t>
            </a:r>
            <a:endParaRPr lang="en-US" altLang="zh-TW" dirty="0" smtClean="0"/>
          </a:p>
          <a:p>
            <a:pPr lvl="1"/>
            <a:r>
              <a:rPr lang="zh-TW" altLang="en-US" dirty="0" smtClean="0"/>
              <a:t>經營不善的公司，可以藉此美化公司財務狀況。</a:t>
            </a:r>
            <a:endParaRPr lang="en-US" altLang="zh-TW" dirty="0" smtClean="0"/>
          </a:p>
          <a:p>
            <a:pPr lvl="1"/>
            <a:r>
              <a:rPr lang="zh-TW" altLang="en-US" dirty="0" smtClean="0"/>
              <a:t>財務分析人員在了解公司不同時間之經營積效或財務況狀時或與其它同業比較時，需確認所使用的會計原則是否一致決定是否重新編制財報。</a:t>
            </a:r>
            <a:endParaRPr lang="en-US" altLang="zh-TW" dirty="0" smtClean="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21</a:t>
            </a:fld>
            <a:endParaRPr lang="zh-TW"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財務比率分析</a:t>
            </a:r>
            <a:endParaRPr lang="zh-TW" altLang="en-US" dirty="0"/>
          </a:p>
        </p:txBody>
      </p:sp>
      <p:sp>
        <p:nvSpPr>
          <p:cNvPr id="3" name="內容版面配置區 2"/>
          <p:cNvSpPr>
            <a:spLocks noGrp="1"/>
          </p:cNvSpPr>
          <p:nvPr>
            <p:ph idx="1"/>
          </p:nvPr>
        </p:nvSpPr>
        <p:spPr/>
        <p:txBody>
          <a:bodyPr/>
          <a:lstStyle/>
          <a:p>
            <a:r>
              <a:rPr lang="zh-TW" altLang="en-US" dirty="0" smtClean="0"/>
              <a:t>就財報上的數字計算重要的財務比率，作為企業價值評估的基礎。常用的企業價值評估模式</a:t>
            </a:r>
            <a:endParaRPr lang="en-US" altLang="zh-TW" dirty="0" smtClean="0"/>
          </a:p>
          <a:p>
            <a:pPr lvl="1"/>
            <a:r>
              <a:rPr lang="zh-TW" altLang="en-US" dirty="0" smtClean="0"/>
              <a:t>會計評價模式</a:t>
            </a:r>
            <a:endParaRPr lang="en-US" altLang="zh-TW" dirty="0" smtClean="0"/>
          </a:p>
          <a:p>
            <a:pPr lvl="1"/>
            <a:r>
              <a:rPr lang="zh-TW" altLang="en-US" dirty="0" smtClean="0"/>
              <a:t>現金流量折現評價模式</a:t>
            </a:r>
            <a:endParaRPr lang="en-US" altLang="zh-TW" dirty="0" smtClean="0"/>
          </a:p>
          <a:p>
            <a:pPr lvl="1"/>
            <a:r>
              <a:rPr lang="zh-TW" altLang="en-US" dirty="0" smtClean="0"/>
              <a:t>經濟附加價值</a:t>
            </a:r>
            <a:endParaRPr lang="zh-TW" altLang="en-US" dirty="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22</a:t>
            </a:fld>
            <a:endParaRPr lang="zh-TW"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現金流量折現評價模式</a:t>
            </a:r>
            <a:endParaRPr lang="zh-TW" altLang="en-US" dirty="0"/>
          </a:p>
        </p:txBody>
      </p:sp>
      <p:sp>
        <p:nvSpPr>
          <p:cNvPr id="3" name="內容版面配置區 2"/>
          <p:cNvSpPr>
            <a:spLocks noGrp="1"/>
          </p:cNvSpPr>
          <p:nvPr>
            <p:ph idx="1"/>
          </p:nvPr>
        </p:nvSpPr>
        <p:spPr>
          <a:xfrm>
            <a:off x="457200" y="1643050"/>
            <a:ext cx="8229600" cy="1571636"/>
          </a:xfrm>
        </p:spPr>
        <p:txBody>
          <a:bodyPr>
            <a:normAutofit/>
          </a:bodyPr>
          <a:lstStyle/>
          <a:p>
            <a:r>
              <a:rPr lang="zh-TW" altLang="en-US" dirty="0" smtClean="0"/>
              <a:t>定義一個企業的價值為</a:t>
            </a:r>
            <a:r>
              <a:rPr lang="zh-TW" altLang="en-US" dirty="0" smtClean="0">
                <a:solidFill>
                  <a:srgbClr val="FF0000"/>
                </a:solidFill>
              </a:rPr>
              <a:t>該企業於未來存續期間所能創造的自由現金流量現值的總和。</a:t>
            </a:r>
            <a:endParaRPr lang="en-US" altLang="zh-TW" dirty="0" smtClean="0">
              <a:solidFill>
                <a:srgbClr val="FF0000"/>
              </a:solidFill>
            </a:endParaRPr>
          </a:p>
          <a:p>
            <a:r>
              <a:rPr lang="zh-TW" altLang="en-US" sz="2400" dirty="0" smtClean="0"/>
              <a:t>將各期所創造之自由現金流量折現，以</a:t>
            </a:r>
            <a:r>
              <a:rPr lang="en-US" altLang="zh-TW" sz="2400" dirty="0" smtClean="0"/>
              <a:t>WACC</a:t>
            </a:r>
            <a:r>
              <a:rPr lang="zh-TW" altLang="en-US" sz="2400" dirty="0" smtClean="0"/>
              <a:t>作為折現率。</a:t>
            </a:r>
            <a:endParaRPr lang="en-US" altLang="zh-TW" sz="2400" dirty="0" smtClean="0"/>
          </a:p>
          <a:p>
            <a:endParaRPr lang="en-US" altLang="zh-TW" dirty="0" smtClean="0">
              <a:solidFill>
                <a:srgbClr val="FF0000"/>
              </a:solidFill>
            </a:endParaRPr>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23</a:t>
            </a:fld>
            <a:endParaRPr lang="zh-TW" altLang="en-US"/>
          </a:p>
        </p:txBody>
      </p:sp>
      <p:graphicFrame>
        <p:nvGraphicFramePr>
          <p:cNvPr id="5" name="物件 4"/>
          <p:cNvGraphicFramePr>
            <a:graphicFrameLocks noChangeAspect="1"/>
          </p:cNvGraphicFramePr>
          <p:nvPr/>
        </p:nvGraphicFramePr>
        <p:xfrm>
          <a:off x="1643079" y="2952765"/>
          <a:ext cx="5286375" cy="2619375"/>
        </p:xfrm>
        <a:graphic>
          <a:graphicData uri="http://schemas.openxmlformats.org/presentationml/2006/ole">
            <p:oleObj spid="_x0000_s3074" name="Equation" r:id="rId3" imgW="1942920" imgH="1117440" progId="Equation.3">
              <p:embed/>
            </p:oleObj>
          </a:graphicData>
        </a:graphic>
      </p:graphicFrame>
      <p:sp>
        <p:nvSpPr>
          <p:cNvPr id="6" name="內容版面配置區 2"/>
          <p:cNvSpPr txBox="1">
            <a:spLocks/>
          </p:cNvSpPr>
          <p:nvPr/>
        </p:nvSpPr>
        <p:spPr>
          <a:xfrm>
            <a:off x="428596" y="5786454"/>
            <a:ext cx="8229600" cy="928694"/>
          </a:xfrm>
          <a:prstGeom prst="rect">
            <a:avLst/>
          </a:prstGeom>
        </p:spPr>
        <p:txBody>
          <a:bodyPr vert="horz">
            <a:normAutofit/>
          </a:bodyPr>
          <a:lstStyle/>
          <a:p>
            <a:pPr marL="274320" lvl="0" indent="-274320">
              <a:spcBef>
                <a:spcPct val="20000"/>
              </a:spcBef>
              <a:buClr>
                <a:schemeClr val="accent3"/>
              </a:buClr>
              <a:buSzPct val="95000"/>
              <a:buFont typeface="Wingdings 2"/>
              <a:buChar char=""/>
            </a:pPr>
            <a:r>
              <a:rPr lang="zh-TW" altLang="en-US" sz="2600" dirty="0" smtClean="0"/>
              <a:t>依公司存續期間</a:t>
            </a:r>
            <a:r>
              <a:rPr lang="en-US" altLang="zh-TW" sz="2600" dirty="0" smtClean="0"/>
              <a:t>n</a:t>
            </a:r>
            <a:r>
              <a:rPr lang="zh-TW" altLang="en-US" sz="2600" dirty="0" smtClean="0"/>
              <a:t>，評價模式可分為一階段模式、二階段模式、無窮期模式等。</a:t>
            </a:r>
            <a:endParaRPr kumimoji="0" lang="zh-TW" altLang="en-US" sz="2600" b="0" i="0" u="none" strike="noStrike" kern="1200" cap="none" spc="0" normalizeH="0" baseline="0" noProof="0" dirty="0">
              <a:ln>
                <a:noFill/>
              </a:ln>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現金流量折現評價模式</a:t>
            </a:r>
            <a:r>
              <a:rPr lang="en-US" altLang="zh-TW" dirty="0" smtClean="0"/>
              <a:t>(</a:t>
            </a:r>
            <a:r>
              <a:rPr lang="zh-TW" altLang="en-US" dirty="0" smtClean="0"/>
              <a:t>續</a:t>
            </a:r>
            <a:r>
              <a:rPr lang="en-US" altLang="zh-TW" dirty="0" smtClean="0"/>
              <a:t>1)</a:t>
            </a:r>
            <a:endParaRPr lang="zh-TW" altLang="en-US" dirty="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24</a:t>
            </a:fld>
            <a:endParaRPr lang="zh-TW" altLang="en-US"/>
          </a:p>
        </p:txBody>
      </p:sp>
      <p:graphicFrame>
        <p:nvGraphicFramePr>
          <p:cNvPr id="4098" name="Object 2"/>
          <p:cNvGraphicFramePr>
            <a:graphicFrameLocks noChangeAspect="1"/>
          </p:cNvGraphicFramePr>
          <p:nvPr/>
        </p:nvGraphicFramePr>
        <p:xfrm>
          <a:off x="904875" y="2265363"/>
          <a:ext cx="7881938" cy="2603500"/>
        </p:xfrm>
        <a:graphic>
          <a:graphicData uri="http://schemas.openxmlformats.org/presentationml/2006/ole">
            <p:oleObj spid="_x0000_s4098" name="Equation" r:id="rId3" imgW="3365280" imgH="1117440" progId="Equation.3">
              <p:embed/>
            </p:oleObj>
          </a:graphicData>
        </a:graphic>
      </p:graphicFrame>
      <p:sp>
        <p:nvSpPr>
          <p:cNvPr id="5" name="弧形 4"/>
          <p:cNvSpPr/>
          <p:nvPr/>
        </p:nvSpPr>
        <p:spPr>
          <a:xfrm rot="8417399">
            <a:off x="2743930" y="1712930"/>
            <a:ext cx="4196743" cy="3492997"/>
          </a:xfrm>
          <a:prstGeom prst="arc">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6" name="文字方塊 5"/>
          <p:cNvSpPr txBox="1"/>
          <p:nvPr/>
        </p:nvSpPr>
        <p:spPr>
          <a:xfrm>
            <a:off x="3571868" y="5357826"/>
            <a:ext cx="2071702" cy="369332"/>
          </a:xfrm>
          <a:prstGeom prst="rect">
            <a:avLst/>
          </a:prstGeom>
          <a:noFill/>
        </p:spPr>
        <p:txBody>
          <a:bodyPr wrap="square" rtlCol="0">
            <a:spAutoFit/>
          </a:bodyPr>
          <a:lstStyle/>
          <a:p>
            <a:r>
              <a:rPr lang="zh-TW" altLang="en-US" dirty="0" smtClean="0"/>
              <a:t>資本結構兩大來源</a:t>
            </a:r>
            <a:endParaRPr lang="en-US" altLang="zh-TW" dirty="0" smtClean="0"/>
          </a:p>
        </p:txBody>
      </p:sp>
      <p:sp>
        <p:nvSpPr>
          <p:cNvPr id="7" name="文字方塊 6"/>
          <p:cNvSpPr txBox="1"/>
          <p:nvPr/>
        </p:nvSpPr>
        <p:spPr>
          <a:xfrm>
            <a:off x="857224" y="5997379"/>
            <a:ext cx="7429552" cy="646331"/>
          </a:xfrm>
          <a:prstGeom prst="rect">
            <a:avLst/>
          </a:prstGeom>
          <a:noFill/>
        </p:spPr>
        <p:txBody>
          <a:bodyPr wrap="square" rtlCol="0">
            <a:spAutoFit/>
          </a:bodyPr>
          <a:lstStyle/>
          <a:p>
            <a:r>
              <a:rPr lang="en-US" dirty="0" smtClean="0">
                <a:solidFill>
                  <a:srgbClr val="FF0000"/>
                </a:solidFill>
              </a:rPr>
              <a:t>By taking a weighted average, we can see how much interest the company has to pay for every dollar it finances.</a:t>
            </a:r>
            <a:endParaRPr lang="zh-TW" altLang="en-US" dirty="0">
              <a:solidFill>
                <a:srgbClr val="FF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WACC</a:t>
            </a:r>
            <a:r>
              <a:rPr lang="zh-TW" altLang="en-US" dirty="0" smtClean="0"/>
              <a:t>範例</a:t>
            </a:r>
            <a:endParaRPr lang="zh-TW" altLang="en-US" dirty="0"/>
          </a:p>
        </p:txBody>
      </p:sp>
      <p:sp>
        <p:nvSpPr>
          <p:cNvPr id="3" name="內容版面配置區 2"/>
          <p:cNvSpPr>
            <a:spLocks noGrp="1"/>
          </p:cNvSpPr>
          <p:nvPr>
            <p:ph idx="1"/>
          </p:nvPr>
        </p:nvSpPr>
        <p:spPr>
          <a:xfrm>
            <a:off x="457200" y="1571612"/>
            <a:ext cx="8229600" cy="2714644"/>
          </a:xfrm>
        </p:spPr>
        <p:txBody>
          <a:bodyPr/>
          <a:lstStyle/>
          <a:p>
            <a:r>
              <a:rPr lang="zh-TW" altLang="en-US" dirty="0" smtClean="0"/>
              <a:t>若在</a:t>
            </a:r>
            <a:r>
              <a:rPr lang="en-US" altLang="zh-TW" dirty="0" smtClean="0"/>
              <a:t>A</a:t>
            </a:r>
            <a:r>
              <a:rPr lang="zh-TW" altLang="en-US" dirty="0" smtClean="0"/>
              <a:t>公司的資本結構中</a:t>
            </a:r>
            <a:endParaRPr lang="en-US" altLang="zh-TW" dirty="0" smtClean="0"/>
          </a:p>
          <a:p>
            <a:pPr lvl="1"/>
            <a:r>
              <a:rPr lang="zh-TW" altLang="en-US" sz="2000" dirty="0" smtClean="0"/>
              <a:t>負債佔</a:t>
            </a:r>
            <a:r>
              <a:rPr lang="en-US" altLang="zh-TW" sz="2000" dirty="0" smtClean="0"/>
              <a:t>40%</a:t>
            </a:r>
            <a:r>
              <a:rPr lang="zh-TW" altLang="en-US" sz="2000" dirty="0" smtClean="0"/>
              <a:t>，特別股佔</a:t>
            </a:r>
            <a:r>
              <a:rPr lang="en-US" altLang="zh-TW" sz="2000" dirty="0" smtClean="0"/>
              <a:t>10%</a:t>
            </a:r>
            <a:r>
              <a:rPr lang="zh-TW" altLang="en-US" sz="2000" dirty="0" smtClean="0"/>
              <a:t>，普通股佔</a:t>
            </a:r>
            <a:r>
              <a:rPr lang="en-US" altLang="zh-TW" sz="2000" dirty="0" smtClean="0"/>
              <a:t>50%</a:t>
            </a:r>
          </a:p>
          <a:p>
            <a:pPr lvl="1"/>
            <a:r>
              <a:rPr lang="en-US" altLang="zh-TW" sz="2000" dirty="0" smtClean="0"/>
              <a:t>Rd = 12%</a:t>
            </a:r>
            <a:r>
              <a:rPr lang="zh-TW" altLang="en-US" sz="2000" dirty="0" smtClean="0"/>
              <a:t>，</a:t>
            </a:r>
            <a:r>
              <a:rPr lang="en-US" altLang="zh-TW" sz="2000" dirty="0" err="1" smtClean="0"/>
              <a:t>Rpf</a:t>
            </a:r>
            <a:r>
              <a:rPr lang="en-US" altLang="zh-TW" sz="2000" dirty="0" smtClean="0"/>
              <a:t> = 15%</a:t>
            </a:r>
            <a:r>
              <a:rPr lang="zh-TW" altLang="en-US" sz="2000" dirty="0" smtClean="0"/>
              <a:t>，</a:t>
            </a:r>
            <a:r>
              <a:rPr lang="en-US" altLang="zh-TW" sz="2000" dirty="0" smtClean="0"/>
              <a:t>Rs = 20%</a:t>
            </a:r>
          </a:p>
          <a:p>
            <a:pPr lvl="1"/>
            <a:r>
              <a:rPr lang="zh-TW" altLang="en-US" sz="2000" dirty="0" smtClean="0"/>
              <a:t>稅率</a:t>
            </a:r>
            <a:r>
              <a:rPr lang="en-US" altLang="zh-TW" sz="2000" dirty="0" smtClean="0"/>
              <a:t> =25%</a:t>
            </a:r>
            <a:r>
              <a:rPr lang="zh-TW" altLang="en-US" sz="2000" dirty="0" smtClean="0"/>
              <a:t>。 </a:t>
            </a:r>
            <a:endParaRPr lang="en-US" altLang="zh-TW" sz="2000" dirty="0" smtClean="0"/>
          </a:p>
          <a:p>
            <a:pPr marL="274320" lvl="1" indent="-274320">
              <a:buClr>
                <a:schemeClr val="accent3"/>
              </a:buClr>
              <a:buSzPct val="95000"/>
            </a:pPr>
            <a:r>
              <a:rPr lang="en-US" altLang="zh-TW" sz="2200" dirty="0" smtClean="0">
                <a:solidFill>
                  <a:schemeClr val="accent4">
                    <a:lumMod val="50000"/>
                  </a:schemeClr>
                </a:solidFill>
              </a:rPr>
              <a:t>WACC =  ( 0.4 ) ( 12% ) ( 1 - 0.25 ) + ( 0.1 ) (15% ) + ( 0.5 )(20% ) </a:t>
            </a:r>
            <a:br>
              <a:rPr lang="en-US" altLang="zh-TW" sz="2200" dirty="0" smtClean="0">
                <a:solidFill>
                  <a:schemeClr val="accent4">
                    <a:lumMod val="50000"/>
                  </a:schemeClr>
                </a:solidFill>
              </a:rPr>
            </a:br>
            <a:r>
              <a:rPr lang="en-US" altLang="zh-TW" sz="2200" dirty="0" smtClean="0">
                <a:solidFill>
                  <a:schemeClr val="accent4">
                    <a:lumMod val="50000"/>
                  </a:schemeClr>
                </a:solidFill>
              </a:rPr>
              <a:t>            = 3.6% + 1.5% + 10% </a:t>
            </a:r>
            <a:br>
              <a:rPr lang="en-US" altLang="zh-TW" sz="2200" dirty="0" smtClean="0">
                <a:solidFill>
                  <a:schemeClr val="accent4">
                    <a:lumMod val="50000"/>
                  </a:schemeClr>
                </a:solidFill>
              </a:rPr>
            </a:br>
            <a:r>
              <a:rPr lang="en-US" altLang="zh-TW" sz="2200" dirty="0" smtClean="0">
                <a:solidFill>
                  <a:schemeClr val="accent4">
                    <a:lumMod val="50000"/>
                  </a:schemeClr>
                </a:solidFill>
              </a:rPr>
              <a:t>            = 15.1% </a:t>
            </a:r>
            <a:endParaRPr lang="zh-TW" altLang="en-US" sz="2200" dirty="0" smtClean="0">
              <a:solidFill>
                <a:schemeClr val="accent4">
                  <a:lumMod val="50000"/>
                </a:schemeClr>
              </a:solidFill>
            </a:endParaRPr>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25</a:t>
            </a:fld>
            <a:endParaRPr lang="zh-TW" altLang="en-US"/>
          </a:p>
        </p:txBody>
      </p:sp>
      <p:graphicFrame>
        <p:nvGraphicFramePr>
          <p:cNvPr id="30722" name="Object 2"/>
          <p:cNvGraphicFramePr>
            <a:graphicFrameLocks noChangeAspect="1"/>
          </p:cNvGraphicFramePr>
          <p:nvPr/>
        </p:nvGraphicFramePr>
        <p:xfrm>
          <a:off x="1357290" y="5041900"/>
          <a:ext cx="5286375" cy="1011238"/>
        </p:xfrm>
        <a:graphic>
          <a:graphicData uri="http://schemas.openxmlformats.org/presentationml/2006/ole">
            <p:oleObj spid="_x0000_s30722" name="Equation" r:id="rId3" imgW="1942920" imgH="431640" progId="Equation.3">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5CBEDE15-3B9A-4371-982E-CCF9CCBDEC22}" type="slidenum">
              <a:rPr lang="zh-TW" altLang="en-US" smtClean="0"/>
              <a:pPr/>
              <a:t>26</a:t>
            </a:fld>
            <a:endParaRPr lang="zh-TW" altLang="en-US"/>
          </a:p>
        </p:txBody>
      </p:sp>
      <p:graphicFrame>
        <p:nvGraphicFramePr>
          <p:cNvPr id="5" name="Group 167"/>
          <p:cNvGraphicFramePr>
            <a:graphicFrameLocks noGrp="1"/>
          </p:cNvGraphicFramePr>
          <p:nvPr/>
        </p:nvGraphicFramePr>
        <p:xfrm>
          <a:off x="3571868" y="1071546"/>
          <a:ext cx="4608512" cy="1041400"/>
        </p:xfrm>
        <a:graphic>
          <a:graphicData uri="http://schemas.openxmlformats.org/drawingml/2006/table">
            <a:tbl>
              <a:tblPr/>
              <a:tblGrid>
                <a:gridCol w="2232025"/>
                <a:gridCol w="1223962"/>
                <a:gridCol w="1152525"/>
              </a:tblGrid>
              <a:tr h="514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Arial" charset="0"/>
                          <a:ea typeface="新細明體" charset="-120"/>
                          <a:cs typeface="Arial" charset="0"/>
                        </a:rPr>
                        <a:t>period</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Arial" charset="0"/>
                          <a:ea typeface="新細明體" charset="-120"/>
                          <a:cs typeface="Arial" charset="0"/>
                        </a:rPr>
                        <a:t>1</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Arial" charset="0"/>
                          <a:ea typeface="新細明體" charset="-120"/>
                          <a:cs typeface="Arial" charset="0"/>
                        </a:rPr>
                        <a:t>2</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5270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Arial" charset="0"/>
                          <a:ea typeface="新細明體" charset="-120"/>
                          <a:cs typeface="Arial" charset="0"/>
                        </a:rPr>
                        <a:t>NOPAT(</a:t>
                      </a:r>
                      <a:r>
                        <a:rPr kumimoji="1" lang="zh-TW" altLang="en-US" sz="1400" b="0" i="0" u="none" strike="noStrike" cap="none" normalizeH="0" baseline="0" dirty="0" smtClean="0">
                          <a:ln>
                            <a:noFill/>
                          </a:ln>
                          <a:solidFill>
                            <a:schemeClr val="tx1"/>
                          </a:solidFill>
                          <a:effectLst/>
                          <a:latin typeface="Arial" charset="0"/>
                          <a:ea typeface="新細明體" charset="-120"/>
                          <a:cs typeface="Arial" charset="0"/>
                        </a:rPr>
                        <a:t>稅後息前盈餘</a:t>
                      </a:r>
                      <a:r>
                        <a:rPr kumimoji="1" lang="en-US" altLang="zh-TW" sz="2000" b="0" i="0" u="none" strike="noStrike" cap="none" normalizeH="0" baseline="0" dirty="0" smtClean="0">
                          <a:ln>
                            <a:noFill/>
                          </a:ln>
                          <a:solidFill>
                            <a:schemeClr val="tx1"/>
                          </a:solidFill>
                          <a:effectLst/>
                          <a:latin typeface="Arial" charset="0"/>
                          <a:ea typeface="新細明體" charset="-120"/>
                          <a:cs typeface="Arial" charset="0"/>
                        </a:rPr>
                        <a:t>)</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Arial" charset="0"/>
                          <a:ea typeface="新細明體" charset="-120"/>
                          <a:cs typeface="Arial" charset="0"/>
                        </a:rPr>
                        <a:t>100</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Arial" charset="0"/>
                          <a:ea typeface="新細明體" charset="-120"/>
                          <a:cs typeface="Arial" charset="0"/>
                        </a:rPr>
                        <a:t>105</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bl>
          </a:graphicData>
        </a:graphic>
      </p:graphicFrame>
      <p:sp>
        <p:nvSpPr>
          <p:cNvPr id="6" name="Rectangle 159"/>
          <p:cNvSpPr>
            <a:spLocks noChangeArrowheads="1"/>
          </p:cNvSpPr>
          <p:nvPr/>
        </p:nvSpPr>
        <p:spPr bwMode="auto">
          <a:xfrm>
            <a:off x="642910" y="4143380"/>
            <a:ext cx="7559675" cy="523220"/>
          </a:xfrm>
          <a:prstGeom prst="rect">
            <a:avLst/>
          </a:prstGeom>
          <a:noFill/>
          <a:ln w="12700" cap="sq">
            <a:noFill/>
            <a:miter lim="800000"/>
            <a:headEnd type="none" w="sm" len="sm"/>
            <a:tailEnd type="none" w="sm" len="sm"/>
          </a:ln>
        </p:spPr>
        <p:txBody>
          <a:bodyPr anchor="ctr">
            <a:spAutoFit/>
          </a:bodyPr>
          <a:lstStyle/>
          <a:p>
            <a:pPr indent="381000"/>
            <a:r>
              <a:rPr kumimoji="1" lang="en-US" altLang="zh-TW" sz="2800" dirty="0" smtClean="0">
                <a:latin typeface="Arial" charset="0"/>
                <a:cs typeface="Arial" charset="0"/>
              </a:rPr>
              <a:t>Period1: </a:t>
            </a:r>
            <a:r>
              <a:rPr kumimoji="1" lang="en-US" altLang="zh-TW" sz="2800" dirty="0" err="1" smtClean="0">
                <a:latin typeface="Arial" charset="0"/>
                <a:cs typeface="Arial" charset="0"/>
              </a:rPr>
              <a:t>g</a:t>
            </a:r>
            <a:r>
              <a:rPr kumimoji="1" lang="en-US" altLang="zh-TW" sz="2800" baseline="-30000" dirty="0" err="1" smtClean="0">
                <a:latin typeface="Arial" charset="0"/>
                <a:cs typeface="Arial" charset="0"/>
              </a:rPr>
              <a:t>nopat</a:t>
            </a:r>
            <a:r>
              <a:rPr kumimoji="1" lang="en-US" altLang="zh-TW" sz="2800" dirty="0" smtClean="0">
                <a:latin typeface="Arial" charset="0"/>
                <a:cs typeface="Arial" charset="0"/>
              </a:rPr>
              <a:t> </a:t>
            </a:r>
            <a:r>
              <a:rPr kumimoji="1" lang="en-US" altLang="zh-TW" sz="2800" dirty="0">
                <a:latin typeface="Arial" charset="0"/>
                <a:cs typeface="Arial" charset="0"/>
              </a:rPr>
              <a:t>= (105-100)/100 = 5</a:t>
            </a:r>
            <a:r>
              <a:rPr kumimoji="1" lang="en-US" altLang="zh-TW" sz="2800" dirty="0" smtClean="0">
                <a:latin typeface="Arial" charset="0"/>
                <a:cs typeface="Arial" charset="0"/>
              </a:rPr>
              <a:t>%</a:t>
            </a:r>
            <a:endParaRPr kumimoji="1" lang="en-US" altLang="zh-TW" sz="2800" dirty="0"/>
          </a:p>
        </p:txBody>
      </p:sp>
      <p:grpSp>
        <p:nvGrpSpPr>
          <p:cNvPr id="17" name="群組 16"/>
          <p:cNvGrpSpPr/>
          <p:nvPr/>
        </p:nvGrpSpPr>
        <p:grpSpPr>
          <a:xfrm>
            <a:off x="642910" y="1142983"/>
            <a:ext cx="1000133" cy="857257"/>
            <a:chOff x="642910" y="1142983"/>
            <a:chExt cx="1000133" cy="857257"/>
          </a:xfrm>
        </p:grpSpPr>
        <p:sp>
          <p:nvSpPr>
            <p:cNvPr id="11" name="套索 10"/>
            <p:cNvSpPr/>
            <p:nvPr/>
          </p:nvSpPr>
          <p:spPr>
            <a:xfrm>
              <a:off x="642910" y="1142984"/>
              <a:ext cx="1000132" cy="857256"/>
            </a:xfrm>
            <a:prstGeom prst="chor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套索 11"/>
            <p:cNvSpPr/>
            <p:nvPr/>
          </p:nvSpPr>
          <p:spPr>
            <a:xfrm rot="10800000">
              <a:off x="642911" y="1142983"/>
              <a:ext cx="1000132" cy="857256"/>
            </a:xfrm>
            <a:prstGeom prst="chor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13" name="文字方塊 12"/>
          <p:cNvSpPr txBox="1"/>
          <p:nvPr/>
        </p:nvSpPr>
        <p:spPr>
          <a:xfrm>
            <a:off x="1428728" y="916528"/>
            <a:ext cx="1571636" cy="369332"/>
          </a:xfrm>
          <a:prstGeom prst="rect">
            <a:avLst/>
          </a:prstGeom>
          <a:noFill/>
        </p:spPr>
        <p:txBody>
          <a:bodyPr wrap="square" rtlCol="0">
            <a:spAutoFit/>
          </a:bodyPr>
          <a:lstStyle/>
          <a:p>
            <a:r>
              <a:rPr lang="en-US" altLang="zh-TW" dirty="0" smtClean="0"/>
              <a:t>NOPAT=100</a:t>
            </a:r>
            <a:endParaRPr lang="zh-TW" altLang="en-US" dirty="0"/>
          </a:p>
        </p:txBody>
      </p:sp>
      <p:cxnSp>
        <p:nvCxnSpPr>
          <p:cNvPr id="15" name="直線單箭頭接點 14"/>
          <p:cNvCxnSpPr/>
          <p:nvPr/>
        </p:nvCxnSpPr>
        <p:spPr>
          <a:xfrm rot="5400000">
            <a:off x="464315" y="2035959"/>
            <a:ext cx="785818" cy="15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文字方塊 15"/>
          <p:cNvSpPr txBox="1"/>
          <p:nvPr/>
        </p:nvSpPr>
        <p:spPr>
          <a:xfrm>
            <a:off x="642910" y="2428868"/>
            <a:ext cx="2428892" cy="923330"/>
          </a:xfrm>
          <a:prstGeom prst="rect">
            <a:avLst/>
          </a:prstGeom>
          <a:noFill/>
        </p:spPr>
        <p:txBody>
          <a:bodyPr wrap="square" rtlCol="0">
            <a:spAutoFit/>
          </a:bodyPr>
          <a:lstStyle/>
          <a:p>
            <a:r>
              <a:rPr lang="en-US" altLang="zh-TW" dirty="0" smtClean="0"/>
              <a:t>ROIC=20%</a:t>
            </a:r>
          </a:p>
          <a:p>
            <a:r>
              <a:rPr lang="zh-TW" altLang="en-US" dirty="0" smtClean="0"/>
              <a:t>再投資率</a:t>
            </a:r>
            <a:r>
              <a:rPr lang="en-US" altLang="zh-TW" dirty="0" smtClean="0"/>
              <a:t>RI=25%</a:t>
            </a:r>
          </a:p>
          <a:p>
            <a:r>
              <a:rPr lang="en-US" altLang="zh-TW" dirty="0" err="1" smtClean="0"/>
              <a:t>g</a:t>
            </a:r>
            <a:r>
              <a:rPr lang="en-US" altLang="zh-TW" baseline="-25000" dirty="0" err="1" smtClean="0"/>
              <a:t>nopat</a:t>
            </a:r>
            <a:r>
              <a:rPr lang="en-US" altLang="zh-TW" dirty="0" smtClean="0"/>
              <a:t>=20%*25%</a:t>
            </a:r>
            <a:endParaRPr lang="zh-TW" altLang="en-US" dirty="0"/>
          </a:p>
        </p:txBody>
      </p:sp>
      <p:sp>
        <p:nvSpPr>
          <p:cNvPr id="14" name="文字方塊 13"/>
          <p:cNvSpPr txBox="1"/>
          <p:nvPr/>
        </p:nvSpPr>
        <p:spPr>
          <a:xfrm>
            <a:off x="2857488" y="2857496"/>
            <a:ext cx="1428760" cy="369332"/>
          </a:xfrm>
          <a:prstGeom prst="rect">
            <a:avLst/>
          </a:prstGeom>
          <a:noFill/>
        </p:spPr>
        <p:txBody>
          <a:bodyPr wrap="square" rtlCol="0">
            <a:spAutoFit/>
          </a:bodyPr>
          <a:lstStyle/>
          <a:p>
            <a:r>
              <a:rPr lang="en-US" altLang="zh-TW" dirty="0" smtClean="0"/>
              <a:t>g=ROIC*RI</a:t>
            </a:r>
            <a:endParaRPr lang="zh-TW"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27</a:t>
            </a:fld>
            <a:endParaRPr lang="zh-TW" altLang="en-US"/>
          </a:p>
        </p:txBody>
      </p:sp>
      <p:graphicFrame>
        <p:nvGraphicFramePr>
          <p:cNvPr id="5" name="內容版面配置區 4"/>
          <p:cNvGraphicFramePr>
            <a:graphicFrameLocks noChangeAspect="1"/>
          </p:cNvGraphicFramePr>
          <p:nvPr>
            <p:ph idx="1"/>
          </p:nvPr>
        </p:nvGraphicFramePr>
        <p:xfrm>
          <a:off x="2714625" y="2619375"/>
          <a:ext cx="3757613" cy="2974975"/>
        </p:xfrm>
        <a:graphic>
          <a:graphicData uri="http://schemas.openxmlformats.org/presentationml/2006/ole">
            <p:oleObj spid="_x0000_s44034" name="Equation" r:id="rId4" imgW="2133360" imgH="1688760" progId="Equation.3">
              <p:embed/>
            </p:oleObj>
          </a:graphicData>
        </a:graphic>
      </p:graphicFrame>
      <p:graphicFrame>
        <p:nvGraphicFramePr>
          <p:cNvPr id="44035" name="Object 3"/>
          <p:cNvGraphicFramePr>
            <a:graphicFrameLocks noChangeAspect="1"/>
          </p:cNvGraphicFramePr>
          <p:nvPr/>
        </p:nvGraphicFramePr>
        <p:xfrm>
          <a:off x="2643206" y="5857892"/>
          <a:ext cx="4572000" cy="787400"/>
        </p:xfrm>
        <a:graphic>
          <a:graphicData uri="http://schemas.openxmlformats.org/presentationml/2006/ole">
            <p:oleObj spid="_x0000_s44035" name="Equation" r:id="rId5" imgW="2552400" imgH="431640" progId="Equation.3">
              <p:embed/>
            </p:oleObj>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經濟附加價值評價模式</a:t>
            </a:r>
            <a:endParaRPr lang="zh-TW" altLang="en-US" dirty="0"/>
          </a:p>
        </p:txBody>
      </p:sp>
      <p:sp>
        <p:nvSpPr>
          <p:cNvPr id="3" name="內容版面配置區 2"/>
          <p:cNvSpPr>
            <a:spLocks noGrp="1"/>
          </p:cNvSpPr>
          <p:nvPr>
            <p:ph idx="1"/>
          </p:nvPr>
        </p:nvSpPr>
        <p:spPr>
          <a:xfrm>
            <a:off x="457200" y="1571612"/>
            <a:ext cx="8229600" cy="928694"/>
          </a:xfrm>
        </p:spPr>
        <p:txBody>
          <a:bodyPr>
            <a:normAutofit fontScale="85000" lnSpcReduction="10000"/>
          </a:bodyPr>
          <a:lstStyle/>
          <a:p>
            <a:r>
              <a:rPr lang="zh-TW" altLang="en-US" dirty="0" smtClean="0"/>
              <a:t>企業的價值為該</a:t>
            </a:r>
            <a:r>
              <a:rPr lang="zh-TW" altLang="en-US" b="1" dirty="0" smtClean="0">
                <a:solidFill>
                  <a:srgbClr val="FF0000"/>
                </a:solidFill>
              </a:rPr>
              <a:t>企業投入資本的現值加上該企業未來成長機會的現值</a:t>
            </a:r>
            <a:r>
              <a:rPr lang="en-US" altLang="zh-TW" sz="2400" dirty="0" smtClean="0"/>
              <a:t>(Present Value of Future Growth </a:t>
            </a:r>
            <a:r>
              <a:rPr lang="en-US" altLang="zh-TW" sz="2400" dirty="0" err="1" smtClean="0"/>
              <a:t>Opportunity,PVGO</a:t>
            </a:r>
            <a:r>
              <a:rPr lang="en-US" altLang="zh-TW" sz="2400" dirty="0" smtClean="0"/>
              <a:t>)</a:t>
            </a:r>
            <a:endParaRPr lang="zh-TW" altLang="en-US" sz="2400" dirty="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28</a:t>
            </a:fld>
            <a:endParaRPr lang="zh-TW" altLang="en-US"/>
          </a:p>
        </p:txBody>
      </p:sp>
      <p:graphicFrame>
        <p:nvGraphicFramePr>
          <p:cNvPr id="5" name="物件 4"/>
          <p:cNvGraphicFramePr>
            <a:graphicFrameLocks noChangeAspect="1"/>
          </p:cNvGraphicFramePr>
          <p:nvPr/>
        </p:nvGraphicFramePr>
        <p:xfrm>
          <a:off x="714375" y="2511425"/>
          <a:ext cx="7572375" cy="2846388"/>
        </p:xfrm>
        <a:graphic>
          <a:graphicData uri="http://schemas.openxmlformats.org/presentationml/2006/ole">
            <p:oleObj spid="_x0000_s31746" name="Equation" r:id="rId3" imgW="2603160" imgH="1117440" progId="Equation.3">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經濟附加價值評價模式</a:t>
            </a:r>
            <a:r>
              <a:rPr lang="en-US" altLang="zh-TW" dirty="0" smtClean="0"/>
              <a:t>(</a:t>
            </a:r>
            <a:r>
              <a:rPr lang="zh-TW" altLang="en-US" dirty="0" smtClean="0"/>
              <a:t>續</a:t>
            </a:r>
            <a:r>
              <a:rPr lang="en-US" altLang="zh-TW" dirty="0" smtClean="0"/>
              <a:t>1)</a:t>
            </a:r>
            <a:endParaRPr lang="zh-TW" altLang="en-US" dirty="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29</a:t>
            </a:fld>
            <a:endParaRPr lang="zh-TW" altLang="en-US"/>
          </a:p>
        </p:txBody>
      </p:sp>
      <p:graphicFrame>
        <p:nvGraphicFramePr>
          <p:cNvPr id="5" name="內容版面配置區 4"/>
          <p:cNvGraphicFramePr>
            <a:graphicFrameLocks noChangeAspect="1"/>
          </p:cNvGraphicFramePr>
          <p:nvPr>
            <p:ph idx="1"/>
          </p:nvPr>
        </p:nvGraphicFramePr>
        <p:xfrm>
          <a:off x="925534" y="2857511"/>
          <a:ext cx="6718300" cy="2143125"/>
        </p:xfrm>
        <a:graphic>
          <a:graphicData uri="http://schemas.openxmlformats.org/presentationml/2006/ole">
            <p:oleObj spid="_x0000_s41985" name="Equation" r:id="rId3" imgW="2946240" imgH="939600" progId="Equation.3">
              <p:embed/>
            </p:oleObj>
          </a:graphicData>
        </a:graphic>
      </p:graphicFrame>
      <p:sp>
        <p:nvSpPr>
          <p:cNvPr id="6" name="矩形 5"/>
          <p:cNvSpPr/>
          <p:nvPr/>
        </p:nvSpPr>
        <p:spPr>
          <a:xfrm>
            <a:off x="642910" y="1643050"/>
            <a:ext cx="7500990" cy="369332"/>
          </a:xfrm>
          <a:prstGeom prst="rect">
            <a:avLst/>
          </a:prstGeom>
        </p:spPr>
        <p:txBody>
          <a:bodyPr wrap="square">
            <a:spAutoFit/>
          </a:bodyPr>
          <a:lstStyle/>
          <a:p>
            <a:r>
              <a:rPr lang="en-US" altLang="zh-TW" dirty="0" smtClean="0">
                <a:latin typeface="Times New Roman" pitchFamily="18" charset="0"/>
              </a:rPr>
              <a:t>EVA</a:t>
            </a:r>
            <a:r>
              <a:rPr lang="zh-TW" altLang="en-US" dirty="0" smtClean="0">
                <a:latin typeface="Times New Roman" pitchFamily="18" charset="0"/>
                <a:ea typeface="標楷體" pitchFamily="65" charset="-120"/>
              </a:rPr>
              <a:t>是衡量每一年公司的息前稅後淨利(</a:t>
            </a:r>
            <a:r>
              <a:rPr lang="en-US" altLang="zh-TW" dirty="0" smtClean="0">
                <a:latin typeface="Times New Roman" pitchFamily="18" charset="0"/>
                <a:ea typeface="標楷體" pitchFamily="65" charset="-120"/>
              </a:rPr>
              <a:t>NOPAT)</a:t>
            </a:r>
            <a:r>
              <a:rPr lang="zh-TW" altLang="en-US" dirty="0" smtClean="0">
                <a:latin typeface="Times New Roman" pitchFamily="18" charset="0"/>
                <a:ea typeface="標楷體" pitchFamily="65" charset="-120"/>
              </a:rPr>
              <a:t>減去資金成本後的淨獲利</a:t>
            </a:r>
            <a:endParaRPr lang="zh-TW"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zh-TW" altLang="en-US" dirty="0" smtClean="0"/>
              <a:t>股東權益是公司的剩餘權益</a:t>
            </a:r>
            <a:r>
              <a:rPr lang="en-US" altLang="zh-TW" dirty="0" smtClean="0"/>
              <a:t>,</a:t>
            </a:r>
            <a:r>
              <a:rPr lang="zh-TW" altLang="en-US" dirty="0" smtClean="0"/>
              <a:t>當公司有盈餘時，股東才能分配盈餘</a:t>
            </a:r>
            <a:endParaRPr lang="en-US" altLang="zh-TW" dirty="0" smtClean="0"/>
          </a:p>
          <a:p>
            <a:pPr lvl="1"/>
            <a:r>
              <a:rPr lang="zh-TW" altLang="en-US" dirty="0" smtClean="0"/>
              <a:t>當公司進入清算程序，準備結束營業時，俟所有員工及債權人權益獲得合理清償之後，股東才能對公司剩餘的資產求償。</a:t>
            </a:r>
            <a:endParaRPr lang="en-US" altLang="zh-TW" dirty="0" smtClean="0"/>
          </a:p>
          <a:p>
            <a:pPr lvl="1"/>
            <a:r>
              <a:rPr lang="zh-TW" altLang="en-US" dirty="0" smtClean="0"/>
              <a:t>股東權益</a:t>
            </a:r>
            <a:r>
              <a:rPr lang="en-US" altLang="zh-TW" dirty="0" smtClean="0"/>
              <a:t>=</a:t>
            </a:r>
            <a:r>
              <a:rPr lang="zh-TW" altLang="en-US" dirty="0" smtClean="0"/>
              <a:t>資產</a:t>
            </a:r>
            <a:r>
              <a:rPr lang="en-US" altLang="zh-TW" dirty="0" smtClean="0"/>
              <a:t>-</a:t>
            </a:r>
            <a:r>
              <a:rPr lang="zh-TW" altLang="en-US" dirty="0" smtClean="0"/>
              <a:t>負債</a:t>
            </a:r>
            <a:endParaRPr lang="en-US" altLang="zh-TW" dirty="0" smtClean="0"/>
          </a:p>
          <a:p>
            <a:pPr lvl="1"/>
            <a:r>
              <a:rPr lang="zh-TW" altLang="en-US" dirty="0" smtClean="0"/>
              <a:t>創造股東權益價值與創造企業資產價值的目標一致</a:t>
            </a:r>
            <a:endParaRPr lang="en-US" altLang="zh-TW" dirty="0" smtClean="0"/>
          </a:p>
          <a:p>
            <a:endParaRPr lang="zh-TW" altLang="en-US" dirty="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3</a:t>
            </a:fld>
            <a:endParaRPr lang="zh-TW"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ROIC</a:t>
            </a:r>
            <a:r>
              <a:rPr lang="zh-TW" altLang="en-US" dirty="0" smtClean="0"/>
              <a:t>之分解</a:t>
            </a:r>
            <a:endParaRPr lang="zh-TW" altLang="en-US" dirty="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30</a:t>
            </a:fld>
            <a:endParaRPr lang="zh-TW" altLang="en-US"/>
          </a:p>
        </p:txBody>
      </p:sp>
      <p:graphicFrame>
        <p:nvGraphicFramePr>
          <p:cNvPr id="5" name="內容版面配置區 4"/>
          <p:cNvGraphicFramePr>
            <a:graphicFrameLocks noChangeAspect="1"/>
          </p:cNvGraphicFramePr>
          <p:nvPr>
            <p:ph idx="1"/>
          </p:nvPr>
        </p:nvGraphicFramePr>
        <p:xfrm>
          <a:off x="511175" y="1993900"/>
          <a:ext cx="8128000" cy="3221038"/>
        </p:xfrm>
        <a:graphic>
          <a:graphicData uri="http://schemas.openxmlformats.org/presentationml/2006/ole">
            <p:oleObj spid="_x0000_s38914" name="Equation" r:id="rId3" imgW="4101840" imgH="1625400" progId="Equation.3">
              <p:embed/>
            </p:oleObj>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pic>
        <p:nvPicPr>
          <p:cNvPr id="5" name="內容版面配置區 4" descr="graph1.jpg"/>
          <p:cNvPicPr>
            <a:picLocks noGrp="1" noChangeAspect="1"/>
          </p:cNvPicPr>
          <p:nvPr>
            <p:ph idx="1"/>
          </p:nvPr>
        </p:nvPicPr>
        <p:blipFill>
          <a:blip r:embed="rId3"/>
          <a:srcRect l="16131" t="12687" r="12025" b="43283"/>
          <a:stretch>
            <a:fillRect/>
          </a:stretch>
        </p:blipFill>
        <p:spPr>
          <a:xfrm rot="16200000">
            <a:off x="875386" y="696194"/>
            <a:ext cx="6464535" cy="5357849"/>
          </a:xfrm>
        </p:spPr>
      </p:pic>
      <p:sp>
        <p:nvSpPr>
          <p:cNvPr id="4" name="投影片編號版面配置區 3"/>
          <p:cNvSpPr>
            <a:spLocks noGrp="1"/>
          </p:cNvSpPr>
          <p:nvPr>
            <p:ph type="sldNum" sz="quarter" idx="12"/>
          </p:nvPr>
        </p:nvSpPr>
        <p:spPr/>
        <p:txBody>
          <a:bodyPr/>
          <a:lstStyle/>
          <a:p>
            <a:fld id="{5CBEDE15-3B9A-4371-982E-CCF9CCBDEC22}" type="slidenum">
              <a:rPr lang="zh-TW" altLang="en-US" smtClean="0"/>
              <a:pPr/>
              <a:t>31</a:t>
            </a:fld>
            <a:endParaRPr lang="zh-TW" altLang="en-US"/>
          </a:p>
        </p:txBody>
      </p:sp>
      <p:sp>
        <p:nvSpPr>
          <p:cNvPr id="6" name="文字方塊 5"/>
          <p:cNvSpPr txBox="1"/>
          <p:nvPr/>
        </p:nvSpPr>
        <p:spPr>
          <a:xfrm>
            <a:off x="2714612" y="1428736"/>
            <a:ext cx="1357322" cy="369332"/>
          </a:xfrm>
          <a:prstGeom prst="rect">
            <a:avLst/>
          </a:prstGeom>
          <a:noFill/>
          <a:ln>
            <a:solidFill>
              <a:srgbClr val="FF0000"/>
            </a:solidFill>
          </a:ln>
        </p:spPr>
        <p:txBody>
          <a:bodyPr wrap="square" rtlCol="0">
            <a:spAutoFit/>
          </a:bodyPr>
          <a:lstStyle/>
          <a:p>
            <a:r>
              <a:rPr lang="zh-TW" altLang="en-US" dirty="0" smtClean="0">
                <a:solidFill>
                  <a:srgbClr val="FF0000"/>
                </a:solidFill>
              </a:rPr>
              <a:t>銷售獲利率</a:t>
            </a:r>
            <a:endParaRPr lang="zh-TW" altLang="en-US" dirty="0">
              <a:solidFill>
                <a:srgbClr val="FF0000"/>
              </a:solidFill>
            </a:endParaRPr>
          </a:p>
        </p:txBody>
      </p:sp>
      <p:sp>
        <p:nvSpPr>
          <p:cNvPr id="7" name="文字方塊 6"/>
          <p:cNvSpPr txBox="1"/>
          <p:nvPr/>
        </p:nvSpPr>
        <p:spPr>
          <a:xfrm>
            <a:off x="2500298" y="5417122"/>
            <a:ext cx="2071702" cy="369332"/>
          </a:xfrm>
          <a:prstGeom prst="rect">
            <a:avLst/>
          </a:prstGeom>
          <a:noFill/>
          <a:ln>
            <a:solidFill>
              <a:srgbClr val="FF0000"/>
            </a:solidFill>
          </a:ln>
        </p:spPr>
        <p:txBody>
          <a:bodyPr wrap="square" rtlCol="0">
            <a:spAutoFit/>
          </a:bodyPr>
          <a:lstStyle/>
          <a:p>
            <a:r>
              <a:rPr lang="en-US" altLang="zh-TW" dirty="0" smtClean="0">
                <a:solidFill>
                  <a:srgbClr val="FF0000"/>
                </a:solidFill>
              </a:rPr>
              <a:t> </a:t>
            </a:r>
            <a:r>
              <a:rPr lang="zh-TW" altLang="en-US" smtClean="0">
                <a:solidFill>
                  <a:srgbClr val="FF0000"/>
                </a:solidFill>
              </a:rPr>
              <a:t>投入成本回報利率</a:t>
            </a:r>
            <a:endParaRPr lang="zh-TW" altLang="en-US" dirty="0">
              <a:solidFill>
                <a:srgbClr val="FF0000"/>
              </a:solidFill>
            </a:endParaRPr>
          </a:p>
        </p:txBody>
      </p:sp>
      <p:sp>
        <p:nvSpPr>
          <p:cNvPr id="9" name="矩形 8"/>
          <p:cNvSpPr/>
          <p:nvPr/>
        </p:nvSpPr>
        <p:spPr>
          <a:xfrm>
            <a:off x="4929190" y="2143116"/>
            <a:ext cx="571504" cy="428628"/>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文字方塊 9"/>
          <p:cNvSpPr txBox="1"/>
          <p:nvPr/>
        </p:nvSpPr>
        <p:spPr>
          <a:xfrm>
            <a:off x="5929322" y="2273850"/>
            <a:ext cx="3214710" cy="646331"/>
          </a:xfrm>
          <a:prstGeom prst="rect">
            <a:avLst/>
          </a:prstGeom>
          <a:noFill/>
        </p:spPr>
        <p:txBody>
          <a:bodyPr wrap="square" rtlCol="0">
            <a:spAutoFit/>
          </a:bodyPr>
          <a:lstStyle/>
          <a:p>
            <a:r>
              <a:rPr lang="zh-TW" altLang="en-US" dirty="0" smtClean="0">
                <a:solidFill>
                  <a:srgbClr val="FF0000"/>
                </a:solidFill>
              </a:rPr>
              <a:t>公司營業費用</a:t>
            </a:r>
            <a:r>
              <a:rPr lang="zh-TW" altLang="en-US" dirty="0" smtClean="0">
                <a:solidFill>
                  <a:srgbClr val="FF0000"/>
                </a:solidFill>
              </a:rPr>
              <a:t>高於同業過多</a:t>
            </a:r>
            <a:r>
              <a:rPr lang="zh-TW" altLang="en-US" dirty="0" smtClean="0">
                <a:solidFill>
                  <a:srgbClr val="FF0000"/>
                </a:solidFill>
              </a:rPr>
              <a:t>，導致獲利率低</a:t>
            </a:r>
            <a:endParaRPr lang="zh-TW" altLang="en-US" dirty="0">
              <a:solidFill>
                <a:srgbClr val="FF0000"/>
              </a:solidFill>
            </a:endParaRPr>
          </a:p>
        </p:txBody>
      </p:sp>
      <p:cxnSp>
        <p:nvCxnSpPr>
          <p:cNvPr id="12" name="直線單箭頭接點 11"/>
          <p:cNvCxnSpPr/>
          <p:nvPr/>
        </p:nvCxnSpPr>
        <p:spPr>
          <a:xfrm rot="10800000">
            <a:off x="3714744" y="2500306"/>
            <a:ext cx="1143008" cy="7302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zh-TW" altLang="en-US" dirty="0" smtClean="0"/>
              <a:t>財務數字是落後指標</a:t>
            </a:r>
            <a:endParaRPr lang="en-US" altLang="zh-TW" dirty="0" smtClean="0"/>
          </a:p>
          <a:p>
            <a:r>
              <a:rPr lang="zh-TW" altLang="en-US" dirty="0" smtClean="0"/>
              <a:t>企業價值創造根源在於是否做了正確的決策以及是否有效的執行。</a:t>
            </a:r>
            <a:endParaRPr lang="zh-TW" altLang="en-US" dirty="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32</a:t>
            </a:fld>
            <a:endParaRPr lang="zh-TW"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idx="1"/>
          </p:nvPr>
        </p:nvSpPr>
        <p:spPr/>
        <p:txBody>
          <a:bodyPr>
            <a:normAutofit/>
          </a:bodyPr>
          <a:lstStyle/>
          <a:p>
            <a:pPr algn="ctr">
              <a:buNone/>
            </a:pPr>
            <a:endParaRPr lang="en-US" altLang="zh-TW" sz="8800" dirty="0" smtClean="0"/>
          </a:p>
          <a:p>
            <a:pPr algn="ctr">
              <a:buNone/>
            </a:pPr>
            <a:r>
              <a:rPr lang="en-US" altLang="zh-TW" sz="8800" dirty="0" smtClean="0"/>
              <a:t>The End</a:t>
            </a:r>
            <a:endParaRPr lang="zh-TW" altLang="en-US" sz="8800" dirty="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33</a:t>
            </a:fld>
            <a:endParaRPr lang="zh-TW"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t>常用財務報表</a:t>
            </a:r>
            <a:r>
              <a:rPr lang="en-US" altLang="zh-TW" dirty="0" smtClean="0"/>
              <a:t>-</a:t>
            </a:r>
            <a:r>
              <a:rPr lang="zh-TW" altLang="en-US" dirty="0" smtClean="0"/>
              <a:t>資產負債表</a:t>
            </a:r>
            <a:endParaRPr lang="zh-TW" altLang="en-US" dirty="0"/>
          </a:p>
        </p:txBody>
      </p:sp>
      <p:sp>
        <p:nvSpPr>
          <p:cNvPr id="3" name="內容版面配置區 2"/>
          <p:cNvSpPr>
            <a:spLocks noGrp="1"/>
          </p:cNvSpPr>
          <p:nvPr>
            <p:ph idx="1"/>
          </p:nvPr>
        </p:nvSpPr>
        <p:spPr>
          <a:xfrm>
            <a:off x="457200" y="1571612"/>
            <a:ext cx="8186766" cy="1428760"/>
          </a:xfrm>
        </p:spPr>
        <p:txBody>
          <a:bodyPr>
            <a:normAutofit/>
          </a:bodyPr>
          <a:lstStyle/>
          <a:p>
            <a:r>
              <a:rPr lang="zh-TW" altLang="en-US" dirty="0" smtClean="0"/>
              <a:t>表達企業在特定日期之財務狀況，故又稱財務狀況表，所謂財務狀況係指企業資產、負債、股東權益之組成情形及相互關係。</a:t>
            </a:r>
            <a:endParaRPr lang="en-US" altLang="zh-TW" dirty="0" smtClean="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4</a:t>
            </a:fld>
            <a:endParaRPr lang="zh-TW" altLang="en-US"/>
          </a:p>
        </p:txBody>
      </p:sp>
      <p:graphicFrame>
        <p:nvGraphicFramePr>
          <p:cNvPr id="5" name="表格 4"/>
          <p:cNvGraphicFramePr>
            <a:graphicFrameLocks noGrp="1"/>
          </p:cNvGraphicFramePr>
          <p:nvPr/>
        </p:nvGraphicFramePr>
        <p:xfrm>
          <a:off x="3357554" y="3143248"/>
          <a:ext cx="4000528" cy="1939181"/>
        </p:xfrm>
        <a:graphic>
          <a:graphicData uri="http://schemas.openxmlformats.org/drawingml/2006/table">
            <a:tbl>
              <a:tblPr firstRow="1" bandRow="1">
                <a:tableStyleId>{5C22544A-7EE6-4342-B048-85BDC9FD1C3A}</a:tableStyleId>
              </a:tblPr>
              <a:tblGrid>
                <a:gridCol w="2000264"/>
                <a:gridCol w="2000264"/>
              </a:tblGrid>
              <a:tr h="323269">
                <a:tc gridSpan="2">
                  <a:txBody>
                    <a:bodyPr/>
                    <a:lstStyle/>
                    <a:p>
                      <a:pPr algn="ctr"/>
                      <a:r>
                        <a:rPr lang="zh-TW" altLang="en-US" dirty="0" smtClean="0"/>
                        <a:t>資產負債表</a:t>
                      </a:r>
                      <a:endParaRPr lang="zh-TW" altLang="en-US" dirty="0"/>
                    </a:p>
                  </a:txBody>
                  <a:tcPr>
                    <a:lnB w="38100" cap="flat" cmpd="sng" algn="ctr">
                      <a:solidFill>
                        <a:schemeClr val="tx1"/>
                      </a:solidFill>
                      <a:prstDash val="solid"/>
                      <a:round/>
                      <a:headEnd type="none" w="med" len="med"/>
                      <a:tailEnd type="none" w="med" len="med"/>
                    </a:lnB>
                  </a:tcPr>
                </a:tc>
                <a:tc hMerge="1">
                  <a:txBody>
                    <a:bodyPr/>
                    <a:lstStyle/>
                    <a:p>
                      <a:endParaRPr lang="zh-TW" altLang="en-US" dirty="0"/>
                    </a:p>
                  </a:txBody>
                  <a:tcPr/>
                </a:tc>
              </a:tr>
              <a:tr h="394707">
                <a:tc>
                  <a:txBody>
                    <a:bodyPr/>
                    <a:lstStyle/>
                    <a:p>
                      <a:r>
                        <a:rPr lang="zh-TW" altLang="en-US" dirty="0" smtClean="0"/>
                        <a:t>流動性資產</a:t>
                      </a:r>
                      <a:r>
                        <a:rPr lang="en-US" altLang="zh-TW" dirty="0" smtClean="0"/>
                        <a:t>(WC)</a:t>
                      </a:r>
                      <a:endParaRPr lang="zh-TW" altLang="en-US" dirty="0"/>
                    </a:p>
                  </a:txBody>
                  <a:tcP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r>
                        <a:rPr lang="zh-TW" altLang="en-US" dirty="0" smtClean="0"/>
                        <a:t>付負負債</a:t>
                      </a:r>
                      <a:r>
                        <a:rPr lang="en-US" altLang="zh-TW" dirty="0" smtClean="0"/>
                        <a:t>(IBD)</a:t>
                      </a:r>
                      <a:endParaRPr lang="zh-TW" altLang="en-US" dirty="0"/>
                    </a:p>
                  </a:txBody>
                  <a:tcP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r>
              <a:tr h="389300">
                <a:tc>
                  <a:txBody>
                    <a:bodyPr/>
                    <a:lstStyle/>
                    <a:p>
                      <a:r>
                        <a:rPr lang="zh-TW" altLang="en-US" dirty="0" smtClean="0"/>
                        <a:t>固定資產</a:t>
                      </a:r>
                      <a:r>
                        <a:rPr lang="en-US" altLang="zh-TW" dirty="0" smtClean="0"/>
                        <a:t>(PPE)</a:t>
                      </a:r>
                      <a:endParaRPr lang="zh-TW" altLang="en-US" dirty="0"/>
                    </a:p>
                  </a:txBody>
                  <a:tcPr>
                    <a:lnR w="38100" cap="flat" cmpd="sng" algn="ctr">
                      <a:solidFill>
                        <a:schemeClr val="tx1"/>
                      </a:solidFill>
                      <a:prstDash val="solid"/>
                      <a:round/>
                      <a:headEnd type="none" w="med" len="med"/>
                      <a:tailEnd type="none" w="med" len="med"/>
                    </a:lnR>
                  </a:tcPr>
                </a:tc>
                <a:tc>
                  <a:txBody>
                    <a:bodyPr/>
                    <a:lstStyle/>
                    <a:p>
                      <a:r>
                        <a:rPr lang="zh-TW" altLang="en-US" dirty="0" smtClean="0"/>
                        <a:t>股東權益</a:t>
                      </a:r>
                      <a:r>
                        <a:rPr lang="en-US" altLang="zh-TW" dirty="0" smtClean="0"/>
                        <a:t>(E)</a:t>
                      </a:r>
                      <a:endParaRPr lang="zh-TW" altLang="en-US" dirty="0"/>
                    </a:p>
                  </a:txBody>
                  <a:tcPr>
                    <a:lnL w="38100" cap="flat" cmpd="sng" algn="ctr">
                      <a:solidFill>
                        <a:schemeClr val="tx1"/>
                      </a:solidFill>
                      <a:prstDash val="solid"/>
                      <a:round/>
                      <a:headEnd type="none" w="med" len="med"/>
                      <a:tailEnd type="none" w="med" len="med"/>
                    </a:lnL>
                  </a:tcPr>
                </a:tc>
              </a:tr>
              <a:tr h="394707">
                <a:tc>
                  <a:txBody>
                    <a:bodyPr/>
                    <a:lstStyle/>
                    <a:p>
                      <a:r>
                        <a:rPr lang="zh-TW" altLang="en-US" dirty="0" smtClean="0"/>
                        <a:t>其它營業資產</a:t>
                      </a:r>
                      <a:r>
                        <a:rPr lang="en-US" altLang="zh-TW" dirty="0" smtClean="0"/>
                        <a:t>(OA)</a:t>
                      </a:r>
                      <a:endParaRPr lang="zh-TW" altLang="en-US" dirty="0"/>
                    </a:p>
                  </a:txBody>
                  <a:tcP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endParaRPr lang="zh-TW" altLang="en-US"/>
                    </a:p>
                  </a:txBody>
                  <a:tcP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r>
              <a:tr h="394707">
                <a:tc>
                  <a:txBody>
                    <a:bodyPr/>
                    <a:lstStyle/>
                    <a:p>
                      <a:r>
                        <a:rPr lang="zh-TW" altLang="en-US" dirty="0" smtClean="0"/>
                        <a:t>投入資本</a:t>
                      </a:r>
                      <a:r>
                        <a:rPr lang="en-US" altLang="zh-TW" dirty="0" smtClean="0"/>
                        <a:t>(IC)</a:t>
                      </a:r>
                      <a:endParaRPr lang="zh-TW" altLang="en-US" dirty="0"/>
                    </a:p>
                  </a:txBody>
                  <a:tcP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r>
                        <a:rPr lang="zh-TW" altLang="en-US" dirty="0" smtClean="0"/>
                        <a:t>投入資本</a:t>
                      </a:r>
                      <a:r>
                        <a:rPr lang="en-US" altLang="zh-TW" dirty="0" smtClean="0"/>
                        <a:t>(IC)</a:t>
                      </a:r>
                      <a:endParaRPr lang="zh-TW" altLang="en-US" dirty="0"/>
                    </a:p>
                  </a:txBody>
                  <a:tcP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r>
            </a:tbl>
          </a:graphicData>
        </a:graphic>
      </p:graphicFrame>
      <p:sp>
        <p:nvSpPr>
          <p:cNvPr id="55" name="文字方塊 54"/>
          <p:cNvSpPr txBox="1"/>
          <p:nvPr/>
        </p:nvSpPr>
        <p:spPr>
          <a:xfrm>
            <a:off x="2000232" y="3286124"/>
            <a:ext cx="1143008"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zh-TW" altLang="en-US" dirty="0" smtClean="0"/>
              <a:t>現金</a:t>
            </a:r>
            <a:endParaRPr lang="en-US" altLang="zh-TW" dirty="0" smtClean="0"/>
          </a:p>
          <a:p>
            <a:r>
              <a:rPr lang="zh-TW" altLang="en-US" dirty="0" smtClean="0"/>
              <a:t>應收帳款</a:t>
            </a:r>
            <a:endParaRPr lang="zh-TW" altLang="en-US" dirty="0"/>
          </a:p>
        </p:txBody>
      </p:sp>
      <p:cxnSp>
        <p:nvCxnSpPr>
          <p:cNvPr id="57" name="直線接點 56"/>
          <p:cNvCxnSpPr>
            <a:endCxn id="55" idx="3"/>
          </p:cNvCxnSpPr>
          <p:nvPr/>
        </p:nvCxnSpPr>
        <p:spPr>
          <a:xfrm rot="10800000">
            <a:off x="3143240" y="3609290"/>
            <a:ext cx="214314" cy="10546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571612"/>
            <a:ext cx="8229600" cy="428628"/>
          </a:xfrm>
        </p:spPr>
        <p:txBody>
          <a:bodyPr>
            <a:normAutofit fontScale="92500"/>
          </a:bodyPr>
          <a:lstStyle/>
          <a:p>
            <a:pPr marL="274320" lvl="1" indent="-274320">
              <a:buClr>
                <a:schemeClr val="accent3"/>
              </a:buClr>
              <a:buSzPct val="95000"/>
            </a:pPr>
            <a:r>
              <a:rPr lang="zh-TW" altLang="en-US" dirty="0" smtClean="0"/>
              <a:t>表達企業在某一會計期間內經營成果及獲利情形之動態報表</a:t>
            </a:r>
            <a:endParaRPr lang="zh-TW" altLang="en-US" dirty="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5</a:t>
            </a:fld>
            <a:endParaRPr lang="zh-TW" altLang="en-US"/>
          </a:p>
        </p:txBody>
      </p:sp>
      <p:sp>
        <p:nvSpPr>
          <p:cNvPr id="5" name="標題 1"/>
          <p:cNvSpPr>
            <a:spLocks noGrp="1"/>
          </p:cNvSpPr>
          <p:nvPr>
            <p:ph type="title"/>
          </p:nvPr>
        </p:nvSpPr>
        <p:spPr/>
        <p:txBody>
          <a:bodyPr>
            <a:normAutofit/>
          </a:bodyPr>
          <a:lstStyle/>
          <a:p>
            <a:r>
              <a:rPr lang="zh-TW" altLang="en-US" dirty="0" smtClean="0"/>
              <a:t>常用財務報表</a:t>
            </a:r>
            <a:r>
              <a:rPr lang="en-US" altLang="zh-TW" dirty="0" smtClean="0"/>
              <a:t>-</a:t>
            </a:r>
            <a:r>
              <a:rPr lang="zh-TW" altLang="en-US" dirty="0" smtClean="0"/>
              <a:t>損益表</a:t>
            </a:r>
            <a:endParaRPr lang="zh-TW" altLang="en-US" dirty="0"/>
          </a:p>
        </p:txBody>
      </p:sp>
      <p:graphicFrame>
        <p:nvGraphicFramePr>
          <p:cNvPr id="6" name="表格 5"/>
          <p:cNvGraphicFramePr>
            <a:graphicFrameLocks noGrp="1"/>
          </p:cNvGraphicFramePr>
          <p:nvPr/>
        </p:nvGraphicFramePr>
        <p:xfrm>
          <a:off x="2786050" y="2643182"/>
          <a:ext cx="2571768" cy="2225040"/>
        </p:xfrm>
        <a:graphic>
          <a:graphicData uri="http://schemas.openxmlformats.org/drawingml/2006/table">
            <a:tbl>
              <a:tblPr firstRow="1" bandRow="1">
                <a:tableStyleId>{5C22544A-7EE6-4342-B048-85BDC9FD1C3A}</a:tableStyleId>
              </a:tblPr>
              <a:tblGrid>
                <a:gridCol w="2571768"/>
              </a:tblGrid>
              <a:tr h="370840">
                <a:tc>
                  <a:txBody>
                    <a:bodyPr/>
                    <a:lstStyle/>
                    <a:p>
                      <a:r>
                        <a:rPr lang="zh-TW" altLang="en-US" dirty="0" smtClean="0"/>
                        <a:t>損益表</a:t>
                      </a:r>
                      <a:endParaRPr lang="zh-TW" altLang="en-US" dirty="0"/>
                    </a:p>
                  </a:txBody>
                  <a:tcPr>
                    <a:lnB w="38100" cap="flat" cmpd="sng" algn="ctr">
                      <a:solidFill>
                        <a:schemeClr val="tx1"/>
                      </a:solidFill>
                      <a:prstDash val="solid"/>
                      <a:round/>
                      <a:headEnd type="none" w="med" len="med"/>
                      <a:tailEnd type="none" w="med" len="med"/>
                    </a:lnB>
                  </a:tcPr>
                </a:tc>
              </a:tr>
              <a:tr h="370840">
                <a:tc>
                  <a:txBody>
                    <a:bodyPr/>
                    <a:lstStyle/>
                    <a:p>
                      <a:r>
                        <a:rPr lang="zh-TW" altLang="en-US" dirty="0" smtClean="0"/>
                        <a:t>銷貨收入</a:t>
                      </a:r>
                      <a:r>
                        <a:rPr lang="en-US" altLang="zh-TW" dirty="0" smtClean="0"/>
                        <a:t>(Sales)</a:t>
                      </a:r>
                      <a:endParaRPr lang="zh-TW" altLang="en-US" dirty="0"/>
                    </a:p>
                  </a:txBody>
                  <a:tcPr>
                    <a:lnT w="38100" cap="flat" cmpd="sng" algn="ctr">
                      <a:solidFill>
                        <a:schemeClr val="tx1"/>
                      </a:solidFill>
                      <a:prstDash val="solid"/>
                      <a:round/>
                      <a:headEnd type="none" w="med" len="med"/>
                      <a:tailEnd type="none" w="med" len="med"/>
                    </a:lnT>
                  </a:tcPr>
                </a:tc>
              </a:tr>
              <a:tr h="370840">
                <a:tc>
                  <a:txBody>
                    <a:bodyPr/>
                    <a:lstStyle/>
                    <a:p>
                      <a:r>
                        <a:rPr lang="zh-TW" altLang="en-US" dirty="0" smtClean="0"/>
                        <a:t>減</a:t>
                      </a:r>
                      <a:r>
                        <a:rPr lang="en-US" altLang="zh-TW" dirty="0" smtClean="0"/>
                        <a:t>:</a:t>
                      </a:r>
                      <a:r>
                        <a:rPr lang="zh-TW" altLang="en-US" dirty="0" smtClean="0"/>
                        <a:t>銷貨成本</a:t>
                      </a:r>
                      <a:r>
                        <a:rPr lang="en-US" altLang="zh-TW" dirty="0" smtClean="0"/>
                        <a:t>(CGS)</a:t>
                      </a:r>
                      <a:endParaRPr lang="zh-TW" altLang="en-US" dirty="0"/>
                    </a:p>
                  </a:txBody>
                  <a:tcPr/>
                </a:tc>
              </a:tr>
              <a:tr h="370840">
                <a:tc>
                  <a:txBody>
                    <a:bodyPr/>
                    <a:lstStyle/>
                    <a:p>
                      <a:r>
                        <a:rPr lang="zh-TW" altLang="en-US" dirty="0" smtClean="0"/>
                        <a:t>減</a:t>
                      </a:r>
                      <a:r>
                        <a:rPr lang="en-US" altLang="zh-TW" dirty="0" smtClean="0"/>
                        <a:t>:</a:t>
                      </a:r>
                      <a:r>
                        <a:rPr lang="zh-TW" altLang="en-US" dirty="0" smtClean="0"/>
                        <a:t>營業費用</a:t>
                      </a:r>
                      <a:r>
                        <a:rPr lang="en-US" altLang="zh-TW" dirty="0" smtClean="0"/>
                        <a:t>(OE)</a:t>
                      </a:r>
                      <a:endParaRPr lang="zh-TW" altLang="en-US" dirty="0"/>
                    </a:p>
                  </a:txBody>
                  <a:tcPr/>
                </a:tc>
              </a:tr>
              <a:tr h="370840">
                <a:tc>
                  <a:txBody>
                    <a:bodyPr/>
                    <a:lstStyle/>
                    <a:p>
                      <a:r>
                        <a:rPr lang="zh-TW" altLang="en-US" dirty="0" smtClean="0"/>
                        <a:t>減</a:t>
                      </a:r>
                      <a:r>
                        <a:rPr lang="en-US" altLang="zh-TW" dirty="0" smtClean="0"/>
                        <a:t>:</a:t>
                      </a:r>
                      <a:r>
                        <a:rPr lang="zh-TW" altLang="en-US" dirty="0" smtClean="0"/>
                        <a:t>折舊費用</a:t>
                      </a:r>
                      <a:r>
                        <a:rPr lang="en-US" altLang="zh-TW" dirty="0" smtClean="0"/>
                        <a:t>(DEP</a:t>
                      </a:r>
                      <a:endParaRPr lang="zh-TW" altLang="en-US" dirty="0"/>
                    </a:p>
                  </a:txBody>
                  <a:tcPr>
                    <a:lnB w="38100" cap="flat" cmpd="sng" algn="ctr">
                      <a:solidFill>
                        <a:schemeClr val="tx1"/>
                      </a:solidFill>
                      <a:prstDash val="solid"/>
                      <a:round/>
                      <a:headEnd type="none" w="med" len="med"/>
                      <a:tailEnd type="none" w="med" len="med"/>
                    </a:lnB>
                  </a:tcPr>
                </a:tc>
              </a:tr>
              <a:tr h="370840">
                <a:tc>
                  <a:txBody>
                    <a:bodyPr/>
                    <a:lstStyle/>
                    <a:p>
                      <a:r>
                        <a:rPr lang="zh-TW" altLang="en-US" dirty="0" smtClean="0"/>
                        <a:t>稅前息前盈餘</a:t>
                      </a:r>
                      <a:r>
                        <a:rPr lang="en-US" altLang="zh-TW" dirty="0" smtClean="0"/>
                        <a:t>(EBIT)</a:t>
                      </a:r>
                      <a:endParaRPr lang="zh-TW" altLang="en-US" dirty="0"/>
                    </a:p>
                  </a:txBody>
                  <a:tcPr>
                    <a:lnT w="38100" cap="flat" cmpd="sng" algn="ctr">
                      <a:solidFill>
                        <a:schemeClr val="tx1"/>
                      </a:solidFill>
                      <a:prstDash val="solid"/>
                      <a:round/>
                      <a:headEnd type="none" w="med" len="med"/>
                      <a:tailEnd type="none" w="med" len="med"/>
                    </a:lnT>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571612"/>
            <a:ext cx="8229600" cy="857256"/>
          </a:xfrm>
        </p:spPr>
        <p:txBody>
          <a:bodyPr/>
          <a:lstStyle/>
          <a:p>
            <a:pPr marL="274320" lvl="1" indent="-274320">
              <a:buClr>
                <a:schemeClr val="accent3"/>
              </a:buClr>
              <a:buSzPct val="95000"/>
            </a:pPr>
            <a:r>
              <a:rPr lang="zh-TW" altLang="en-US" dirty="0" smtClean="0"/>
              <a:t>將一定期間內企業所有現金收入與支出，按其發生之原因劃分為營業活動、理財活動及投資活動三種</a:t>
            </a:r>
            <a:endParaRPr lang="zh-TW" altLang="en-US" dirty="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6</a:t>
            </a:fld>
            <a:endParaRPr lang="zh-TW" altLang="en-US"/>
          </a:p>
        </p:txBody>
      </p:sp>
      <p:sp>
        <p:nvSpPr>
          <p:cNvPr id="5" name="標題 1"/>
          <p:cNvSpPr>
            <a:spLocks noGrp="1"/>
          </p:cNvSpPr>
          <p:nvPr>
            <p:ph type="title"/>
          </p:nvPr>
        </p:nvSpPr>
        <p:spPr/>
        <p:txBody>
          <a:bodyPr>
            <a:normAutofit/>
          </a:bodyPr>
          <a:lstStyle/>
          <a:p>
            <a:r>
              <a:rPr lang="zh-TW" altLang="en-US" dirty="0" smtClean="0"/>
              <a:t>常用財務報表</a:t>
            </a:r>
            <a:r>
              <a:rPr lang="en-US" altLang="zh-TW" dirty="0" smtClean="0"/>
              <a:t>-</a:t>
            </a:r>
            <a:r>
              <a:rPr lang="zh-TW" altLang="en-US" dirty="0" smtClean="0"/>
              <a:t>現金流量表</a:t>
            </a:r>
            <a:endParaRPr lang="zh-TW" altLang="en-US" dirty="0"/>
          </a:p>
        </p:txBody>
      </p:sp>
      <p:graphicFrame>
        <p:nvGraphicFramePr>
          <p:cNvPr id="6" name="表格 5"/>
          <p:cNvGraphicFramePr>
            <a:graphicFrameLocks noGrp="1"/>
          </p:cNvGraphicFramePr>
          <p:nvPr/>
        </p:nvGraphicFramePr>
        <p:xfrm>
          <a:off x="2714612" y="3357562"/>
          <a:ext cx="4143404" cy="1854200"/>
        </p:xfrm>
        <a:graphic>
          <a:graphicData uri="http://schemas.openxmlformats.org/drawingml/2006/table">
            <a:tbl>
              <a:tblPr firstRow="1" bandRow="1">
                <a:tableStyleId>{5C22544A-7EE6-4342-B048-85BDC9FD1C3A}</a:tableStyleId>
              </a:tblPr>
              <a:tblGrid>
                <a:gridCol w="4143404"/>
              </a:tblGrid>
              <a:tr h="370840">
                <a:tc>
                  <a:txBody>
                    <a:bodyPr/>
                    <a:lstStyle/>
                    <a:p>
                      <a:r>
                        <a:rPr lang="zh-TW" altLang="en-US" dirty="0" smtClean="0"/>
                        <a:t>現金流量表</a:t>
                      </a:r>
                      <a:endParaRPr lang="zh-TW" altLang="en-US" dirty="0"/>
                    </a:p>
                  </a:txBody>
                  <a:tcPr>
                    <a:lnB w="38100" cap="flat" cmpd="sng" algn="ctr">
                      <a:solidFill>
                        <a:schemeClr val="tx1"/>
                      </a:solidFill>
                      <a:prstDash val="solid"/>
                      <a:round/>
                      <a:headEnd type="none" w="med" len="med"/>
                      <a:tailEnd type="none" w="med" len="med"/>
                    </a:lnB>
                  </a:tcPr>
                </a:tc>
              </a:tr>
              <a:tr h="370840">
                <a:tc>
                  <a:txBody>
                    <a:bodyPr/>
                    <a:lstStyle/>
                    <a:p>
                      <a:r>
                        <a:rPr lang="zh-TW" altLang="en-US" dirty="0" smtClean="0"/>
                        <a:t>從營業活動來的現金流量</a:t>
                      </a:r>
                      <a:r>
                        <a:rPr lang="en-US" altLang="zh-TW" dirty="0" smtClean="0"/>
                        <a:t>(CFO)</a:t>
                      </a:r>
                    </a:p>
                  </a:txBody>
                  <a:tcPr>
                    <a:lnT w="38100" cap="flat" cmpd="sng" algn="ctr">
                      <a:solidFill>
                        <a:schemeClr val="tx1"/>
                      </a:solidFill>
                      <a:prstDash val="solid"/>
                      <a:round/>
                      <a:headEnd type="none" w="med" len="med"/>
                      <a:tailEnd type="none" w="med" len="med"/>
                    </a:lnT>
                  </a:tcPr>
                </a:tc>
              </a:tr>
              <a:tr h="370840">
                <a:tc>
                  <a:txBody>
                    <a:bodyPr/>
                    <a:lstStyle/>
                    <a:p>
                      <a:r>
                        <a:rPr lang="zh-TW" altLang="en-US" dirty="0" smtClean="0"/>
                        <a:t>加</a:t>
                      </a:r>
                      <a:r>
                        <a:rPr lang="en-US" altLang="zh-TW" dirty="0" smtClean="0"/>
                        <a:t>/</a:t>
                      </a:r>
                      <a:r>
                        <a:rPr lang="zh-TW" altLang="en-US" dirty="0" smtClean="0"/>
                        <a:t>減</a:t>
                      </a:r>
                      <a:r>
                        <a:rPr lang="en-US" altLang="zh-TW" dirty="0" smtClean="0"/>
                        <a:t>:</a:t>
                      </a:r>
                      <a:r>
                        <a:rPr lang="zh-TW" altLang="en-US" dirty="0" smtClean="0"/>
                        <a:t>從投資活動來的現金流量</a:t>
                      </a:r>
                      <a:r>
                        <a:rPr lang="en-US" altLang="zh-TW" dirty="0" smtClean="0"/>
                        <a:t>(CFI)</a:t>
                      </a:r>
                      <a:endParaRPr lang="zh-TW" altLang="en-US" dirty="0"/>
                    </a:p>
                  </a:txBody>
                  <a:tcPr/>
                </a:tc>
              </a:tr>
              <a:tr h="370840">
                <a:tc>
                  <a:txBody>
                    <a:bodyPr/>
                    <a:lstStyle/>
                    <a:p>
                      <a:r>
                        <a:rPr lang="zh-TW" altLang="en-US" dirty="0" smtClean="0"/>
                        <a:t>加</a:t>
                      </a:r>
                      <a:r>
                        <a:rPr lang="en-US" altLang="zh-TW" dirty="0" smtClean="0"/>
                        <a:t>/</a:t>
                      </a:r>
                      <a:r>
                        <a:rPr lang="zh-TW" altLang="en-US" dirty="0" smtClean="0"/>
                        <a:t>減</a:t>
                      </a:r>
                      <a:r>
                        <a:rPr lang="en-US" altLang="zh-TW" dirty="0" smtClean="0"/>
                        <a:t>:</a:t>
                      </a:r>
                      <a:r>
                        <a:rPr lang="zh-TW" altLang="en-US" dirty="0" smtClean="0"/>
                        <a:t>從理財活動來的現金流量</a:t>
                      </a:r>
                      <a:r>
                        <a:rPr lang="en-US" altLang="zh-TW" dirty="0" smtClean="0"/>
                        <a:t>(CFF)</a:t>
                      </a:r>
                      <a:endParaRPr lang="zh-TW" altLang="en-US" dirty="0"/>
                    </a:p>
                  </a:txBody>
                  <a:tcPr>
                    <a:lnB w="38100" cap="flat" cmpd="sng" algn="ctr">
                      <a:solidFill>
                        <a:schemeClr val="tx1"/>
                      </a:solidFill>
                      <a:prstDash val="solid"/>
                      <a:round/>
                      <a:headEnd type="none" w="med" len="med"/>
                      <a:tailEnd type="none" w="med" len="med"/>
                    </a:lnB>
                  </a:tcPr>
                </a:tc>
              </a:tr>
              <a:tr h="370840">
                <a:tc>
                  <a:txBody>
                    <a:bodyPr/>
                    <a:lstStyle/>
                    <a:p>
                      <a:r>
                        <a:rPr lang="zh-TW" altLang="en-US" dirty="0" smtClean="0"/>
                        <a:t>現金餘額的改變</a:t>
                      </a:r>
                      <a:endParaRPr lang="zh-TW" altLang="en-US" dirty="0"/>
                    </a:p>
                  </a:txBody>
                  <a:tcPr>
                    <a:lnT w="38100" cap="flat" cmpd="sng" algn="ctr">
                      <a:solidFill>
                        <a:schemeClr val="tx1"/>
                      </a:solidFill>
                      <a:prstDash val="solid"/>
                      <a:round/>
                      <a:headEnd type="none" w="med" len="med"/>
                      <a:tailEnd type="none" w="med" len="med"/>
                    </a:lnT>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normAutofit/>
          </a:bodyPr>
          <a:lstStyle/>
          <a:p>
            <a:r>
              <a:rPr lang="zh-TW" altLang="en-US" dirty="0" smtClean="0"/>
              <a:t>財務分析究竟在分析什麼</a:t>
            </a:r>
            <a:r>
              <a:rPr lang="en-US" altLang="zh-TW" dirty="0" smtClean="0"/>
              <a:t>? </a:t>
            </a:r>
            <a:endParaRPr lang="zh-TW" altLang="en-US" sz="2200" dirty="0"/>
          </a:p>
        </p:txBody>
      </p:sp>
      <p:sp>
        <p:nvSpPr>
          <p:cNvPr id="2" name="內容版面配置區 1"/>
          <p:cNvSpPr>
            <a:spLocks noGrp="1"/>
          </p:cNvSpPr>
          <p:nvPr>
            <p:ph idx="1"/>
          </p:nvPr>
        </p:nvSpPr>
        <p:spPr>
          <a:ln>
            <a:noFill/>
          </a:ln>
        </p:spPr>
        <p:txBody>
          <a:bodyPr/>
          <a:lstStyle/>
          <a:p>
            <a:r>
              <a:rPr lang="zh-TW" altLang="en-US" dirty="0" smtClean="0"/>
              <a:t>企業財務報表之目的</a:t>
            </a:r>
            <a:endParaRPr lang="en-US" altLang="zh-TW" dirty="0" smtClean="0"/>
          </a:p>
          <a:p>
            <a:pPr lvl="1"/>
            <a:r>
              <a:rPr lang="zh-TW" altLang="en-US" dirty="0" smtClean="0"/>
              <a:t>遵守一般會計公認原則</a:t>
            </a:r>
            <a:r>
              <a:rPr lang="en-US" altLang="zh-TW" dirty="0" smtClean="0"/>
              <a:t>(</a:t>
            </a:r>
            <a:r>
              <a:rPr lang="en-US" dirty="0" smtClean="0"/>
              <a:t>Generally Accepted Accounting </a:t>
            </a:r>
            <a:r>
              <a:rPr lang="en-US" dirty="0" err="1" smtClean="0"/>
              <a:t>Principles</a:t>
            </a:r>
            <a:r>
              <a:rPr lang="en-US" altLang="zh-TW" dirty="0" err="1" smtClean="0"/>
              <a:t>,GAAP</a:t>
            </a:r>
            <a:r>
              <a:rPr lang="en-US" altLang="zh-TW" dirty="0" smtClean="0"/>
              <a:t>)</a:t>
            </a:r>
            <a:r>
              <a:rPr lang="zh-TW" altLang="en-US" dirty="0" smtClean="0"/>
              <a:t>編制</a:t>
            </a:r>
            <a:endParaRPr lang="en-US" altLang="zh-TW" dirty="0" smtClean="0"/>
          </a:p>
          <a:p>
            <a:pPr lvl="1"/>
            <a:r>
              <a:rPr lang="zh-TW" altLang="en-US" dirty="0" smtClean="0"/>
              <a:t>提供</a:t>
            </a:r>
            <a:r>
              <a:rPr lang="zh-TW" altLang="en-US" b="1" i="1" u="sng" dirty="0" smtClean="0">
                <a:solidFill>
                  <a:srgbClr val="FF0000"/>
                </a:solidFill>
              </a:rPr>
              <a:t>有用的資訊</a:t>
            </a:r>
            <a:r>
              <a:rPr lang="zh-TW" altLang="en-US" dirty="0" smtClean="0"/>
              <a:t>給投資人、債權人及其它相關人士做投資決策、授信決策及其他相關決策</a:t>
            </a:r>
            <a:endParaRPr lang="en-US" altLang="zh-TW" dirty="0" smtClean="0"/>
          </a:p>
          <a:p>
            <a:pPr lvl="1"/>
            <a:r>
              <a:rPr lang="zh-TW" altLang="en-US" b="1" i="1" u="sng" dirty="0" smtClean="0">
                <a:solidFill>
                  <a:srgbClr val="FF0000"/>
                </a:solidFill>
              </a:rPr>
              <a:t>有用資訊</a:t>
            </a:r>
            <a:r>
              <a:rPr lang="en-US" altLang="zh-TW" dirty="0" smtClean="0"/>
              <a:t>:</a:t>
            </a:r>
            <a:r>
              <a:rPr lang="zh-TW" altLang="en-US" dirty="0" smtClean="0"/>
              <a:t>能幫助投資人、債權人及其它相關人士評估一個企業未來經營期間所能創造現金流量的</a:t>
            </a:r>
            <a:r>
              <a:rPr lang="zh-TW" altLang="en-US" dirty="0" smtClean="0">
                <a:solidFill>
                  <a:srgbClr val="FF0000"/>
                </a:solidFill>
              </a:rPr>
              <a:t>金額大小、時間及不確定性。</a:t>
            </a:r>
            <a:endParaRPr lang="en-US" altLang="zh-TW" dirty="0" smtClean="0">
              <a:solidFill>
                <a:srgbClr val="FF0000"/>
              </a:solidFill>
            </a:endParaRPr>
          </a:p>
          <a:p>
            <a:pPr lvl="1"/>
            <a:endParaRPr lang="en-US" altLang="zh-TW" dirty="0" smtClean="0"/>
          </a:p>
          <a:p>
            <a:pPr lvl="1"/>
            <a:endParaRPr lang="zh-TW" altLang="en-US" dirty="0"/>
          </a:p>
        </p:txBody>
      </p:sp>
      <p:sp>
        <p:nvSpPr>
          <p:cNvPr id="3" name="投影片編號版面配置區 2"/>
          <p:cNvSpPr>
            <a:spLocks noGrp="1"/>
          </p:cNvSpPr>
          <p:nvPr>
            <p:ph type="sldNum" sz="quarter" idx="12"/>
          </p:nvPr>
        </p:nvSpPr>
        <p:spPr/>
        <p:txBody>
          <a:bodyPr>
            <a:normAutofit/>
          </a:bodyPr>
          <a:lstStyle/>
          <a:p>
            <a:fld id="{5CBEDE15-3B9A-4371-982E-CCF9CCBDEC22}" type="slidenum">
              <a:rPr lang="zh-TW" altLang="en-US" smtClean="0"/>
              <a:pPr/>
              <a:t>7</a:t>
            </a:fld>
            <a:endParaRPr lang="zh-TW"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財務分析究竟在分析什麼</a:t>
            </a:r>
            <a:r>
              <a:rPr lang="en-US" altLang="zh-TW" dirty="0" smtClean="0"/>
              <a:t>?</a:t>
            </a:r>
            <a:r>
              <a:rPr lang="en-US" altLang="zh-TW" sz="2200" dirty="0" smtClean="0">
                <a:solidFill>
                  <a:srgbClr val="04617B"/>
                </a:solidFill>
              </a:rPr>
              <a:t> (</a:t>
            </a:r>
            <a:r>
              <a:rPr lang="zh-TW" altLang="en-US" sz="2200" dirty="0" smtClean="0">
                <a:solidFill>
                  <a:srgbClr val="04617B"/>
                </a:solidFill>
              </a:rPr>
              <a:t>續</a:t>
            </a:r>
            <a:r>
              <a:rPr lang="en-US" altLang="zh-TW" sz="2200" dirty="0" smtClean="0">
                <a:solidFill>
                  <a:srgbClr val="04617B"/>
                </a:solidFill>
              </a:rPr>
              <a:t>1)</a:t>
            </a:r>
            <a:endParaRPr lang="zh-TW" altLang="en-US" dirty="0"/>
          </a:p>
        </p:txBody>
      </p:sp>
      <p:sp>
        <p:nvSpPr>
          <p:cNvPr id="3" name="內容版面配置區 2"/>
          <p:cNvSpPr>
            <a:spLocks noGrp="1"/>
          </p:cNvSpPr>
          <p:nvPr>
            <p:ph idx="1"/>
          </p:nvPr>
        </p:nvSpPr>
        <p:spPr>
          <a:xfrm>
            <a:off x="457200" y="1935480"/>
            <a:ext cx="8229600" cy="1564958"/>
          </a:xfrm>
        </p:spPr>
        <p:txBody>
          <a:bodyPr/>
          <a:lstStyle/>
          <a:p>
            <a:r>
              <a:rPr lang="en-US" altLang="zh-TW" dirty="0" smtClean="0"/>
              <a:t>Ex:</a:t>
            </a:r>
            <a:r>
              <a:rPr lang="zh-TW" altLang="en-US" dirty="0" smtClean="0"/>
              <a:t>擁有一張股票的價值</a:t>
            </a:r>
            <a:endParaRPr lang="en-US" altLang="zh-TW" dirty="0" smtClean="0"/>
          </a:p>
          <a:p>
            <a:pPr lvl="1"/>
            <a:r>
              <a:rPr lang="en-US" altLang="zh-TW" dirty="0" smtClean="0"/>
              <a:t>(</a:t>
            </a:r>
            <a:r>
              <a:rPr lang="zh-TW" altLang="en-US" dirty="0" smtClean="0"/>
              <a:t>股票於投資期間所能獲得的現金股利</a:t>
            </a:r>
            <a:r>
              <a:rPr lang="en-US" altLang="zh-TW" dirty="0" smtClean="0"/>
              <a:t>+</a:t>
            </a:r>
            <a:r>
              <a:rPr lang="zh-TW" altLang="en-US" dirty="0" smtClean="0"/>
              <a:t>投資期間賣出此張股票的價格</a:t>
            </a:r>
            <a:r>
              <a:rPr lang="en-US" altLang="zh-TW" dirty="0" smtClean="0"/>
              <a:t>)</a:t>
            </a:r>
            <a:r>
              <a:rPr lang="zh-TW" altLang="en-US" dirty="0" smtClean="0"/>
              <a:t>之折現</a:t>
            </a:r>
            <a:endParaRPr lang="zh-TW" altLang="en-US" dirty="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8</a:t>
            </a:fld>
            <a:endParaRPr lang="zh-TW" altLang="en-US"/>
          </a:p>
        </p:txBody>
      </p:sp>
      <p:graphicFrame>
        <p:nvGraphicFramePr>
          <p:cNvPr id="2050" name="內容版面配置區 4"/>
          <p:cNvGraphicFramePr>
            <a:graphicFrameLocks noChangeAspect="1"/>
          </p:cNvGraphicFramePr>
          <p:nvPr/>
        </p:nvGraphicFramePr>
        <p:xfrm>
          <a:off x="1500166" y="3357562"/>
          <a:ext cx="5929354" cy="857256"/>
        </p:xfrm>
        <a:graphic>
          <a:graphicData uri="http://schemas.openxmlformats.org/presentationml/2006/ole">
            <p:oleObj spid="_x0000_s2050" name="Equation" r:id="rId3" imgW="1600200" imgH="431640" progId="Equation.3">
              <p:embed/>
            </p:oleObj>
          </a:graphicData>
        </a:graphic>
      </p:graphicFrame>
      <p:graphicFrame>
        <p:nvGraphicFramePr>
          <p:cNvPr id="7" name="物件 6"/>
          <p:cNvGraphicFramePr>
            <a:graphicFrameLocks noChangeAspect="1"/>
          </p:cNvGraphicFramePr>
          <p:nvPr/>
        </p:nvGraphicFramePr>
        <p:xfrm>
          <a:off x="714348" y="4714884"/>
          <a:ext cx="7627937" cy="1857387"/>
        </p:xfrm>
        <a:graphic>
          <a:graphicData uri="http://schemas.openxmlformats.org/presentationml/2006/ole">
            <p:oleObj spid="_x0000_s2053" name="Equation" r:id="rId4" imgW="1752480" imgH="43164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財務分析究竟在分析什麼</a:t>
            </a:r>
            <a:r>
              <a:rPr lang="en-US" altLang="zh-TW" dirty="0" smtClean="0"/>
              <a:t>?</a:t>
            </a:r>
            <a:r>
              <a:rPr lang="en-US" altLang="zh-TW" sz="2200" dirty="0" smtClean="0">
                <a:solidFill>
                  <a:srgbClr val="04617B"/>
                </a:solidFill>
              </a:rPr>
              <a:t> (</a:t>
            </a:r>
            <a:r>
              <a:rPr lang="zh-TW" altLang="en-US" sz="2200" dirty="0" smtClean="0">
                <a:solidFill>
                  <a:srgbClr val="04617B"/>
                </a:solidFill>
              </a:rPr>
              <a:t>續</a:t>
            </a:r>
            <a:r>
              <a:rPr lang="en-US" altLang="zh-TW" sz="2200" dirty="0" smtClean="0">
                <a:solidFill>
                  <a:srgbClr val="04617B"/>
                </a:solidFill>
              </a:rPr>
              <a:t>2)</a:t>
            </a:r>
            <a:endParaRPr lang="zh-TW" altLang="en-US" dirty="0"/>
          </a:p>
        </p:txBody>
      </p:sp>
      <p:sp>
        <p:nvSpPr>
          <p:cNvPr id="3" name="內容版面配置區 2"/>
          <p:cNvSpPr>
            <a:spLocks noGrp="1"/>
          </p:cNvSpPr>
          <p:nvPr>
            <p:ph idx="1"/>
          </p:nvPr>
        </p:nvSpPr>
        <p:spPr>
          <a:xfrm>
            <a:off x="457200" y="1571612"/>
            <a:ext cx="8258204" cy="4929222"/>
          </a:xfrm>
        </p:spPr>
        <p:txBody>
          <a:bodyPr>
            <a:normAutofit/>
          </a:bodyPr>
          <a:lstStyle/>
          <a:p>
            <a:r>
              <a:rPr lang="zh-TW" altLang="en-US" dirty="0" smtClean="0"/>
              <a:t>財報使用者</a:t>
            </a:r>
            <a:endParaRPr lang="en-US" altLang="zh-TW" dirty="0" smtClean="0"/>
          </a:p>
          <a:p>
            <a:pPr lvl="1"/>
            <a:r>
              <a:rPr lang="zh-TW" altLang="en-US" dirty="0" smtClean="0"/>
              <a:t>公司內部</a:t>
            </a:r>
            <a:endParaRPr lang="en-US" altLang="zh-TW" dirty="0" smtClean="0"/>
          </a:p>
          <a:p>
            <a:pPr lvl="1"/>
            <a:r>
              <a:rPr lang="zh-TW" altLang="en-US" dirty="0" smtClean="0"/>
              <a:t>公司外部</a:t>
            </a:r>
            <a:endParaRPr lang="en-US" altLang="zh-TW" dirty="0" smtClean="0"/>
          </a:p>
          <a:p>
            <a:r>
              <a:rPr lang="zh-TW" altLang="en-US" dirty="0" smtClean="0"/>
              <a:t>財務分析</a:t>
            </a:r>
            <a:endParaRPr lang="en-US" altLang="zh-TW" dirty="0" smtClean="0"/>
          </a:p>
          <a:p>
            <a:pPr lvl="1"/>
            <a:r>
              <a:rPr lang="zh-TW" altLang="en-US" dirty="0" smtClean="0"/>
              <a:t>衡量過去績效</a:t>
            </a:r>
            <a:endParaRPr lang="en-US" altLang="zh-TW" dirty="0" smtClean="0"/>
          </a:p>
          <a:p>
            <a:pPr lvl="1"/>
            <a:r>
              <a:rPr lang="zh-TW" altLang="en-US" dirty="0" smtClean="0"/>
              <a:t>作出營利、虧蝕的分析，目的是控制成本及提醒管理層要努力控制公司財政狀況。</a:t>
            </a:r>
            <a:endParaRPr lang="en-US" altLang="zh-TW" dirty="0" smtClean="0"/>
          </a:p>
          <a:p>
            <a:pPr lvl="1"/>
            <a:r>
              <a:rPr lang="zh-TW" altLang="en-US" dirty="0" smtClean="0"/>
              <a:t>財務分析人員評估一項投資決策的未來效益，提供給管理階層。</a:t>
            </a:r>
            <a:endParaRPr lang="en-US" altLang="zh-TW" dirty="0" smtClean="0"/>
          </a:p>
          <a:p>
            <a:endParaRPr lang="en-US" altLang="zh-TW" dirty="0" smtClean="0"/>
          </a:p>
          <a:p>
            <a:pPr lvl="1"/>
            <a:endParaRPr lang="en-US" altLang="zh-TW" dirty="0" smtClean="0"/>
          </a:p>
          <a:p>
            <a:endParaRPr lang="zh-TW" altLang="en-US" dirty="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9</a:t>
            </a:fld>
            <a:endParaRPr lang="zh-TW" alt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線">
  <a:themeElements>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線">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線">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6546</TotalTime>
  <Words>1575</Words>
  <Application>Microsoft Office PowerPoint</Application>
  <PresentationFormat>如螢幕大小 (4:3)</PresentationFormat>
  <Paragraphs>216</Paragraphs>
  <Slides>33</Slides>
  <Notes>2</Notes>
  <HiddenSlides>0</HiddenSlides>
  <MMClips>0</MMClips>
  <ScaleCrop>false</ScaleCrop>
  <HeadingPairs>
    <vt:vector size="6" baseType="variant">
      <vt:variant>
        <vt:lpstr>佈景主題</vt:lpstr>
      </vt:variant>
      <vt:variant>
        <vt:i4>1</vt:i4>
      </vt:variant>
      <vt:variant>
        <vt:lpstr>內嵌 OLE 伺服程式</vt:lpstr>
      </vt:variant>
      <vt:variant>
        <vt:i4>1</vt:i4>
      </vt:variant>
      <vt:variant>
        <vt:lpstr>投影片標題</vt:lpstr>
      </vt:variant>
      <vt:variant>
        <vt:i4>33</vt:i4>
      </vt:variant>
    </vt:vector>
  </HeadingPairs>
  <TitlesOfParts>
    <vt:vector size="35" baseType="lpstr">
      <vt:lpstr>流線</vt:lpstr>
      <vt:lpstr>Equation</vt:lpstr>
      <vt:lpstr>企業金融的十二堂課 -企業財務分析</vt:lpstr>
      <vt:lpstr>大綱</vt:lpstr>
      <vt:lpstr>投影片 3</vt:lpstr>
      <vt:lpstr>常用財務報表-資產負債表</vt:lpstr>
      <vt:lpstr>常用財務報表-損益表</vt:lpstr>
      <vt:lpstr>常用財務報表-現金流量表</vt:lpstr>
      <vt:lpstr>財務分析究竟在分析什麼? </vt:lpstr>
      <vt:lpstr>財務分析究竟在分析什麼? (續1)</vt:lpstr>
      <vt:lpstr>財務分析究竟在分析什麼? (續2)</vt:lpstr>
      <vt:lpstr>Ex:投資報酬率(return On Invested Capital , ROIC)</vt:lpstr>
      <vt:lpstr>四個認知窗格-描述企業直實價值</vt:lpstr>
      <vt:lpstr>財務分析究竟在分析什麼? (續3)</vt:lpstr>
      <vt:lpstr>經理人應如何進行財務分析?</vt:lpstr>
      <vt:lpstr>產業分析</vt:lpstr>
      <vt:lpstr>策略分析</vt:lpstr>
      <vt:lpstr>策略分析(續)</vt:lpstr>
      <vt:lpstr>策略分析(續1)</vt:lpstr>
      <vt:lpstr>Ex:</vt:lpstr>
      <vt:lpstr>現金流量分析</vt:lpstr>
      <vt:lpstr>現金流量分析(續)</vt:lpstr>
      <vt:lpstr>會計分析</vt:lpstr>
      <vt:lpstr>財務比率分析</vt:lpstr>
      <vt:lpstr>現金流量折現評價模式</vt:lpstr>
      <vt:lpstr>現金流量折現評價模式(續1)</vt:lpstr>
      <vt:lpstr>WACC範例</vt:lpstr>
      <vt:lpstr>投影片 26</vt:lpstr>
      <vt:lpstr>投影片 27</vt:lpstr>
      <vt:lpstr>經濟附加價值評價模式</vt:lpstr>
      <vt:lpstr>經濟附加價值評價模式(續1)</vt:lpstr>
      <vt:lpstr>ROIC之分解</vt:lpstr>
      <vt:lpstr>投影片 31</vt:lpstr>
      <vt:lpstr>投影片 32</vt:lpstr>
      <vt:lpstr>投影片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企業金融的十二堂課</dc:title>
  <dc:creator>Camilla</dc:creator>
  <cp:lastModifiedBy>Camilla</cp:lastModifiedBy>
  <cp:revision>483</cp:revision>
  <dcterms:created xsi:type="dcterms:W3CDTF">2008-09-10T03:09:42Z</dcterms:created>
  <dcterms:modified xsi:type="dcterms:W3CDTF">2008-10-20T14:01:49Z</dcterms:modified>
</cp:coreProperties>
</file>