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66153-6106-41F9-BA67-8B299758016B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6BF4E-A831-4BDB-A4E5-6ADA48FC40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6BF4E-A831-4BDB-A4E5-6ADA48FC402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C85736-0B90-479A-8306-5F366F6AB73A}" type="datetimeFigureOut">
              <a:rPr lang="zh-TW" altLang="en-US" smtClean="0"/>
              <a:pPr/>
              <a:t>2008/12/29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110488-434E-4B40-A383-A8657B4143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指導教授：戴天時</a:t>
            </a:r>
            <a:endParaRPr lang="en-US" altLang="zh-TW" dirty="0" smtClean="0"/>
          </a:p>
          <a:p>
            <a:r>
              <a:rPr lang="zh-TW" altLang="en-US" dirty="0" smtClean="0"/>
              <a:t>學        生：王薇婷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3. First Passage Time Model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Lemma 3.1.2</a:t>
            </a:r>
            <a:endParaRPr lang="zh-TW" alt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77888" y="1541479"/>
          <a:ext cx="7607300" cy="4244975"/>
        </p:xfrm>
        <a:graphic>
          <a:graphicData uri="http://schemas.openxmlformats.org/presentationml/2006/ole">
            <p:oleObj spid="_x0000_s22530" name="Equation" r:id="rId3" imgW="4775040" imgH="2666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Corollary 3.1.1</a:t>
            </a:r>
            <a:endParaRPr lang="zh-TW" alt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357290" y="1571612"/>
          <a:ext cx="6711451" cy="1571636"/>
        </p:xfrm>
        <a:graphic>
          <a:graphicData uri="http://schemas.openxmlformats.org/presentationml/2006/ole">
            <p:oleObj spid="_x0000_s23554" name="Equation" r:id="rId3" imgW="3848040" imgH="901440" progId="Equation.DSMT4">
              <p:embed/>
            </p:oleObj>
          </a:graphicData>
        </a:graphic>
      </p:graphicFrame>
      <p:sp>
        <p:nvSpPr>
          <p:cNvPr id="6" name="內容版面配置區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We apply the foregoing results to specific examples of default times.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285877" y="1722259"/>
          <a:ext cx="7429527" cy="3421253"/>
        </p:xfrm>
        <a:graphic>
          <a:graphicData uri="http://schemas.openxmlformats.org/presentationml/2006/ole">
            <p:oleObj spid="_x0000_s24578" name="Equation" r:id="rId3" imgW="4025880" imgH="18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3.1.1</a:t>
            </a:r>
            <a:endParaRPr lang="zh-TW" alt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357290" y="1484313"/>
          <a:ext cx="7050088" cy="4914900"/>
        </p:xfrm>
        <a:graphic>
          <a:graphicData uri="http://schemas.openxmlformats.org/presentationml/2006/ole">
            <p:oleObj spid="_x0000_s25602" name="Equation" r:id="rId3" imgW="4444920" imgH="309852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214678" y="142852"/>
          <a:ext cx="5715040" cy="714380"/>
        </p:xfrm>
        <a:graphic>
          <a:graphicData uri="http://schemas.openxmlformats.org/presentationml/2006/ole">
            <p:oleObj spid="_x0000_s25603" name="Equation" r:id="rId4" imgW="3657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223732" y="1571612"/>
          <a:ext cx="7348796" cy="3714776"/>
        </p:xfrm>
        <a:graphic>
          <a:graphicData uri="http://schemas.openxmlformats.org/presentationml/2006/ole">
            <p:oleObj spid="_x0000_s26626" name="Equation" r:id="rId3" imgW="4622760" imgH="233676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071933" y="5143512"/>
          <a:ext cx="4216269" cy="928694"/>
        </p:xfrm>
        <a:graphic>
          <a:graphicData uri="http://schemas.openxmlformats.org/presentationml/2006/ole">
            <p:oleObj spid="_x0000_s26627" name="Equation" r:id="rId4" imgW="288288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97000" y="1714500"/>
          <a:ext cx="7000875" cy="3500438"/>
        </p:xfrm>
        <a:graphic>
          <a:graphicData uri="http://schemas.openxmlformats.org/presentationml/2006/ole">
            <p:oleObj spid="_x0000_s27650" name="Equation" r:id="rId3" imgW="4343400" imgH="2171520" progId="Equation.DSMT4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214688" y="142875"/>
          <a:ext cx="5715000" cy="714375"/>
        </p:xfrm>
        <a:graphic>
          <a:graphicData uri="http://schemas.openxmlformats.org/presentationml/2006/ole">
            <p:oleObj spid="_x0000_s27651" name="Equation" r:id="rId4" imgW="3657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3.1.2 Joint Probability Low of Y and </a:t>
            </a:r>
            <a:r>
              <a:rPr lang="el-GR" altLang="zh-TW" b="1" dirty="0" smtClean="0"/>
              <a:t>τ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057677" y="1857364"/>
          <a:ext cx="7443413" cy="2786082"/>
        </p:xfrm>
        <a:graphic>
          <a:graphicData uri="http://schemas.openxmlformats.org/presentationml/2006/ole">
            <p:oleObj spid="_x0000_s28674" name="Equation" r:id="rId3" imgW="454644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/>
          <a:lstStyle/>
          <a:p>
            <a:r>
              <a:rPr lang="en-US" altLang="zh-TW" b="1" dirty="0" smtClean="0"/>
              <a:t>Lemma 3.1.3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r>
              <a:rPr lang="en-US" altLang="zh-TW" b="1" dirty="0" smtClean="0"/>
              <a:t>Corollary 3.1.2</a:t>
            </a:r>
            <a:endParaRPr lang="zh-TW" altLang="en-US" b="1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071538" y="1071546"/>
          <a:ext cx="7072362" cy="1571636"/>
        </p:xfrm>
        <a:graphic>
          <a:graphicData uri="http://schemas.openxmlformats.org/presentationml/2006/ole">
            <p:oleObj spid="_x0000_s29698" name="Equation" r:id="rId3" imgW="4228920" imgH="9396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000099" y="3500438"/>
          <a:ext cx="7489877" cy="2000264"/>
        </p:xfrm>
        <a:graphic>
          <a:graphicData uri="http://schemas.openxmlformats.org/presentationml/2006/ole">
            <p:oleObj spid="_x0000_s29699" name="Equation" r:id="rId4" imgW="4279680" imgH="114300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786314" y="3071810"/>
          <a:ext cx="3187700" cy="363537"/>
        </p:xfrm>
        <a:graphic>
          <a:graphicData uri="http://schemas.openxmlformats.org/presentationml/2006/ole">
            <p:oleObj spid="_x0000_s29700" name="Equation" r:id="rId5" imgW="2006280" imgH="228600" progId="Equation.DSMT4">
              <p:embed/>
            </p:oleObj>
          </a:graphicData>
        </a:graphic>
      </p:graphicFrame>
      <p:cxnSp>
        <p:nvCxnSpPr>
          <p:cNvPr id="7" name="直線單箭頭接點 6"/>
          <p:cNvCxnSpPr/>
          <p:nvPr/>
        </p:nvCxnSpPr>
        <p:spPr>
          <a:xfrm rot="5400000">
            <a:off x="6929454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rot="5400000">
            <a:off x="6822297" y="367903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16200000" flipH="1">
            <a:off x="4679157" y="2750339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rot="10800000" flipV="1">
            <a:off x="4572000" y="3429000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smtClean="0"/>
              <a:t>Lemma 3.1.4</a:t>
            </a:r>
          </a:p>
          <a:p>
            <a:endParaRPr lang="zh-TW" alt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857224" y="2071678"/>
          <a:ext cx="7723846" cy="2071702"/>
        </p:xfrm>
        <a:graphic>
          <a:graphicData uri="http://schemas.openxmlformats.org/presentationml/2006/ole">
            <p:oleObj spid="_x0000_s30722" name="Equation" r:id="rId3" imgW="435600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  <a:endParaRPr lang="zh-TW" alt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214414" y="1571612"/>
          <a:ext cx="7077964" cy="4429156"/>
        </p:xfrm>
        <a:graphic>
          <a:graphicData uri="http://schemas.openxmlformats.org/presentationml/2006/ole">
            <p:oleObj spid="_x0000_s31746" name="Equation" r:id="rId3" imgW="4140000" imgH="259056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428991" y="357166"/>
          <a:ext cx="5538997" cy="928694"/>
        </p:xfrm>
        <a:graphic>
          <a:graphicData uri="http://schemas.openxmlformats.org/presentationml/2006/ole">
            <p:oleObj spid="_x0000_s31747" name="Equation" r:id="rId4" imgW="424152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</a:t>
            </a:r>
            <a:r>
              <a:rPr lang="en-US" altLang="zh-TW" dirty="0" smtClean="0">
                <a:solidFill>
                  <a:srgbClr val="0070C0"/>
                </a:solidFill>
              </a:rPr>
              <a:t> First-passage-time approach </a:t>
            </a:r>
            <a:r>
              <a:rPr lang="en-US" altLang="zh-TW" dirty="0" smtClean="0"/>
              <a:t>extends the original Merton model by accounting for the observed feature.</a:t>
            </a:r>
          </a:p>
          <a:p>
            <a:r>
              <a:rPr lang="en-US" altLang="zh-TW" dirty="0" smtClean="0"/>
              <a:t>The default not only at the debt’s maturity, but also prior to this date.</a:t>
            </a:r>
          </a:p>
          <a:p>
            <a:r>
              <a:rPr lang="en-US" altLang="zh-TW" dirty="0" smtClean="0"/>
              <a:t>The default event with the first passage time of the firm’s </a:t>
            </a:r>
            <a:r>
              <a:rPr lang="en-US" altLang="zh-TW" dirty="0"/>
              <a:t>v</a:t>
            </a:r>
            <a:r>
              <a:rPr lang="en-US" altLang="zh-TW" dirty="0" smtClean="0"/>
              <a:t>alue process to </a:t>
            </a:r>
            <a:r>
              <a:rPr lang="en-US" altLang="zh-TW" dirty="0" smtClean="0">
                <a:solidFill>
                  <a:srgbClr val="0070C0"/>
                </a:solidFill>
              </a:rPr>
              <a:t>pre-specified barrier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Barrier process: given endogenously, or exogenously with respect to the model.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  <a:endParaRPr lang="zh-TW" alt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14414" y="1571612"/>
          <a:ext cx="7293896" cy="3929090"/>
        </p:xfrm>
        <a:graphic>
          <a:graphicData uri="http://schemas.openxmlformats.org/presentationml/2006/ole">
            <p:oleObj spid="_x0000_s32770" name="Equation" r:id="rId3" imgW="4431960" imgH="238752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29000" y="357188"/>
          <a:ext cx="5538788" cy="928687"/>
        </p:xfrm>
        <a:graphic>
          <a:graphicData uri="http://schemas.openxmlformats.org/presentationml/2006/ole">
            <p:oleObj spid="_x0000_s32771" name="Equation" r:id="rId4" imgW="4241520" imgH="711000" progId="Equation.DSMT4">
              <p:embed/>
            </p:oleObj>
          </a:graphicData>
        </a:graphic>
      </p:graphicFrame>
      <p:sp>
        <p:nvSpPr>
          <p:cNvPr id="6" name="橢圓 5"/>
          <p:cNvSpPr/>
          <p:nvPr/>
        </p:nvSpPr>
        <p:spPr>
          <a:xfrm>
            <a:off x="4071934" y="3000372"/>
            <a:ext cx="242889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6" idx="2"/>
          </p:cNvCxnSpPr>
          <p:nvPr/>
        </p:nvCxnSpPr>
        <p:spPr>
          <a:xfrm rot="10800000">
            <a:off x="1714480" y="3214687"/>
            <a:ext cx="2357454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84151" y="3057380"/>
          <a:ext cx="1458891" cy="728810"/>
        </p:xfrm>
        <a:graphic>
          <a:graphicData uri="http://schemas.openxmlformats.org/presentationml/2006/ole">
            <p:oleObj spid="_x0000_s32772" name="Equation" r:id="rId5" imgW="863280" imgH="431640" progId="Equation.DSMT4">
              <p:embed/>
            </p:oleObj>
          </a:graphicData>
        </a:graphic>
      </p:graphicFrame>
      <p:sp>
        <p:nvSpPr>
          <p:cNvPr id="12" name="橢圓 11"/>
          <p:cNvSpPr/>
          <p:nvPr/>
        </p:nvSpPr>
        <p:spPr>
          <a:xfrm>
            <a:off x="3500430" y="3857628"/>
            <a:ext cx="2714644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2" idx="5"/>
          </p:cNvCxnSpPr>
          <p:nvPr/>
        </p:nvCxnSpPr>
        <p:spPr>
          <a:xfrm rot="16200000" flipH="1">
            <a:off x="5749675" y="4535237"/>
            <a:ext cx="533246" cy="397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143636" y="5143512"/>
          <a:ext cx="2532061" cy="332241"/>
        </p:xfrm>
        <a:graphic>
          <a:graphicData uri="http://schemas.openxmlformats.org/presentationml/2006/ole">
            <p:oleObj spid="_x0000_s32773" name="Equation" r:id="rId6" imgW="1549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3.1.4</a:t>
            </a:r>
            <a:endParaRPr lang="zh-TW" alt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28661" y="1500174"/>
          <a:ext cx="7345543" cy="4714908"/>
        </p:xfrm>
        <a:graphic>
          <a:graphicData uri="http://schemas.openxmlformats.org/presentationml/2006/ole">
            <p:oleObj spid="_x0000_s33794" name="Equation" r:id="rId3" imgW="4609800" imgH="295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Remarks</a:t>
            </a:r>
            <a:endParaRPr lang="zh-TW" alt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28661" y="1585900"/>
          <a:ext cx="7311977" cy="4129116"/>
        </p:xfrm>
        <a:graphic>
          <a:graphicData uri="http://schemas.openxmlformats.org/presentationml/2006/ole">
            <p:oleObj spid="_x0000_s34818" name="Equation" r:id="rId3" imgW="4317840" imgH="2438280" progId="Equation.DSMT4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500694" y="2428868"/>
          <a:ext cx="2722562" cy="357188"/>
        </p:xfrm>
        <a:graphic>
          <a:graphicData uri="http://schemas.openxmlformats.org/presentationml/2006/ole">
            <p:oleObj spid="_x0000_s34819" name="Equation" r:id="rId4" imgW="1549080" imgH="20304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770188" y="5786438"/>
          <a:ext cx="5030787" cy="1020762"/>
        </p:xfrm>
        <a:graphic>
          <a:graphicData uri="http://schemas.openxmlformats.org/presentationml/2006/ole">
            <p:oleObj spid="_x0000_s34820" name="Equation" r:id="rId5" imgW="425448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first-passage-time model allow </a:t>
            </a:r>
            <a:r>
              <a:rPr lang="en-US" altLang="zh-TW" u="sng" dirty="0" smtClean="0"/>
              <a:t>a greater flexibility</a:t>
            </a:r>
            <a:r>
              <a:rPr lang="en-US" altLang="zh-TW" dirty="0" smtClean="0"/>
              <a:t> in modeling credit events in comparison with the Merton model of corporate debt.</a:t>
            </a:r>
          </a:p>
          <a:p>
            <a:pPr lvl="1"/>
            <a:r>
              <a:rPr lang="en-US" altLang="zh-TW" dirty="0" smtClean="0">
                <a:solidFill>
                  <a:srgbClr val="0070C0"/>
                </a:solidFill>
              </a:rPr>
              <a:t>The time of the bankruptcy</a:t>
            </a:r>
            <a:r>
              <a:rPr lang="en-US" altLang="zh-TW" dirty="0" smtClean="0"/>
              <a:t> of the firm to occur before the maturity of the debt</a:t>
            </a:r>
          </a:p>
          <a:p>
            <a:pPr lvl="1"/>
            <a:r>
              <a:rPr lang="en-US" altLang="zh-TW" dirty="0" smtClean="0">
                <a:solidFill>
                  <a:srgbClr val="0070C0"/>
                </a:solidFill>
              </a:rPr>
              <a:t>The recovery payoff </a:t>
            </a:r>
            <a:r>
              <a:rPr lang="en-US" altLang="zh-TW" dirty="0" smtClean="0"/>
              <a:t>can be specified in a large variety of ways, in order to reflect more closely the real-life bond covenants and other important factors, such as bankruptcy cost or taxes.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2" y="952500"/>
            <a:ext cx="7921653" cy="1362075"/>
          </a:xfrm>
        </p:spPr>
        <p:txBody>
          <a:bodyPr/>
          <a:lstStyle/>
          <a:p>
            <a:r>
              <a:rPr lang="en-US" altLang="zh-TW" dirty="0" smtClean="0"/>
              <a:t>3.1  Properties of first passage times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Many results in the existing literature rely on the probabilistic approach.</a:t>
            </a:r>
          </a:p>
          <a:p>
            <a:pPr lvl="1"/>
            <a:r>
              <a:rPr lang="en-US" altLang="zh-TW" dirty="0" smtClean="0"/>
              <a:t>Bond value formulae in </a:t>
            </a:r>
            <a:r>
              <a:rPr lang="en-US" altLang="zh-TW" dirty="0" err="1" smtClean="0"/>
              <a:t>Longstaff</a:t>
            </a:r>
            <a:r>
              <a:rPr lang="en-US" altLang="zh-TW" dirty="0" smtClean="0"/>
              <a:t> and Schwartz (1995) and </a:t>
            </a:r>
            <a:r>
              <a:rPr lang="en-US" altLang="zh-TW" dirty="0" err="1" smtClean="0"/>
              <a:t>Saa-Requejo</a:t>
            </a:r>
            <a:r>
              <a:rPr lang="en-US" altLang="zh-TW" dirty="0" smtClean="0"/>
              <a:t> and Santa-Clara (1999) correspond to the following </a:t>
            </a:r>
            <a:r>
              <a:rPr lang="en-US" altLang="zh-TW" dirty="0" err="1" smtClean="0"/>
              <a:t>generie</a:t>
            </a:r>
            <a:r>
              <a:rPr lang="en-US" altLang="zh-TW" dirty="0" smtClean="0"/>
              <a:t> expression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default time is defined as the first passage time of the value process to a barrier.</a:t>
            </a:r>
          </a:p>
          <a:p>
            <a:r>
              <a:rPr lang="en-US" altLang="zh-TW" dirty="0" smtClean="0"/>
              <a:t>The knowledge of conditional distribution of the default time </a:t>
            </a:r>
            <a:r>
              <a:rPr lang="el-GR" altLang="zh-TW" dirty="0" smtClean="0"/>
              <a:t>τ</a:t>
            </a:r>
            <a:r>
              <a:rPr lang="en-US" altLang="zh-TW" dirty="0" smtClean="0"/>
              <a:t> with respect to the </a:t>
            </a:r>
            <a:r>
              <a:rPr lang="el-GR" altLang="zh-TW" dirty="0" smtClean="0"/>
              <a:t>σ</a:t>
            </a:r>
            <a:r>
              <a:rPr lang="en-US" altLang="zh-TW" dirty="0" smtClean="0"/>
              <a:t>–field F</a:t>
            </a:r>
            <a:r>
              <a:rPr lang="en-US" altLang="zh-TW" baseline="-25000" dirty="0" smtClean="0"/>
              <a:t>t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71604" y="3444876"/>
          <a:ext cx="6076585" cy="484190"/>
        </p:xfrm>
        <a:graphic>
          <a:graphicData uri="http://schemas.openxmlformats.org/presentationml/2006/ole">
            <p:oleObj spid="_x0000_s1026" name="Equation" r:id="rId3" imgW="318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</a:t>
            </a:r>
            <a:endParaRPr lang="zh-TW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08118" y="1571612"/>
          <a:ext cx="7650162" cy="4843463"/>
        </p:xfrm>
        <a:graphic>
          <a:graphicData uri="http://schemas.openxmlformats.org/presentationml/2006/ole">
            <p:oleObj spid="_x0000_s2050" name="Equation" r:id="rId3" imgW="4533840" imgH="286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Lemma 3.1.1</a:t>
            </a:r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38" y="1428736"/>
          <a:ext cx="7248517" cy="5025694"/>
        </p:xfrm>
        <a:graphic>
          <a:graphicData uri="http://schemas.openxmlformats.org/presentationml/2006/ole">
            <p:oleObj spid="_x0000_s3074" name="Equation" r:id="rId3" imgW="4762440" imgH="3301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3.1.1 probability Law of the first passage Time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285852" y="1643049"/>
          <a:ext cx="7215238" cy="3837559"/>
        </p:xfrm>
        <a:graphic>
          <a:graphicData uri="http://schemas.openxmlformats.org/presentationml/2006/ole">
            <p:oleObj spid="_x0000_s20482" name="Equation" r:id="rId3" imgW="3987720" imgH="2120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Lemma 3.1.2</a:t>
            </a:r>
            <a:endParaRPr lang="zh-TW" alt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09599" y="1643050"/>
          <a:ext cx="7893897" cy="2786082"/>
        </p:xfrm>
        <a:graphic>
          <a:graphicData uri="http://schemas.openxmlformats.org/presentationml/2006/ole">
            <p:oleObj spid="_x0000_s21506" name="Equation" r:id="rId4" imgW="4749480" imgH="167616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429123" y="1071546"/>
          <a:ext cx="3429095" cy="455614"/>
        </p:xfrm>
        <a:graphic>
          <a:graphicData uri="http://schemas.openxmlformats.org/presentationml/2006/ole">
            <p:oleObj spid="_x0000_s21507" name="Equation" r:id="rId5" imgW="1815840" imgH="241200" progId="Equation.DSMT4">
              <p:embed/>
            </p:oleObj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3000364" y="128586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1156</TotalTime>
  <Words>298</Words>
  <Application>Microsoft Office PowerPoint</Application>
  <PresentationFormat>如螢幕大小 (4:3)</PresentationFormat>
  <Paragraphs>66</Paragraphs>
  <Slides>22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5" baseType="lpstr">
      <vt:lpstr>公正</vt:lpstr>
      <vt:lpstr>Equation</vt:lpstr>
      <vt:lpstr>MathType 5.0 Equation</vt:lpstr>
      <vt:lpstr>3. First Passage Time Model </vt:lpstr>
      <vt:lpstr>Introduction</vt:lpstr>
      <vt:lpstr>Introduction</vt:lpstr>
      <vt:lpstr>3.1  Properties of first passage times</vt:lpstr>
      <vt:lpstr>投影片 5</vt:lpstr>
      <vt:lpstr>投影片 6</vt:lpstr>
      <vt:lpstr>Lemma 3.1.1</vt:lpstr>
      <vt:lpstr>3.1.1 probability Law of the first passage Time</vt:lpstr>
      <vt:lpstr>Lemma 3.1.2</vt:lpstr>
      <vt:lpstr>Lemma 3.1.2</vt:lpstr>
      <vt:lpstr>Corollary 3.1.1</vt:lpstr>
      <vt:lpstr>Example 3.1.1</vt:lpstr>
      <vt:lpstr>Example 3.1.1</vt:lpstr>
      <vt:lpstr>Example 3.1.2</vt:lpstr>
      <vt:lpstr>Example 3.1.2</vt:lpstr>
      <vt:lpstr>3.1.2 Joint Probability Low of Y and τ</vt:lpstr>
      <vt:lpstr>投影片 17</vt:lpstr>
      <vt:lpstr>投影片 18</vt:lpstr>
      <vt:lpstr>Example 3.1.3</vt:lpstr>
      <vt:lpstr>Example 3.1.4</vt:lpstr>
      <vt:lpstr>Example 3.1.4</vt:lpstr>
      <vt:lpstr>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First Passage Time Model</dc:title>
  <dc:creator>Waiting For You</dc:creator>
  <cp:lastModifiedBy>Waiting For You</cp:lastModifiedBy>
  <cp:revision>44</cp:revision>
  <dcterms:created xsi:type="dcterms:W3CDTF">2008-12-17T03:45:28Z</dcterms:created>
  <dcterms:modified xsi:type="dcterms:W3CDTF">2008-12-29T14:27:08Z</dcterms:modified>
</cp:coreProperties>
</file>